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1.svg" ContentType="image/svg+xml"/>
  <Override PartName="/ppt/media/image13.svg" ContentType="image/svg+xml"/>
  <Override PartName="/ppt/media/image36.webp" ContentType="image/webp"/>
  <Override PartName="/ppt/media/image37.webp" ContentType="image/webp"/>
  <Override PartName="/ppt/media/image40.webp" ContentType="image/webp"/>
  <Override PartName="/ppt/media/image41.webp" ContentType="image/webp"/>
  <Override PartName="/ppt/media/image42.webp" ContentType="image/webp"/>
  <Override PartName="/ppt/media/image43.webp" ContentType="image/webp"/>
  <Override PartName="/ppt/media/image44.webp" ContentType="image/webp"/>
  <Override PartName="/ppt/media/image46.webp" ContentType="image/webp"/>
  <Override PartName="/ppt/media/image47.webp" ContentType="image/webp"/>
  <Override PartName="/ppt/media/image48.webp" ContentType="image/webp"/>
  <Override PartName="/ppt/media/image49.webp" ContentType="image/webp"/>
  <Override PartName="/ppt/media/image50.webp" ContentType="image/webp"/>
  <Override PartName="/ppt/media/image51.webp" ContentType="image/webp"/>
  <Override PartName="/ppt/media/image53.webp" ContentType="image/webp"/>
  <Override PartName="/ppt/media/image58.webp" ContentType="image/webp"/>
  <Override PartName="/ppt/media/image61.webp" ContentType="image/webp"/>
  <Override PartName="/ppt/media/image62.webp" ContentType="image/webp"/>
  <Override PartName="/ppt/media/image66.svg" ContentType="image/svg+xml"/>
  <Override PartName="/ppt/media/image68.svg" ContentType="image/svg+xml"/>
  <Override PartName="/ppt/media/image7.svg" ContentType="image/svg+xml"/>
  <Override PartName="/ppt/media/image70.svg" ContentType="image/svg+xml"/>
  <Override PartName="/ppt/media/image72.svg" ContentType="image/svg+xml"/>
  <Override PartName="/ppt/media/image74.svg" ContentType="image/svg+xml"/>
  <Override PartName="/ppt/media/image76.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3"/>
    <p:sldId id="333" r:id="rId4"/>
    <p:sldId id="298" r:id="rId5"/>
    <p:sldId id="334" r:id="rId6"/>
    <p:sldId id="336" r:id="rId7"/>
    <p:sldId id="337" r:id="rId8"/>
    <p:sldId id="339" r:id="rId9"/>
    <p:sldId id="340" r:id="rId10"/>
    <p:sldId id="341"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5" r:id="rId33"/>
    <p:sldId id="366" r:id="rId34"/>
    <p:sldId id="364" r:id="rId35"/>
    <p:sldId id="367" r:id="rId37"/>
    <p:sldId id="368" r:id="rId38"/>
    <p:sldId id="369" r:id="rId39"/>
    <p:sldId id="370" r:id="rId40"/>
    <p:sldId id="371" r:id="rId41"/>
    <p:sldId id="372" r:id="rId42"/>
    <p:sldId id="373" r:id="rId43"/>
    <p:sldId id="374" r:id="rId44"/>
    <p:sldId id="375" r:id="rId45"/>
    <p:sldId id="377" r:id="rId46"/>
    <p:sldId id="378" r:id="rId47"/>
    <p:sldId id="379" r:id="rId48"/>
    <p:sldId id="380" r:id="rId49"/>
    <p:sldId id="382" r:id="rId50"/>
    <p:sldId id="383" r:id="rId51"/>
    <p:sldId id="384" r:id="rId52"/>
    <p:sldId id="385" r:id="rId53"/>
    <p:sldId id="386" r:id="rId54"/>
    <p:sldId id="387" r:id="rId55"/>
    <p:sldId id="389" r:id="rId56"/>
    <p:sldId id="388" r:id="rId57"/>
    <p:sldId id="391" r:id="rId58"/>
    <p:sldId id="393" r:id="rId59"/>
    <p:sldId id="394" r:id="rId60"/>
    <p:sldId id="395" r:id="rId61"/>
    <p:sldId id="396" r:id="rId62"/>
    <p:sldId id="399" r:id="rId63"/>
    <p:sldId id="400" r:id="rId64"/>
    <p:sldId id="401" r:id="rId65"/>
    <p:sldId id="402" r:id="rId66"/>
    <p:sldId id="403" r:id="rId67"/>
    <p:sldId id="404" r:id="rId68"/>
    <p:sldId id="405" r:id="rId69"/>
    <p:sldId id="406" r:id="rId70"/>
    <p:sldId id="407" r:id="rId71"/>
    <p:sldId id="408" r:id="rId72"/>
    <p:sldId id="409" r:id="rId73"/>
    <p:sldId id="410" r:id="rId74"/>
    <p:sldId id="411" r:id="rId75"/>
    <p:sldId id="412" r:id="rId76"/>
    <p:sldId id="413" r:id="rId77"/>
    <p:sldId id="415" r:id="rId78"/>
    <p:sldId id="416" r:id="rId79"/>
    <p:sldId id="418" r:id="rId80"/>
  </p:sldIdLst>
  <p:sldSz cx="12192000" cy="6858000"/>
  <p:notesSz cx="6858000" cy="9144000"/>
  <p:embeddedFontLst>
    <p:embeddedFont>
      <p:font typeface="汉仪力量黑简" panose="00020600040101010101" charset="-122"/>
      <p:regular r:id="rId84"/>
    </p:embeddedFont>
    <p:embeddedFont>
      <p:font typeface="思源黑体" panose="020B0500000000090000" pitchFamily="34" charset="-122"/>
      <p:italic r:id="rId85"/>
    </p:embeddedFont>
    <p:embeddedFont>
      <p:font typeface="微软雅黑" panose="020B0503020204020204" charset="-122"/>
      <p:regular r:id="rId86"/>
    </p:embeddedFont>
    <p:embeddedFont>
      <p:font typeface="等线" panose="02010600030101010101" charset="-122"/>
      <p:regular r:id="rId87"/>
    </p:embeddedFont>
    <p:embeddedFont>
      <p:font typeface="等线 Light" panose="02010600030101010101" charset="-122"/>
      <p:regular r:id="rId88"/>
    </p:embeddedFont>
  </p:embeddedFontLst>
  <p:custDataLst>
    <p:tags r:id="rId8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4" userDrawn="1">
          <p15:clr>
            <a:srgbClr val="5ACBF0"/>
          </p15:clr>
        </p15:guide>
        <p15:guide id="3" pos="494" userDrawn="1">
          <p15:clr>
            <a:srgbClr val="5ACBF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7FFD"/>
    <a:srgbClr val="E68E00"/>
    <a:srgbClr val="FFA000"/>
    <a:srgbClr val="1FD5F9"/>
    <a:srgbClr val="0266CA"/>
    <a:srgbClr val="FF4E01"/>
    <a:srgbClr val="A1A1A1"/>
    <a:srgbClr val="F2F2F2"/>
    <a:srgbClr val="2F2F2F"/>
    <a:srgbClr val="017D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51" autoAdjust="0"/>
    <p:restoredTop sz="94660"/>
  </p:normalViewPr>
  <p:slideViewPr>
    <p:cSldViewPr snapToGrid="0" showGuides="1">
      <p:cViewPr>
        <p:scale>
          <a:sx n="125" d="100"/>
          <a:sy n="125" d="100"/>
        </p:scale>
        <p:origin x="302" y="178"/>
      </p:cViewPr>
      <p:guideLst>
        <p:guide orient="horz" pos="2254"/>
        <p:guide pos="4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9" Type="http://schemas.openxmlformats.org/officeDocument/2006/relationships/tags" Target="tags/tag148.xml"/><Relationship Id="rId88" Type="http://schemas.openxmlformats.org/officeDocument/2006/relationships/font" Target="fonts/font5.fntdata"/><Relationship Id="rId87" Type="http://schemas.openxmlformats.org/officeDocument/2006/relationships/font" Target="fonts/font4.fntdata"/><Relationship Id="rId86" Type="http://schemas.openxmlformats.org/officeDocument/2006/relationships/font" Target="fonts/font3.fntdata"/><Relationship Id="rId85" Type="http://schemas.openxmlformats.org/officeDocument/2006/relationships/font" Target="fonts/font2.fntdata"/><Relationship Id="rId84" Type="http://schemas.openxmlformats.org/officeDocument/2006/relationships/font" Target="fonts/font1.fntdata"/><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notesMaster" Target="notesMasters/notesMaster1.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7375B-645A-4B83-93EC-8A3A766EDB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F8934-6CED-46F5-B7D3-6CA10363127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4</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）从公开数据中寻找选题</a:t>
            </a:r>
            <a:endPar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4</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）从公开数据中寻找选题</a:t>
            </a:r>
            <a:endPar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a:t>
            </a: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4</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）从公开数据中寻找选题</a:t>
            </a:r>
            <a:endPar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83E8761-A14E-4E6E-B19C-D0ABAA7747F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410F0F-E077-475B-A7EC-03CDC27F5B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E8761-A14E-4E6E-B19C-D0ABAA7747F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10F0F-E077-475B-A7EC-03CDC27F5B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399"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webp"/><Relationship Id="rId1" Type="http://schemas.openxmlformats.org/officeDocument/2006/relationships/image" Target="../media/image36.webp"/></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webp"/><Relationship Id="rId1" Type="http://schemas.openxmlformats.org/officeDocument/2006/relationships/image" Target="../media/image40.webp"/></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webp"/></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2" Type="http://schemas.openxmlformats.org/officeDocument/2006/relationships/slideLayout" Target="../slideLayouts/slideLayout7.xml"/><Relationship Id="rId31" Type="http://schemas.openxmlformats.org/officeDocument/2006/relationships/tags" Target="../tags/tag32.xml"/><Relationship Id="rId30" Type="http://schemas.openxmlformats.org/officeDocument/2006/relationships/tags" Target="../tags/tag31.xml"/><Relationship Id="rId3" Type="http://schemas.openxmlformats.org/officeDocument/2006/relationships/tags" Target="../tags/tag4.xml"/><Relationship Id="rId29" Type="http://schemas.openxmlformats.org/officeDocument/2006/relationships/tags" Target="../tags/tag30.xml"/><Relationship Id="rId28" Type="http://schemas.openxmlformats.org/officeDocument/2006/relationships/tags" Target="../tags/tag29.xml"/><Relationship Id="rId27" Type="http://schemas.openxmlformats.org/officeDocument/2006/relationships/tags" Target="../tags/tag28.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webp"/><Relationship Id="rId1" Type="http://schemas.openxmlformats.org/officeDocument/2006/relationships/image" Target="../media/image43.webp"/></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7.webp"/><Relationship Id="rId1" Type="http://schemas.openxmlformats.org/officeDocument/2006/relationships/image" Target="../media/image46.webp"/></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9.webp"/><Relationship Id="rId1" Type="http://schemas.openxmlformats.org/officeDocument/2006/relationships/image" Target="../media/image48.web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0.web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51.webp"/></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53.webp"/></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42.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1" Type="http://schemas.openxmlformats.org/officeDocument/2006/relationships/slideLayout" Target="../slideLayouts/slideLayout7.xml"/><Relationship Id="rId10" Type="http://schemas.openxmlformats.org/officeDocument/2006/relationships/tags" Target="../tags/tag59.xml"/><Relationship Id="rId1" Type="http://schemas.openxmlformats.org/officeDocument/2006/relationships/tags" Target="../tags/tag5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58.webp"/></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60.png"/><Relationship Id="rId1"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61.webp"/></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62.webp"/></Relationships>
</file>

<file path=ppt/slides/_rels/slide5.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6" Type="http://schemas.openxmlformats.org/officeDocument/2006/relationships/slideLayout" Target="../slideLayouts/slideLayout7.xml"/><Relationship Id="rId25" Type="http://schemas.openxmlformats.org/officeDocument/2006/relationships/image" Target="../media/image13.svg"/><Relationship Id="rId24" Type="http://schemas.openxmlformats.org/officeDocument/2006/relationships/image" Target="../media/image12.png"/><Relationship Id="rId23" Type="http://schemas.openxmlformats.org/officeDocument/2006/relationships/tags" Target="../tags/tag49.xml"/><Relationship Id="rId22" Type="http://schemas.openxmlformats.org/officeDocument/2006/relationships/tags" Target="../tags/tag48.xml"/><Relationship Id="rId21" Type="http://schemas.openxmlformats.org/officeDocument/2006/relationships/image" Target="../media/image11.svg"/><Relationship Id="rId20" Type="http://schemas.openxmlformats.org/officeDocument/2006/relationships/image" Target="../media/image10.png"/><Relationship Id="rId2" Type="http://schemas.openxmlformats.org/officeDocument/2006/relationships/tags" Target="../tags/tag34.xml"/><Relationship Id="rId19" Type="http://schemas.openxmlformats.org/officeDocument/2006/relationships/tags" Target="../tags/tag47.xml"/><Relationship Id="rId18" Type="http://schemas.openxmlformats.org/officeDocument/2006/relationships/tags" Target="../tags/tag46.xml"/><Relationship Id="rId17" Type="http://schemas.openxmlformats.org/officeDocument/2006/relationships/image" Target="../media/image9.svg"/><Relationship Id="rId16" Type="http://schemas.openxmlformats.org/officeDocument/2006/relationships/image" Target="../media/image8.png"/><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image" Target="../media/image7.svg"/><Relationship Id="rId12" Type="http://schemas.openxmlformats.org/officeDocument/2006/relationships/image" Target="../media/image6.png"/><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53.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5" Type="http://schemas.openxmlformats.org/officeDocument/2006/relationships/slideLayout" Target="../slideLayouts/slideLayout7.xml"/><Relationship Id="rId54" Type="http://schemas.openxmlformats.org/officeDocument/2006/relationships/image" Target="../media/image76.svg"/><Relationship Id="rId53" Type="http://schemas.openxmlformats.org/officeDocument/2006/relationships/image" Target="../media/image75.png"/><Relationship Id="rId52" Type="http://schemas.openxmlformats.org/officeDocument/2006/relationships/tags" Target="../tags/tag108.xml"/><Relationship Id="rId51" Type="http://schemas.openxmlformats.org/officeDocument/2006/relationships/tags" Target="../tags/tag107.xml"/><Relationship Id="rId50" Type="http://schemas.openxmlformats.org/officeDocument/2006/relationships/image" Target="../media/image74.svg"/><Relationship Id="rId5" Type="http://schemas.openxmlformats.org/officeDocument/2006/relationships/tags" Target="../tags/tag71.xml"/><Relationship Id="rId49" Type="http://schemas.openxmlformats.org/officeDocument/2006/relationships/image" Target="../media/image73.png"/><Relationship Id="rId48" Type="http://schemas.openxmlformats.org/officeDocument/2006/relationships/tags" Target="../tags/tag106.xml"/><Relationship Id="rId47" Type="http://schemas.openxmlformats.org/officeDocument/2006/relationships/tags" Target="../tags/tag105.xml"/><Relationship Id="rId46" Type="http://schemas.openxmlformats.org/officeDocument/2006/relationships/image" Target="../media/image72.svg"/><Relationship Id="rId45" Type="http://schemas.openxmlformats.org/officeDocument/2006/relationships/image" Target="../media/image71.png"/><Relationship Id="rId44" Type="http://schemas.openxmlformats.org/officeDocument/2006/relationships/tags" Target="../tags/tag104.xml"/><Relationship Id="rId43" Type="http://schemas.openxmlformats.org/officeDocument/2006/relationships/tags" Target="../tags/tag103.xml"/><Relationship Id="rId42" Type="http://schemas.openxmlformats.org/officeDocument/2006/relationships/image" Target="../media/image70.svg"/><Relationship Id="rId41" Type="http://schemas.openxmlformats.org/officeDocument/2006/relationships/image" Target="../media/image69.png"/><Relationship Id="rId40" Type="http://schemas.openxmlformats.org/officeDocument/2006/relationships/tags" Target="../tags/tag102.xml"/><Relationship Id="rId4" Type="http://schemas.openxmlformats.org/officeDocument/2006/relationships/tags" Target="../tags/tag70.xml"/><Relationship Id="rId39" Type="http://schemas.openxmlformats.org/officeDocument/2006/relationships/tags" Target="../tags/tag101.xml"/><Relationship Id="rId38" Type="http://schemas.openxmlformats.org/officeDocument/2006/relationships/image" Target="../media/image68.svg"/><Relationship Id="rId37" Type="http://schemas.openxmlformats.org/officeDocument/2006/relationships/image" Target="../media/image67.png"/><Relationship Id="rId36" Type="http://schemas.openxmlformats.org/officeDocument/2006/relationships/tags" Target="../tags/tag100.xml"/><Relationship Id="rId35" Type="http://schemas.openxmlformats.org/officeDocument/2006/relationships/tags" Target="../tags/tag99.xml"/><Relationship Id="rId34" Type="http://schemas.openxmlformats.org/officeDocument/2006/relationships/image" Target="../media/image66.svg"/><Relationship Id="rId33" Type="http://schemas.openxmlformats.org/officeDocument/2006/relationships/image" Target="../media/image65.png"/><Relationship Id="rId32" Type="http://schemas.openxmlformats.org/officeDocument/2006/relationships/tags" Target="../tags/tag98.xml"/><Relationship Id="rId31" Type="http://schemas.openxmlformats.org/officeDocument/2006/relationships/tags" Target="../tags/tag97.xml"/><Relationship Id="rId30" Type="http://schemas.openxmlformats.org/officeDocument/2006/relationships/tags" Target="../tags/tag96.xml"/><Relationship Id="rId3" Type="http://schemas.openxmlformats.org/officeDocument/2006/relationships/tags" Target="../tags/tag69.xml"/><Relationship Id="rId29" Type="http://schemas.openxmlformats.org/officeDocument/2006/relationships/tags" Target="../tags/tag95.xml"/><Relationship Id="rId28" Type="http://schemas.openxmlformats.org/officeDocument/2006/relationships/tags" Target="../tags/tag94.xml"/><Relationship Id="rId27" Type="http://schemas.openxmlformats.org/officeDocument/2006/relationships/tags" Target="../tags/tag93.xml"/><Relationship Id="rId26" Type="http://schemas.openxmlformats.org/officeDocument/2006/relationships/tags" Target="../tags/tag92.xml"/><Relationship Id="rId25" Type="http://schemas.openxmlformats.org/officeDocument/2006/relationships/tags" Target="../tags/tag91.xml"/><Relationship Id="rId24" Type="http://schemas.openxmlformats.org/officeDocument/2006/relationships/tags" Target="../tags/tag90.xml"/><Relationship Id="rId23" Type="http://schemas.openxmlformats.org/officeDocument/2006/relationships/tags" Target="../tags/tag89.xml"/><Relationship Id="rId22" Type="http://schemas.openxmlformats.org/officeDocument/2006/relationships/tags" Target="../tags/tag88.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tags" Target="../tags/tag68.xml"/><Relationship Id="rId19" Type="http://schemas.openxmlformats.org/officeDocument/2006/relationships/tags" Target="../tags/tag85.xml"/><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55.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3" Type="http://schemas.openxmlformats.org/officeDocument/2006/relationships/slideLayout" Target="../slideLayouts/slideLayout7.xml"/><Relationship Id="rId12" Type="http://schemas.openxmlformats.org/officeDocument/2006/relationships/tags" Target="../tags/tag120.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tags" Target="../tags/tag109.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79.png"/><Relationship Id="rId1"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80.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59.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0" Type="http://schemas.openxmlformats.org/officeDocument/2006/relationships/slideLayout" Target="../slideLayouts/slideLayout7.xml"/><Relationship Id="rId1" Type="http://schemas.openxmlformats.org/officeDocument/2006/relationships/tags" Target="../tags/tag12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88.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9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95.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6.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98.png"/><Relationship Id="rId1" Type="http://schemas.openxmlformats.org/officeDocument/2006/relationships/image" Target="../media/image97.png"/></Relationships>
</file>

<file path=ppt/slides/_rels/slide76.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6" Type="http://schemas.openxmlformats.org/officeDocument/2006/relationships/notesSlide" Target="../notesSlides/notesSlide32.xml"/><Relationship Id="rId15" Type="http://schemas.openxmlformats.org/officeDocument/2006/relationships/slideLayout" Target="../slideLayouts/slideLayout7.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77.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7.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3712845" y="4022090"/>
            <a:ext cx="1300480" cy="323215"/>
          </a:xfrm>
          <a:prstGeom prst="parallelogram">
            <a:avLst>
              <a:gd name="adj" fmla="val 18860"/>
            </a:avLst>
          </a:prstGeom>
          <a:solidFill>
            <a:srgbClr val="027FF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noFill/>
            </a:endParaRPr>
          </a:p>
        </p:txBody>
      </p:sp>
      <p:pic>
        <p:nvPicPr>
          <p:cNvPr id="10" name="图片 9"/>
          <p:cNvPicPr>
            <a:picLocks noChangeAspect="1"/>
          </p:cNvPicPr>
          <p:nvPr/>
        </p:nvPicPr>
        <p:blipFill>
          <a:blip r:embed="rId1"/>
          <a:srcRect t="32391" r="37879"/>
          <a:stretch>
            <a:fillRect/>
          </a:stretch>
        </p:blipFill>
        <p:spPr>
          <a:xfrm>
            <a:off x="9848850" y="0"/>
            <a:ext cx="2343150" cy="2550160"/>
          </a:xfrm>
          <a:prstGeom prst="rect">
            <a:avLst/>
          </a:prstGeom>
        </p:spPr>
      </p:pic>
      <p:sp>
        <p:nvSpPr>
          <p:cNvPr id="20" name="椭圆 19"/>
          <p:cNvSpPr/>
          <p:nvPr/>
        </p:nvSpPr>
        <p:spPr>
          <a:xfrm>
            <a:off x="6261100" y="5384800"/>
            <a:ext cx="2032000" cy="723726"/>
          </a:xfrm>
          <a:prstGeom prst="ellipse">
            <a:avLst/>
          </a:prstGeom>
          <a:solidFill>
            <a:srgbClr val="FF4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2" name="组合 1"/>
          <p:cNvGrpSpPr/>
          <p:nvPr/>
        </p:nvGrpSpPr>
        <p:grpSpPr>
          <a:xfrm>
            <a:off x="765175" y="1896745"/>
            <a:ext cx="5714365" cy="1691640"/>
            <a:chOff x="1328" y="2144"/>
            <a:chExt cx="8999" cy="2664"/>
          </a:xfrm>
        </p:grpSpPr>
        <p:sp>
          <p:nvSpPr>
            <p:cNvPr id="19" name="椭圆 18"/>
            <p:cNvSpPr/>
            <p:nvPr/>
          </p:nvSpPr>
          <p:spPr>
            <a:xfrm>
              <a:off x="9723" y="2338"/>
              <a:ext cx="340" cy="340"/>
            </a:xfrm>
            <a:prstGeom prst="ellipse">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sp>
          <p:nvSpPr>
            <p:cNvPr id="22" name="文本框 21"/>
            <p:cNvSpPr txBox="1"/>
            <p:nvPr/>
          </p:nvSpPr>
          <p:spPr>
            <a:xfrm>
              <a:off x="1328" y="2144"/>
              <a:ext cx="7960" cy="2664"/>
            </a:xfrm>
            <a:prstGeom prst="rect">
              <a:avLst/>
            </a:prstGeom>
            <a:noFill/>
          </p:spPr>
          <p:txBody>
            <a:bodyPr wrap="square" rtlCol="0">
              <a:spAutoFit/>
            </a:bodyPr>
            <a:lstStyle/>
            <a:p>
              <a:r>
                <a:rPr lang="zh-CN" altLang="en-US" sz="6000" dirty="0">
                  <a:solidFill>
                    <a:srgbClr val="027FFD"/>
                  </a:solidFill>
                  <a:latin typeface="汉仪力量黑简" panose="00020600040101010101" charset="-122"/>
                  <a:ea typeface="汉仪力量黑简" panose="00020600040101010101" charset="-122"/>
                </a:rPr>
                <a:t>数据新闻</a:t>
              </a:r>
              <a:endParaRPr lang="en-US" altLang="zh-CN" sz="6000" dirty="0">
                <a:solidFill>
                  <a:srgbClr val="027FFD"/>
                </a:solidFill>
                <a:latin typeface="汉仪力量黑简" panose="00020600040101010101" charset="-122"/>
                <a:ea typeface="汉仪力量黑简" panose="00020600040101010101" charset="-122"/>
              </a:endParaRPr>
            </a:p>
            <a:p>
              <a:r>
                <a:rPr lang="zh-CN" altLang="en-US" sz="4400" dirty="0">
                  <a:solidFill>
                    <a:srgbClr val="027FFD"/>
                  </a:solidFill>
                  <a:latin typeface="汉仪力量黑简" panose="00020600040101010101" charset="-122"/>
                  <a:ea typeface="汉仪力量黑简" panose="00020600040101010101" charset="-122"/>
                </a:rPr>
                <a:t>理论与实务</a:t>
              </a:r>
              <a:endParaRPr lang="zh-CN" altLang="en-US" sz="4400" dirty="0">
                <a:solidFill>
                  <a:srgbClr val="027FFD"/>
                </a:solidFill>
                <a:latin typeface="汉仪力量黑简" panose="00020600040101010101" charset="-122"/>
                <a:ea typeface="汉仪力量黑简" panose="00020600040101010101" charset="-122"/>
              </a:endParaRPr>
            </a:p>
          </p:txBody>
        </p:sp>
        <p:sp>
          <p:nvSpPr>
            <p:cNvPr id="11" name="矩形 10"/>
            <p:cNvSpPr/>
            <p:nvPr/>
          </p:nvSpPr>
          <p:spPr>
            <a:xfrm>
              <a:off x="6027" y="3702"/>
              <a:ext cx="4300" cy="8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75000"/>
                      <a:lumOff val="25000"/>
                    </a:schemeClr>
                  </a:solidFill>
                </a:rPr>
                <a:t>DATA JOURNALISIM</a:t>
              </a:r>
              <a:endParaRPr lang="en-US" altLang="zh-CN" sz="2000" dirty="0">
                <a:solidFill>
                  <a:schemeClr val="tx1">
                    <a:lumMod val="75000"/>
                    <a:lumOff val="25000"/>
                  </a:schemeClr>
                </a:solidFill>
              </a:endParaRPr>
            </a:p>
          </p:txBody>
        </p:sp>
      </p:grpSp>
      <p:sp>
        <p:nvSpPr>
          <p:cNvPr id="23" name="PA-文本框 72"/>
          <p:cNvSpPr txBox="1"/>
          <p:nvPr>
            <p:custDataLst>
              <p:tags r:id="rId2"/>
            </p:custDataLst>
          </p:nvPr>
        </p:nvSpPr>
        <p:spPr>
          <a:xfrm>
            <a:off x="814070" y="3933190"/>
            <a:ext cx="6029960" cy="830580"/>
          </a:xfrm>
          <a:prstGeom prst="rect">
            <a:avLst/>
          </a:prstGeom>
          <a:noFill/>
        </p:spPr>
        <p:txBody>
          <a:bodyPr wrap="square" lIns="0" tIns="0" rIns="0" bIns="0" rtlCol="0">
            <a:spAutoFit/>
          </a:bodyPr>
          <a:lstStyle/>
          <a:p>
            <a:pPr indent="0" algn="l" fontAlgn="auto" hangingPunct="0">
              <a:lnSpc>
                <a:spcPct val="150000"/>
              </a:lnSpc>
            </a:pPr>
            <a:r>
              <a:rPr lang="zh-CN" altLang="en-US" b="1" dirty="0">
                <a:solidFill>
                  <a:schemeClr val="tx1"/>
                </a:solidFill>
                <a:latin typeface="思源黑体" panose="020B0500000000090000" pitchFamily="34" charset="-122"/>
                <a:ea typeface="思源黑体" panose="020B0500000000090000" pitchFamily="34" charset="-122"/>
                <a:cs typeface="+mn-ea"/>
                <a:sym typeface="思源黑体" panose="020B0500000000090000" pitchFamily="34" charset="-122"/>
              </a:rPr>
              <a:t>认识数据新闻</a:t>
            </a:r>
            <a:r>
              <a:rPr lang="en-US" altLang="zh-CN" b="1" dirty="0">
                <a:solidFill>
                  <a:schemeClr val="tx1"/>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生产与运营</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bg1"/>
                </a:solidFill>
                <a:latin typeface="思源黑体" panose="020B0500000000090000" pitchFamily="34" charset="-122"/>
                <a:ea typeface="思源黑体" panose="020B0500000000090000" pitchFamily="34" charset="-122"/>
                <a:cs typeface="+mn-ea"/>
                <a:sym typeface="思源黑体" panose="020B0500000000090000" pitchFamily="34" charset="-122"/>
              </a:rPr>
              <a:t>选题与策划</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数据收集</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endPar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endParaRPr>
          </a:p>
          <a:p>
            <a:pPr indent="0" algn="l" fontAlgn="auto" hangingPunct="0">
              <a:lnSpc>
                <a:spcPct val="150000"/>
              </a:lnSpc>
            </a:pP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数据分析</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可视化</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制作与发布</a:t>
            </a:r>
            <a:r>
              <a:rPr lang="en-US" altLang="zh-CN"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 | </a:t>
            </a:r>
            <a:r>
              <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rPr>
              <a:t>未来</a:t>
            </a:r>
            <a:endParaRPr lang="zh-CN" altLang="en-US" b="1" dirty="0">
              <a:solidFill>
                <a:schemeClr val="tx1">
                  <a:lumMod val="75000"/>
                  <a:lumOff val="25000"/>
                </a:schemeClr>
              </a:solidFill>
              <a:latin typeface="思源黑体" panose="020B0500000000090000" pitchFamily="34" charset="-122"/>
              <a:ea typeface="思源黑体" panose="020B0500000000090000" pitchFamily="34" charset="-122"/>
              <a:cs typeface="+mn-ea"/>
              <a:sym typeface="思源黑体" panose="020B0500000000090000" pitchFamily="34" charset="-122"/>
            </a:endParaRPr>
          </a:p>
        </p:txBody>
      </p:sp>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pic>
        <p:nvPicPr>
          <p:cNvPr id="24" name="图片 2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48095" y="727710"/>
            <a:ext cx="5102860" cy="5098415"/>
          </a:xfrm>
          <a:prstGeom prst="rect">
            <a:avLst/>
          </a:prstGeom>
        </p:spPr>
      </p:pic>
      <p:pic>
        <p:nvPicPr>
          <p:cNvPr id="28" name="图片 27"/>
          <p:cNvPicPr/>
          <p:nvPr/>
        </p:nvPicPr>
        <p:blipFill>
          <a:blip r:embed="rId4">
            <a:duotone>
              <a:schemeClr val="accent1">
                <a:shade val="45000"/>
                <a:satMod val="135000"/>
              </a:schemeClr>
              <a:prstClr val="white"/>
            </a:duotone>
          </a:blip>
          <a:stretch>
            <a:fillRect/>
          </a:stretch>
        </p:blipFill>
        <p:spPr>
          <a:xfrm>
            <a:off x="557868" y="435344"/>
            <a:ext cx="2533366" cy="4137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《新传学子求职路：</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入海</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之后，奔向何方？》节选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16" name="图片 13" descr="IMG_256"/>
          <p:cNvPicPr>
            <a:picLocks noChangeAspect="1"/>
          </p:cNvPicPr>
          <p:nvPr/>
        </p:nvPicPr>
        <p:blipFill>
          <a:blip r:embed="rId1"/>
          <a:stretch>
            <a:fillRect/>
          </a:stretch>
        </p:blipFill>
        <p:spPr>
          <a:xfrm>
            <a:off x="2173605" y="227330"/>
            <a:ext cx="3947795" cy="5838190"/>
          </a:xfrm>
          <a:prstGeom prst="rect">
            <a:avLst/>
          </a:prstGeom>
          <a:noFill/>
          <a:ln w="9525">
            <a:noFill/>
          </a:ln>
        </p:spPr>
      </p:pic>
      <p:pic>
        <p:nvPicPr>
          <p:cNvPr id="217" name="图片 14" descr="IMG_256"/>
          <p:cNvPicPr>
            <a:picLocks noChangeAspect="1"/>
          </p:cNvPicPr>
          <p:nvPr/>
        </p:nvPicPr>
        <p:blipFill>
          <a:blip r:embed="rId2"/>
          <a:stretch>
            <a:fillRect/>
          </a:stretch>
        </p:blipFill>
        <p:spPr>
          <a:xfrm>
            <a:off x="6413500" y="227330"/>
            <a:ext cx="3738880" cy="58464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新闻传播是天坑</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769640</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条招聘数据告诉你是否真的如此》节选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20" name="图片 17"/>
          <p:cNvPicPr>
            <a:picLocks noChangeAspect="1"/>
          </p:cNvPicPr>
          <p:nvPr/>
        </p:nvPicPr>
        <p:blipFill>
          <a:blip r:embed="rId1"/>
          <a:stretch>
            <a:fillRect/>
          </a:stretch>
        </p:blipFill>
        <p:spPr>
          <a:xfrm>
            <a:off x="1043305" y="424815"/>
            <a:ext cx="10105390" cy="56978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842260"/>
            <a:ext cx="5535930" cy="27432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选择社会舆论热点作为数据新闻的选题来源时，需要</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特别注重数据样本选取的代表性与全面性</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，以便进行更为准确与有效的分析与报道。</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220726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①舆论热点事件</a:t>
            </a:r>
            <a:endParaRPr lang="zh-CN" altLang="en-US" sz="2400" b="1">
              <a:latin typeface="微软雅黑" panose="020B0503020204020204" charset="-122"/>
              <a:ea typeface="微软雅黑" panose="020B0503020204020204" charset="-122"/>
            </a:endParaRPr>
          </a:p>
        </p:txBody>
      </p:sp>
      <p:pic>
        <p:nvPicPr>
          <p:cNvPr id="4" name="图片 3" descr="摄图网_401228921_年会回报工作总结(非企业商用)"/>
          <p:cNvPicPr>
            <a:picLocks noChangeAspect="1"/>
          </p:cNvPicPr>
          <p:nvPr/>
        </p:nvPicPr>
        <p:blipFill>
          <a:blip r:embed="rId1"/>
          <a:srcRect l="19917" t="13917" r="15104" b="5875"/>
          <a:stretch>
            <a:fillRect/>
          </a:stretch>
        </p:blipFill>
        <p:spPr>
          <a:xfrm>
            <a:off x="6550660" y="2338705"/>
            <a:ext cx="5260340" cy="3246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842260"/>
            <a:ext cx="5535930" cy="291782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以重大新闻事件为灵感来源寻找选题是数据新闻的常用策略。尤其在地震、火灾、洪涝、飞机失事、战争、恐怖袭击、公共卫生等重大突发事件的新闻报道中，通过数据来解读事件的优势愈发凸显，数据可视化的应用也持续加速。</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220726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②重大新闻</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rcRect l="5440" t="5573" r="5533" b="5760"/>
          <a:stretch>
            <a:fillRect/>
          </a:stretch>
        </p:blipFill>
        <p:spPr>
          <a:xfrm>
            <a:off x="7110730" y="1885950"/>
            <a:ext cx="4239895" cy="4222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842260"/>
            <a:ext cx="5535930" cy="229171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常见操作方式：</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
                <a:srgbClr val="027FFD"/>
              </a:buClr>
              <a:buFont typeface="Wingdings" panose="05000000000000000000" charset="0"/>
              <a:buNone/>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直观地描述与解释事件的背景与始末，对关键数据的结构与变化等要素进行可视化呈现。</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220726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②重大新闻</a:t>
            </a:r>
            <a:endParaRPr lang="zh-CN" altLang="en-US" sz="2400" b="1">
              <a:latin typeface="微软雅黑" panose="020B0503020204020204" charset="-122"/>
              <a:ea typeface="微软雅黑" panose="020B0503020204020204" charset="-122"/>
            </a:endParaRPr>
          </a:p>
        </p:txBody>
      </p:sp>
      <p:pic>
        <p:nvPicPr>
          <p:cNvPr id="4" name="图片 3" descr="摄图网_401038190_大数据时代直播元素(非企业商用)"/>
          <p:cNvPicPr>
            <a:picLocks noChangeAspect="1"/>
          </p:cNvPicPr>
          <p:nvPr/>
        </p:nvPicPr>
        <p:blipFill>
          <a:blip r:embed="rId1"/>
          <a:srcRect t="9194" b="21009"/>
          <a:stretch>
            <a:fillRect/>
          </a:stretch>
        </p:blipFill>
        <p:spPr>
          <a:xfrm>
            <a:off x="7230745" y="2364105"/>
            <a:ext cx="3968750" cy="2769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《维基百科伊拉克战争日志：每一次死亡地图》节选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52" name="图片 10"/>
          <p:cNvPicPr>
            <a:picLocks noChangeAspect="1"/>
          </p:cNvPicPr>
          <p:nvPr/>
        </p:nvPicPr>
        <p:blipFill>
          <a:blip r:embed="rId1"/>
          <a:stretch>
            <a:fillRect/>
          </a:stretch>
        </p:blipFill>
        <p:spPr>
          <a:xfrm>
            <a:off x="1552575" y="247650"/>
            <a:ext cx="9086850" cy="58007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《已致百人遇难，</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组数据看甘肃积石山地震何以至此？》节选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21" name="图片 18"/>
          <p:cNvPicPr>
            <a:picLocks noChangeAspect="1"/>
          </p:cNvPicPr>
          <p:nvPr/>
        </p:nvPicPr>
        <p:blipFill>
          <a:blip r:embed="rId1"/>
          <a:stretch>
            <a:fillRect/>
          </a:stretch>
        </p:blipFill>
        <p:spPr>
          <a:xfrm>
            <a:off x="3352800" y="235585"/>
            <a:ext cx="5359400" cy="57550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842260"/>
            <a:ext cx="5535930" cy="229171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较为常规的数据新闻选题，即节日、重要活动，以及重要事件的周年、纪念日等，都能够提前获知信息的重要的可预测事件。</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a:lnSpc>
                <a:spcPct val="150000"/>
              </a:lnSpc>
              <a:buClr>
                <a:srgbClr val="027FFD"/>
              </a:buClr>
              <a:buFont typeface="Wingdings" panose="05000000000000000000" charset="0"/>
              <a:buChar char="l"/>
            </a:pP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优势</a:t>
            </a:r>
            <a:r>
              <a:rPr lang="en-US" altLang="zh-CN" sz="20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u="sng">
                <a:solidFill>
                  <a:schemeClr val="tx1"/>
                </a:solidFill>
                <a:latin typeface="微软雅黑" panose="020B0503020204020204" charset="-122"/>
                <a:ea typeface="微软雅黑" panose="020B0503020204020204" charset="-122"/>
                <a:cs typeface="微软雅黑" panose="020B0503020204020204" charset="-122"/>
              </a:rPr>
              <a:t>能够规划时间来进行新闻报道策划。</a:t>
            </a:r>
            <a:endParaRPr lang="zh-CN" altLang="en-US" sz="2000" u="sng">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220726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③重要的可预测事件</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6937375" y="2284095"/>
            <a:ext cx="4418965" cy="2849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数说</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70</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年</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系列作品节选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54" name="图片 15"/>
          <p:cNvPicPr>
            <a:picLocks noChangeAspect="1"/>
          </p:cNvPicPr>
          <p:nvPr/>
        </p:nvPicPr>
        <p:blipFill>
          <a:blip r:embed="rId1"/>
          <a:stretch>
            <a:fillRect/>
          </a:stretch>
        </p:blipFill>
        <p:spPr>
          <a:xfrm>
            <a:off x="3084830" y="100330"/>
            <a:ext cx="6022340" cy="60223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496443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《困顿之战｜地图回顾俄乌冲突一周年演变》节选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22" name="图片 19"/>
          <p:cNvPicPr>
            <a:picLocks noChangeAspect="1"/>
          </p:cNvPicPr>
          <p:nvPr/>
        </p:nvPicPr>
        <p:blipFill>
          <a:blip r:embed="rId1"/>
          <a:stretch>
            <a:fillRect/>
          </a:stretch>
        </p:blipFill>
        <p:spPr>
          <a:xfrm>
            <a:off x="601980" y="1372235"/>
            <a:ext cx="5328920" cy="3025775"/>
          </a:xfrm>
          <a:prstGeom prst="rect">
            <a:avLst/>
          </a:prstGeom>
          <a:noFill/>
          <a:ln>
            <a:noFill/>
          </a:ln>
        </p:spPr>
      </p:pic>
      <p:pic>
        <p:nvPicPr>
          <p:cNvPr id="223" name="图片 20"/>
          <p:cNvPicPr>
            <a:picLocks noChangeAspect="1"/>
          </p:cNvPicPr>
          <p:nvPr/>
        </p:nvPicPr>
        <p:blipFill>
          <a:blip r:embed="rId2"/>
          <a:stretch>
            <a:fillRect/>
          </a:stretch>
        </p:blipFill>
        <p:spPr>
          <a:xfrm>
            <a:off x="5930900" y="1372235"/>
            <a:ext cx="5329555" cy="302514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863600" y="1721485"/>
            <a:ext cx="1682750" cy="365760"/>
          </a:xfrm>
          <a:custGeom>
            <a:avLst/>
            <a:gdLst/>
            <a:ahLst/>
            <a:cxnLst/>
            <a:rect l="l" t="t" r="r" b="b"/>
            <a:pathLst>
              <a:path w="633999" h="137797">
                <a:moveTo>
                  <a:pt x="68899" y="0"/>
                </a:moveTo>
                <a:lnTo>
                  <a:pt x="565100" y="0"/>
                </a:lnTo>
                <a:cubicBezTo>
                  <a:pt x="603152" y="0"/>
                  <a:pt x="633999" y="30847"/>
                  <a:pt x="633999" y="68899"/>
                </a:cubicBezTo>
                <a:lnTo>
                  <a:pt x="633999" y="68899"/>
                </a:lnTo>
                <a:cubicBezTo>
                  <a:pt x="633999" y="106950"/>
                  <a:pt x="603152" y="137797"/>
                  <a:pt x="565100" y="137797"/>
                </a:cubicBezTo>
                <a:lnTo>
                  <a:pt x="68899" y="137797"/>
                </a:lnTo>
                <a:cubicBezTo>
                  <a:pt x="30847" y="137797"/>
                  <a:pt x="0" y="106950"/>
                  <a:pt x="0" y="68899"/>
                </a:cubicBezTo>
                <a:lnTo>
                  <a:pt x="0" y="68899"/>
                </a:lnTo>
                <a:cubicBezTo>
                  <a:pt x="0" y="30847"/>
                  <a:pt x="30847" y="0"/>
                  <a:pt x="68899" y="0"/>
                </a:cubicBezTo>
                <a:close/>
              </a:path>
            </a:pathLst>
          </a:custGeom>
          <a:solidFill>
            <a:srgbClr val="027FFD"/>
          </a:solidFill>
        </p:spPr>
        <p:txBody>
          <a:bodyPr/>
          <a:p>
            <a:pPr algn="ctr"/>
            <a:r>
              <a:rPr lang="zh-CN" altLang="en-US" b="1">
                <a:solidFill>
                  <a:schemeClr val="bg1"/>
                </a:solidFill>
              </a:rPr>
              <a:t>第三章</a:t>
            </a:r>
            <a:endParaRPr lang="zh-CN" altLang="en-US" b="1">
              <a:solidFill>
                <a:schemeClr val="bg1"/>
              </a:solidFill>
            </a:endParaRPr>
          </a:p>
        </p:txBody>
      </p:sp>
      <p:sp>
        <p:nvSpPr>
          <p:cNvPr id="17" name="TextBox 17"/>
          <p:cNvSpPr txBox="1"/>
          <p:nvPr/>
        </p:nvSpPr>
        <p:spPr>
          <a:xfrm>
            <a:off x="762000" y="3611880"/>
            <a:ext cx="7090410" cy="1908175"/>
          </a:xfrm>
          <a:prstGeom prst="rect">
            <a:avLst/>
          </a:prstGeom>
        </p:spPr>
        <p:txBody>
          <a:bodyPr wrap="square" lIns="0" tIns="0" rIns="0" bIns="0" rtlCol="0" anchor="t">
            <a:noAutofit/>
          </a:bodyPr>
          <a:lstStyle/>
          <a:p>
            <a:pPr algn="l">
              <a:lnSpc>
                <a:spcPct val="200000"/>
              </a:lnSpc>
              <a:spcBef>
                <a:spcPct val="0"/>
              </a:spcBef>
            </a:pPr>
            <a:r>
              <a:rPr lang="zh-CN" altLang="en-US" sz="1600" i="1">
                <a:solidFill>
                  <a:schemeClr val="tx1">
                    <a:lumMod val="65000"/>
                    <a:lumOff val="35000"/>
                  </a:schemeClr>
                </a:solidFill>
                <a:latin typeface="微软雅黑" panose="020B0503020204020204" charset="-122"/>
                <a:ea typeface="微软雅黑" panose="020B0503020204020204" charset="-122"/>
                <a:cs typeface="思源黑体" panose="020B0500000000090000" pitchFamily="34" charset="-122"/>
                <a:sym typeface="思源黑体" panose="020B0500000000090000" pitchFamily="34" charset="-122"/>
              </a:rPr>
              <a:t>本章以案例分析的方式介绍了各类数据新闻选题的确定过程和方法，旨在拓宽读者的选题思路，培养选题技巧。读者的学习目标是掌握数据新闻选题的常见来源，从多元角度挖掘具有新闻价值的数据新闻选题。</a:t>
            </a:r>
            <a:endParaRPr lang="zh-CN" altLang="en-US" sz="1600" i="1">
              <a:solidFill>
                <a:schemeClr val="tx1">
                  <a:lumMod val="65000"/>
                  <a:lumOff val="35000"/>
                </a:schemeClr>
              </a:solidFill>
              <a:latin typeface="微软雅黑" panose="020B0503020204020204" charset="-122"/>
              <a:ea typeface="微软雅黑" panose="020B0503020204020204" charset="-122"/>
              <a:cs typeface="思源黑体" panose="020B0500000000090000" pitchFamily="34" charset="-122"/>
              <a:sym typeface="思源黑体" panose="020B0500000000090000" pitchFamily="34" charset="-122"/>
            </a:endParaRPr>
          </a:p>
        </p:txBody>
      </p:sp>
      <p:sp>
        <p:nvSpPr>
          <p:cNvPr id="31" name="文本框 30"/>
          <p:cNvSpPr txBox="1"/>
          <p:nvPr/>
        </p:nvSpPr>
        <p:spPr>
          <a:xfrm>
            <a:off x="689610" y="2291080"/>
            <a:ext cx="7875905" cy="1014730"/>
          </a:xfrm>
          <a:prstGeom prst="rect">
            <a:avLst/>
          </a:prstGeom>
          <a:noFill/>
        </p:spPr>
        <p:txBody>
          <a:bodyPr wrap="square" rtlCol="0">
            <a:spAutoFit/>
          </a:bodyPr>
          <a:p>
            <a:r>
              <a:rPr lang="zh-CN" altLang="en-US" sz="6000" dirty="0">
                <a:solidFill>
                  <a:srgbClr val="027FFD"/>
                </a:solidFill>
                <a:latin typeface="汉仪力量黑简" panose="00020600040101010101" charset="-122"/>
                <a:ea typeface="汉仪力量黑简" panose="00020600040101010101" charset="-122"/>
              </a:rPr>
              <a:t>数据新闻的选题与策划</a:t>
            </a:r>
            <a:endParaRPr lang="zh-CN" altLang="en-US" sz="4400" dirty="0">
              <a:solidFill>
                <a:srgbClr val="027FFD"/>
              </a:solidFill>
              <a:latin typeface="汉仪力量黑简" panose="00020600040101010101" charset="-122"/>
              <a:ea typeface="汉仪力量黑简" panose="00020600040101010101" charset="-122"/>
            </a:endParaRPr>
          </a:p>
        </p:txBody>
      </p:sp>
      <p:grpSp>
        <p:nvGrpSpPr>
          <p:cNvPr id="11" name="组合 10"/>
          <p:cNvGrpSpPr/>
          <p:nvPr/>
        </p:nvGrpSpPr>
        <p:grpSpPr>
          <a:xfrm>
            <a:off x="8112760" y="70485"/>
            <a:ext cx="4072890" cy="6711315"/>
            <a:chOff x="17178" y="0"/>
            <a:chExt cx="9832" cy="16200"/>
          </a:xfrm>
        </p:grpSpPr>
        <p:grpSp>
          <p:nvGrpSpPr>
            <p:cNvPr id="7" name="Group 2"/>
            <p:cNvGrpSpPr/>
            <p:nvPr/>
          </p:nvGrpSpPr>
          <p:grpSpPr>
            <a:xfrm rot="0">
              <a:off x="17688" y="0"/>
              <a:ext cx="9322" cy="16200"/>
              <a:chOff x="0" y="0"/>
              <a:chExt cx="1995170" cy="3467100"/>
            </a:xfrm>
          </p:grpSpPr>
          <p:sp>
            <p:nvSpPr>
              <p:cNvPr id="8" name="Freeform 3"/>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blipFill>
                <a:blip r:embed="rId1"/>
                <a:stretch>
                  <a:fillRect l="-80657" r="-80657"/>
                </a:stretch>
              </a:blipFill>
            </p:spPr>
          </p:sp>
        </p:grpSp>
        <p:grpSp>
          <p:nvGrpSpPr>
            <p:cNvPr id="9" name="Group 4"/>
            <p:cNvGrpSpPr/>
            <p:nvPr/>
          </p:nvGrpSpPr>
          <p:grpSpPr>
            <a:xfrm rot="0">
              <a:off x="17178" y="0"/>
              <a:ext cx="9322" cy="16200"/>
              <a:chOff x="0" y="0"/>
              <a:chExt cx="1995170" cy="3467100"/>
            </a:xfrm>
          </p:grpSpPr>
          <p:sp>
            <p:nvSpPr>
              <p:cNvPr id="10" name="Freeform 5"/>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gradFill rotWithShape="1">
                <a:gsLst>
                  <a:gs pos="0">
                    <a:srgbClr val="399CFF">
                      <a:alpha val="100000"/>
                    </a:srgbClr>
                  </a:gs>
                  <a:gs pos="100000">
                    <a:srgbClr val="4E75EB">
                      <a:alpha val="2500"/>
                    </a:srgbClr>
                  </a:gs>
                </a:gsLst>
                <a:lin ang="0"/>
              </a:gradFill>
              <a:ln w="12700">
                <a:noFill/>
              </a:ln>
            </p:spPr>
          </p:sp>
        </p:grpSp>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《俄乌冲突两周年：一图读懂战局变化》节选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24" name="图片 21"/>
          <p:cNvPicPr>
            <a:picLocks noChangeAspect="1"/>
          </p:cNvPicPr>
          <p:nvPr/>
        </p:nvPicPr>
        <p:blipFill>
          <a:blip r:embed="rId1"/>
          <a:stretch>
            <a:fillRect/>
          </a:stretch>
        </p:blipFill>
        <p:spPr>
          <a:xfrm>
            <a:off x="1099820" y="282575"/>
            <a:ext cx="9992360" cy="56349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284095"/>
            <a:ext cx="5535930" cy="345694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具有一定周期性的事件同样提供了丰富的素材和灵感来源。为了取得更好的传播效果，许多媒体采取前瞻性的新闻选题策略。通过收集、整理与对比现有数据，对可预测事件进行分析，确立数据新闻的报道视角，在事件发生后，能够迅速发布相关数据新闻作品，抢占报道先机。</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649095"/>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③重要的可预测事件</a:t>
            </a:r>
            <a:endParaRPr lang="zh-CN" altLang="en-US" sz="2400" b="1">
              <a:latin typeface="微软雅黑" panose="020B0503020204020204" charset="-122"/>
              <a:ea typeface="微软雅黑" panose="020B0503020204020204" charset="-122"/>
            </a:endParaRPr>
          </a:p>
        </p:txBody>
      </p:sp>
      <p:pic>
        <p:nvPicPr>
          <p:cNvPr id="4" name="图片 3" descr="摄图网_401482895_男人在查找资料信息(非企业商用)"/>
          <p:cNvPicPr>
            <a:picLocks noChangeAspect="1"/>
          </p:cNvPicPr>
          <p:nvPr/>
        </p:nvPicPr>
        <p:blipFill>
          <a:blip r:embed="rId1"/>
          <a:stretch>
            <a:fillRect/>
          </a:stretch>
        </p:blipFill>
        <p:spPr>
          <a:xfrm>
            <a:off x="6821805" y="1474470"/>
            <a:ext cx="4417695" cy="4417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《新职人的高考填志愿指南，别再重踩过来人的坑了》节选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25" name="图片 22"/>
          <p:cNvPicPr>
            <a:picLocks noChangeAspect="1"/>
          </p:cNvPicPr>
          <p:nvPr/>
        </p:nvPicPr>
        <p:blipFill>
          <a:blip r:embed="rId1"/>
          <a:stretch>
            <a:fillRect/>
          </a:stretch>
        </p:blipFill>
        <p:spPr>
          <a:xfrm>
            <a:off x="3607435" y="79375"/>
            <a:ext cx="4977765" cy="58750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高一本线</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分就上了北大，高考志愿是个什么逻辑？》节选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26" name="图片 23"/>
          <p:cNvPicPr>
            <a:picLocks noChangeAspect="1"/>
          </p:cNvPicPr>
          <p:nvPr/>
        </p:nvPicPr>
        <p:blipFill>
          <a:blip r:embed="rId1"/>
          <a:stretch>
            <a:fillRect/>
          </a:stretch>
        </p:blipFill>
        <p:spPr>
          <a:xfrm>
            <a:off x="1479550" y="579755"/>
            <a:ext cx="9232265" cy="53892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高一本线</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分就上了北大，高考志愿是个什么逻辑？》节选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 name="组合 1"/>
          <p:cNvGrpSpPr/>
          <p:nvPr/>
        </p:nvGrpSpPr>
        <p:grpSpPr>
          <a:xfrm>
            <a:off x="2093595" y="147320"/>
            <a:ext cx="8004810" cy="5848350"/>
            <a:chOff x="2786" y="345"/>
            <a:chExt cx="12606" cy="9210"/>
          </a:xfrm>
        </p:grpSpPr>
        <p:pic>
          <p:nvPicPr>
            <p:cNvPr id="227" name="图片 24" descr="IMG_256"/>
            <p:cNvPicPr>
              <a:picLocks noChangeAspect="1"/>
            </p:cNvPicPr>
            <p:nvPr/>
          </p:nvPicPr>
          <p:blipFill>
            <a:blip r:embed="rId1"/>
            <a:stretch>
              <a:fillRect/>
            </a:stretch>
          </p:blipFill>
          <p:spPr>
            <a:xfrm>
              <a:off x="2786" y="345"/>
              <a:ext cx="4802" cy="9211"/>
            </a:xfrm>
            <a:prstGeom prst="rect">
              <a:avLst/>
            </a:prstGeom>
            <a:noFill/>
            <a:ln w="9525">
              <a:noFill/>
            </a:ln>
          </p:spPr>
        </p:pic>
        <p:pic>
          <p:nvPicPr>
            <p:cNvPr id="228" name="图片 25" descr="IMG_256"/>
            <p:cNvPicPr>
              <a:picLocks noChangeAspect="1"/>
            </p:cNvPicPr>
            <p:nvPr/>
          </p:nvPicPr>
          <p:blipFill>
            <a:blip r:embed="rId2"/>
            <a:stretch>
              <a:fillRect/>
            </a:stretch>
          </p:blipFill>
          <p:spPr>
            <a:xfrm>
              <a:off x="8458" y="345"/>
              <a:ext cx="6935" cy="9209"/>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535930" cy="326707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在许多重大的可预测事件中，常有一些缺乏新意的讨论视角与呈现方式，容易陷入一种模式化的框架。因此在创作数据新闻作品时，应该勤于思考，善于分析，在这些事件中寻找新变化、新视角以及新突破口等，采用挖掘历史背景或者关联现实议题等手段，实现创新报道。</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169672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①舆论热点事件</a:t>
            </a:r>
            <a:endParaRPr lang="zh-CN" altLang="en-US" sz="2400" b="1">
              <a:latin typeface="微软雅黑" panose="020B0503020204020204" charset="-122"/>
              <a:ea typeface="微软雅黑" panose="020B0503020204020204" charset="-122"/>
            </a:endParaRPr>
          </a:p>
        </p:txBody>
      </p:sp>
      <p:pic>
        <p:nvPicPr>
          <p:cNvPr id="5" name="图片 4" descr="摄图网_401228921_年会回报工作总结(非企业商用)"/>
          <p:cNvPicPr>
            <a:picLocks noChangeAspect="1"/>
          </p:cNvPicPr>
          <p:nvPr/>
        </p:nvPicPr>
        <p:blipFill>
          <a:blip r:embed="rId1"/>
          <a:srcRect l="19917" t="13917" r="15104" b="5875"/>
          <a:stretch>
            <a:fillRect/>
          </a:stretch>
        </p:blipFill>
        <p:spPr>
          <a:xfrm>
            <a:off x="6614160" y="2352040"/>
            <a:ext cx="5260340" cy="3246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5998845" y="2644775"/>
            <a:ext cx="5535930" cy="30441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从特殊人群的生活境遇着手展开调查，揭示该类人群的生存状况与心理状态是数据新闻选题的重要来源。通过对社会中处于普通大众生活半径以外的特殊人群的生活进行记录，引发了社会公众对特殊人群的广泛关注，凸显内在的价值关怀与人文关怀。</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3347085" y="164465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latin typeface="微软雅黑" panose="020B0503020204020204" charset="-122"/>
                <a:ea typeface="微软雅黑" panose="020B0503020204020204" charset="-122"/>
              </a:rPr>
              <a:t>(2)</a:t>
            </a:r>
            <a:r>
              <a:rPr lang="zh-CN" altLang="en-US" sz="2400" b="1">
                <a:latin typeface="微软雅黑" panose="020B0503020204020204" charset="-122"/>
                <a:ea typeface="微软雅黑" panose="020B0503020204020204" charset="-122"/>
              </a:rPr>
              <a:t>从特殊人群中寻找选题</a:t>
            </a:r>
            <a:endParaRPr lang="zh-CN" altLang="en-US" sz="2400" b="1">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316865" y="2640330"/>
            <a:ext cx="5419725" cy="304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 name="圆角矩形 2"/>
          <p:cNvSpPr/>
          <p:nvPr/>
        </p:nvSpPr>
        <p:spPr>
          <a:xfrm>
            <a:off x="3347085" y="164465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latin typeface="微软雅黑" panose="020B0503020204020204" charset="-122"/>
                <a:ea typeface="微软雅黑" panose="020B0503020204020204" charset="-122"/>
              </a:rPr>
              <a:t>(2)</a:t>
            </a:r>
            <a:r>
              <a:rPr lang="zh-CN" altLang="en-US" sz="2400" b="1">
                <a:latin typeface="微软雅黑" panose="020B0503020204020204" charset="-122"/>
                <a:ea typeface="微软雅黑" panose="020B0503020204020204" charset="-122"/>
              </a:rPr>
              <a:t>从特殊人群中寻找选题</a:t>
            </a:r>
            <a:endParaRPr lang="zh-CN" altLang="en-US" sz="2400" b="1">
              <a:latin typeface="微软雅黑" panose="020B0503020204020204" charset="-122"/>
              <a:ea typeface="微软雅黑" panose="020B0503020204020204" charset="-122"/>
            </a:endParaRPr>
          </a:p>
        </p:txBody>
      </p:sp>
      <p:sp>
        <p:nvSpPr>
          <p:cNvPr id="4" name="文本框 3"/>
          <p:cNvSpPr txBox="1"/>
          <p:nvPr/>
        </p:nvSpPr>
        <p:spPr>
          <a:xfrm>
            <a:off x="548640" y="2918460"/>
            <a:ext cx="6151245" cy="2953385"/>
          </a:xfrm>
          <a:prstGeom prst="rect">
            <a:avLst/>
          </a:prstGeom>
        </p:spPr>
        <p:txBody>
          <a:bodyPr wrap="square">
            <a:spAutoFit/>
          </a:bodyPr>
          <a:p>
            <a:pPr marL="0" indent="0" algn="just" defTabSz="266700">
              <a:lnSpc>
                <a:spcPct val="150000"/>
              </a:lnSpc>
              <a:spcBef>
                <a:spcPct val="0"/>
              </a:spcBef>
              <a:spcAft>
                <a:spcPct val="0"/>
              </a:spcAft>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“特殊人群”</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包括烂尾楼业主、城管、护工、数字游民、大龄打工人、老漂族、独居青年、缉毒警察、一线城市租房青年、女性劳动者、逃离大城市的年轻人、助浴师、辍学流失生、毕业生、失能老人、被拐妇女等</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6922135" y="2452370"/>
            <a:ext cx="4666615" cy="3885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《中年人的最后一条退路堵死了》节选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p:cNvGrpSpPr/>
          <p:nvPr/>
        </p:nvGrpSpPr>
        <p:grpSpPr>
          <a:xfrm>
            <a:off x="2493963" y="134620"/>
            <a:ext cx="7204075" cy="5888990"/>
            <a:chOff x="3733" y="212"/>
            <a:chExt cx="11345" cy="9274"/>
          </a:xfrm>
        </p:grpSpPr>
        <p:pic>
          <p:nvPicPr>
            <p:cNvPr id="229" name="图片 26" descr="IMG_256"/>
            <p:cNvPicPr>
              <a:picLocks noChangeAspect="1"/>
            </p:cNvPicPr>
            <p:nvPr/>
          </p:nvPicPr>
          <p:blipFill>
            <a:blip r:embed="rId1"/>
            <a:stretch>
              <a:fillRect/>
            </a:stretch>
          </p:blipFill>
          <p:spPr>
            <a:xfrm>
              <a:off x="3733" y="256"/>
              <a:ext cx="5021" cy="9231"/>
            </a:xfrm>
            <a:prstGeom prst="rect">
              <a:avLst/>
            </a:prstGeom>
            <a:noFill/>
            <a:ln w="9525">
              <a:noFill/>
            </a:ln>
          </p:spPr>
        </p:pic>
        <p:pic>
          <p:nvPicPr>
            <p:cNvPr id="230" name="图片 27" descr="IMG_256"/>
            <p:cNvPicPr>
              <a:picLocks noChangeAspect="1"/>
            </p:cNvPicPr>
            <p:nvPr/>
          </p:nvPicPr>
          <p:blipFill>
            <a:blip r:embed="rId2"/>
            <a:stretch>
              <a:fillRect/>
            </a:stretch>
          </p:blipFill>
          <p:spPr>
            <a:xfrm>
              <a:off x="10466" y="212"/>
              <a:ext cx="4613" cy="9275"/>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《学医为了救人，但谁来救救医学生》节选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31" name="图片 28" descr="IMG_256"/>
          <p:cNvPicPr>
            <a:picLocks noChangeAspect="1"/>
          </p:cNvPicPr>
          <p:nvPr/>
        </p:nvPicPr>
        <p:blipFill>
          <a:blip r:embed="rId1"/>
          <a:stretch>
            <a:fillRect/>
          </a:stretch>
        </p:blipFill>
        <p:spPr>
          <a:xfrm>
            <a:off x="3142615" y="221615"/>
            <a:ext cx="5709920" cy="58375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认识数据新闻</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custDataLst>
              <p:tags r:id="rId1"/>
            </p:custDataLst>
          </p:nvPr>
        </p:nvSpPr>
        <p:spPr>
          <a:xfrm>
            <a:off x="1338580" y="1464310"/>
            <a:ext cx="9723120" cy="4236720"/>
          </a:xfrm>
          <a:prstGeom prst="rect">
            <a:avLst/>
          </a:prstGeom>
          <a:gradFill flip="none" rotWithShape="1">
            <a:gsLst>
              <a:gs pos="52000">
                <a:schemeClr val="accent1">
                  <a:alpha val="0"/>
                </a:schemeClr>
              </a:gs>
              <a:gs pos="0">
                <a:schemeClr val="accent1">
                  <a:alpha val="15000"/>
                </a:schemeClr>
              </a:gs>
              <a:gs pos="100000">
                <a:schemeClr val="accent1">
                  <a:alpha val="10000"/>
                </a:schemeClr>
              </a:gs>
            </a:gsLst>
            <a:lin ang="2700000" scaled="0"/>
          </a:gradFill>
          <a:ln w="6350">
            <a:gradFill>
              <a:gsLst>
                <a:gs pos="24000">
                  <a:schemeClr val="accent1">
                    <a:alpha val="0"/>
                  </a:schemeClr>
                </a:gs>
                <a:gs pos="100000">
                  <a:schemeClr val="accent1">
                    <a:alpha val="7000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任意多边形 17"/>
          <p:cNvSpPr/>
          <p:nvPr>
            <p:custDataLst>
              <p:tags r:id="rId2"/>
            </p:custDataLst>
          </p:nvPr>
        </p:nvSpPr>
        <p:spPr>
          <a:xfrm>
            <a:off x="10639425" y="1616075"/>
            <a:ext cx="337820" cy="320040"/>
          </a:xfrm>
          <a:custGeom>
            <a:avLst/>
            <a:gdLst>
              <a:gd name="connsiteX0" fmla="*/ 0 w 616689"/>
              <a:gd name="connsiteY0" fmla="*/ 0 h 482009"/>
              <a:gd name="connsiteX1" fmla="*/ 609600 w 616689"/>
              <a:gd name="connsiteY1" fmla="*/ 0 h 482009"/>
              <a:gd name="connsiteX2" fmla="*/ 609600 w 616689"/>
              <a:gd name="connsiteY2" fmla="*/ 482009 h 482009"/>
              <a:gd name="connsiteX3" fmla="*/ 616689 w 616689"/>
              <a:gd name="connsiteY3" fmla="*/ 482009 h 482009"/>
            </a:gdLst>
            <a:ahLst/>
            <a:cxnLst>
              <a:cxn ang="0">
                <a:pos x="connsiteX0" y="connsiteY0"/>
              </a:cxn>
              <a:cxn ang="0">
                <a:pos x="connsiteX1" y="connsiteY1"/>
              </a:cxn>
              <a:cxn ang="0">
                <a:pos x="connsiteX2" y="connsiteY2"/>
              </a:cxn>
              <a:cxn ang="0">
                <a:pos x="connsiteX3" y="connsiteY3"/>
              </a:cxn>
            </a:cxnLst>
            <a:rect l="l" t="t" r="r" b="b"/>
            <a:pathLst>
              <a:path w="616689" h="482009">
                <a:moveTo>
                  <a:pt x="0" y="0"/>
                </a:moveTo>
                <a:lnTo>
                  <a:pt x="609600" y="0"/>
                </a:lnTo>
                <a:lnTo>
                  <a:pt x="609600" y="482009"/>
                </a:lnTo>
                <a:lnTo>
                  <a:pt x="616689" y="482009"/>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0" name="任意多边形 48"/>
          <p:cNvSpPr/>
          <p:nvPr>
            <p:custDataLst>
              <p:tags r:id="rId3"/>
            </p:custDataLst>
          </p:nvPr>
        </p:nvSpPr>
        <p:spPr>
          <a:xfrm flipH="1" flipV="1">
            <a:off x="10270490" y="5493385"/>
            <a:ext cx="721995" cy="358140"/>
          </a:xfrm>
          <a:custGeom>
            <a:avLst/>
            <a:gdLst>
              <a:gd name="connsiteX0" fmla="*/ 1360968 w 1360968"/>
              <a:gd name="connsiteY0" fmla="*/ 0 h 457200"/>
              <a:gd name="connsiteX1" fmla="*/ 0 w 1360968"/>
              <a:gd name="connsiteY1" fmla="*/ 0 h 457200"/>
              <a:gd name="connsiteX2" fmla="*/ 0 w 1360968"/>
              <a:gd name="connsiteY2" fmla="*/ 457200 h 457200"/>
            </a:gdLst>
            <a:ahLst/>
            <a:cxnLst>
              <a:cxn ang="0">
                <a:pos x="connsiteX0" y="connsiteY0"/>
              </a:cxn>
              <a:cxn ang="0">
                <a:pos x="connsiteX1" y="connsiteY1"/>
              </a:cxn>
              <a:cxn ang="0">
                <a:pos x="connsiteX2" y="connsiteY2"/>
              </a:cxn>
            </a:cxnLst>
            <a:rect l="l" t="t" r="r" b="b"/>
            <a:pathLst>
              <a:path w="1360968" h="457200">
                <a:moveTo>
                  <a:pt x="1360968" y="0"/>
                </a:moveTo>
                <a:lnTo>
                  <a:pt x="0" y="0"/>
                </a:lnTo>
                <a:lnTo>
                  <a:pt x="0" y="457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等腰三角形 20"/>
          <p:cNvSpPr/>
          <p:nvPr>
            <p:custDataLst>
              <p:tags r:id="rId4"/>
            </p:custDataLst>
          </p:nvPr>
        </p:nvSpPr>
        <p:spPr>
          <a:xfrm rot="10800000" flipV="1">
            <a:off x="10795635" y="5751195"/>
            <a:ext cx="168275" cy="100330"/>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23" name="直接连接符 22"/>
          <p:cNvCxnSpPr/>
          <p:nvPr>
            <p:custDataLst>
              <p:tags r:id="rId5"/>
            </p:custDataLst>
          </p:nvPr>
        </p:nvCxnSpPr>
        <p:spPr>
          <a:xfrm>
            <a:off x="10928190" y="5530120"/>
            <a:ext cx="0" cy="10604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任意多边形: 形状 73"/>
          <p:cNvSpPr/>
          <p:nvPr>
            <p:custDataLst>
              <p:tags r:id="rId6"/>
            </p:custDataLst>
          </p:nvPr>
        </p:nvSpPr>
        <p:spPr>
          <a:xfrm flipH="1" flipV="1">
            <a:off x="10435590" y="5850255"/>
            <a:ext cx="257810" cy="76200"/>
          </a:xfrm>
          <a:custGeom>
            <a:avLst/>
            <a:gdLst>
              <a:gd name="connsiteX0" fmla="*/ 149306 w 220641"/>
              <a:gd name="connsiteY0" fmla="*/ 0 h 40720"/>
              <a:gd name="connsiteX1" fmla="*/ 220641 w 220641"/>
              <a:gd name="connsiteY1" fmla="*/ 39541 h 40720"/>
              <a:gd name="connsiteX2" fmla="*/ 0 w 220641"/>
              <a:gd name="connsiteY2" fmla="*/ 40720 h 40720"/>
              <a:gd name="connsiteX3" fmla="*/ 22194 w 220641"/>
              <a:gd name="connsiteY3" fmla="*/ 680 h 40720"/>
              <a:gd name="connsiteX4" fmla="*/ 149306 w 220641"/>
              <a:gd name="connsiteY4" fmla="*/ 0 h 4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1" h="40720">
                <a:moveTo>
                  <a:pt x="149306" y="0"/>
                </a:moveTo>
                <a:lnTo>
                  <a:pt x="220641" y="39541"/>
                </a:lnTo>
                <a:lnTo>
                  <a:pt x="0" y="40720"/>
                </a:lnTo>
                <a:lnTo>
                  <a:pt x="22194" y="680"/>
                </a:lnTo>
                <a:lnTo>
                  <a:pt x="1493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black"/>
              </a:solidFill>
              <a:latin typeface="微软雅黑" panose="020B0503020204020204" charset="-122"/>
              <a:ea typeface="微软雅黑" panose="020B0503020204020204" charset="-122"/>
            </a:endParaRPr>
          </a:p>
        </p:txBody>
      </p:sp>
      <p:sp>
        <p:nvSpPr>
          <p:cNvPr id="26" name="任意多边形 48"/>
          <p:cNvSpPr/>
          <p:nvPr>
            <p:custDataLst>
              <p:tags r:id="rId7"/>
            </p:custDataLst>
          </p:nvPr>
        </p:nvSpPr>
        <p:spPr>
          <a:xfrm>
            <a:off x="1240505" y="1615274"/>
            <a:ext cx="685405" cy="357910"/>
          </a:xfrm>
          <a:custGeom>
            <a:avLst/>
            <a:gdLst>
              <a:gd name="connsiteX0" fmla="*/ 1360968 w 1360968"/>
              <a:gd name="connsiteY0" fmla="*/ 0 h 457200"/>
              <a:gd name="connsiteX1" fmla="*/ 0 w 1360968"/>
              <a:gd name="connsiteY1" fmla="*/ 0 h 457200"/>
              <a:gd name="connsiteX2" fmla="*/ 0 w 1360968"/>
              <a:gd name="connsiteY2" fmla="*/ 457200 h 457200"/>
            </a:gdLst>
            <a:ahLst/>
            <a:cxnLst>
              <a:cxn ang="0">
                <a:pos x="connsiteX0" y="connsiteY0"/>
              </a:cxn>
              <a:cxn ang="0">
                <a:pos x="connsiteX1" y="connsiteY1"/>
              </a:cxn>
              <a:cxn ang="0">
                <a:pos x="connsiteX2" y="connsiteY2"/>
              </a:cxn>
            </a:cxnLst>
            <a:rect l="l" t="t" r="r" b="b"/>
            <a:pathLst>
              <a:path w="1360968" h="457200">
                <a:moveTo>
                  <a:pt x="1360968" y="0"/>
                </a:moveTo>
                <a:lnTo>
                  <a:pt x="0" y="0"/>
                </a:lnTo>
                <a:lnTo>
                  <a:pt x="0" y="4572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3" name="等腰三角形 52"/>
          <p:cNvSpPr/>
          <p:nvPr>
            <p:custDataLst>
              <p:tags r:id="rId8"/>
            </p:custDataLst>
          </p:nvPr>
        </p:nvSpPr>
        <p:spPr>
          <a:xfrm rot="10800000" flipH="1">
            <a:off x="1240505" y="1615274"/>
            <a:ext cx="160218" cy="100475"/>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54" name="直接连接符 53"/>
          <p:cNvCxnSpPr/>
          <p:nvPr>
            <p:custDataLst>
              <p:tags r:id="rId9"/>
            </p:custDataLst>
          </p:nvPr>
        </p:nvCxnSpPr>
        <p:spPr>
          <a:xfrm>
            <a:off x="1267118" y="1829803"/>
            <a:ext cx="0" cy="1064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任意多边形: 形状 73"/>
          <p:cNvSpPr/>
          <p:nvPr>
            <p:custDataLst>
              <p:tags r:id="rId10"/>
            </p:custDataLst>
          </p:nvPr>
        </p:nvSpPr>
        <p:spPr>
          <a:xfrm>
            <a:off x="1636696" y="1580515"/>
            <a:ext cx="244943" cy="34759"/>
          </a:xfrm>
          <a:custGeom>
            <a:avLst/>
            <a:gdLst>
              <a:gd name="connsiteX0" fmla="*/ 149306 w 220641"/>
              <a:gd name="connsiteY0" fmla="*/ 0 h 40720"/>
              <a:gd name="connsiteX1" fmla="*/ 220641 w 220641"/>
              <a:gd name="connsiteY1" fmla="*/ 39541 h 40720"/>
              <a:gd name="connsiteX2" fmla="*/ 0 w 220641"/>
              <a:gd name="connsiteY2" fmla="*/ 40720 h 40720"/>
              <a:gd name="connsiteX3" fmla="*/ 22194 w 220641"/>
              <a:gd name="connsiteY3" fmla="*/ 680 h 40720"/>
              <a:gd name="connsiteX4" fmla="*/ 149306 w 220641"/>
              <a:gd name="connsiteY4" fmla="*/ 0 h 4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41" h="40720">
                <a:moveTo>
                  <a:pt x="149306" y="0"/>
                </a:moveTo>
                <a:lnTo>
                  <a:pt x="220641" y="39541"/>
                </a:lnTo>
                <a:lnTo>
                  <a:pt x="0" y="40720"/>
                </a:lnTo>
                <a:lnTo>
                  <a:pt x="22194" y="680"/>
                </a:lnTo>
                <a:lnTo>
                  <a:pt x="1493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black"/>
              </a:solidFill>
              <a:latin typeface="微软雅黑" panose="020B0503020204020204" charset="-122"/>
              <a:ea typeface="微软雅黑" panose="020B0503020204020204" charset="-122"/>
            </a:endParaRPr>
          </a:p>
        </p:txBody>
      </p:sp>
      <p:sp>
        <p:nvSpPr>
          <p:cNvPr id="56" name="任意多边形 2"/>
          <p:cNvSpPr/>
          <p:nvPr>
            <p:custDataLst>
              <p:tags r:id="rId11"/>
            </p:custDataLst>
          </p:nvPr>
        </p:nvSpPr>
        <p:spPr>
          <a:xfrm flipH="1" flipV="1">
            <a:off x="1240505" y="5530755"/>
            <a:ext cx="320435" cy="319892"/>
          </a:xfrm>
          <a:custGeom>
            <a:avLst/>
            <a:gdLst>
              <a:gd name="connsiteX0" fmla="*/ 0 w 616689"/>
              <a:gd name="connsiteY0" fmla="*/ 0 h 482009"/>
              <a:gd name="connsiteX1" fmla="*/ 609600 w 616689"/>
              <a:gd name="connsiteY1" fmla="*/ 0 h 482009"/>
              <a:gd name="connsiteX2" fmla="*/ 609600 w 616689"/>
              <a:gd name="connsiteY2" fmla="*/ 482009 h 482009"/>
              <a:gd name="connsiteX3" fmla="*/ 616689 w 616689"/>
              <a:gd name="connsiteY3" fmla="*/ 482009 h 482009"/>
            </a:gdLst>
            <a:ahLst/>
            <a:cxnLst>
              <a:cxn ang="0">
                <a:pos x="connsiteX0" y="connsiteY0"/>
              </a:cxn>
              <a:cxn ang="0">
                <a:pos x="connsiteX1" y="connsiteY1"/>
              </a:cxn>
              <a:cxn ang="0">
                <a:pos x="connsiteX2" y="connsiteY2"/>
              </a:cxn>
              <a:cxn ang="0">
                <a:pos x="connsiteX3" y="connsiteY3"/>
              </a:cxn>
            </a:cxnLst>
            <a:rect l="l" t="t" r="r" b="b"/>
            <a:pathLst>
              <a:path w="616689" h="482009">
                <a:moveTo>
                  <a:pt x="0" y="0"/>
                </a:moveTo>
                <a:lnTo>
                  <a:pt x="609600" y="0"/>
                </a:lnTo>
                <a:lnTo>
                  <a:pt x="609600" y="482009"/>
                </a:lnTo>
                <a:lnTo>
                  <a:pt x="616689" y="482009"/>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7" name="任意多边形: 形状 43"/>
          <p:cNvSpPr/>
          <p:nvPr>
            <p:custDataLst>
              <p:tags r:id="rId12"/>
            </p:custDataLst>
          </p:nvPr>
        </p:nvSpPr>
        <p:spPr>
          <a:xfrm>
            <a:off x="8750092" y="2079091"/>
            <a:ext cx="729940" cy="728854"/>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1">
                  <a:alpha val="0"/>
                </a:schemeClr>
              </a:gs>
              <a:gs pos="100000">
                <a:schemeClr val="accent1">
                  <a:alpha val="30000"/>
                </a:schemeClr>
              </a:gs>
            </a:gsLst>
            <a:lin ang="16200000" scaled="0"/>
          </a:gradFill>
          <a:ln w="635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2400">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59" name="等腰三角形 58"/>
          <p:cNvSpPr/>
          <p:nvPr>
            <p:custDataLst>
              <p:tags r:id="rId13"/>
            </p:custDataLst>
          </p:nvPr>
        </p:nvSpPr>
        <p:spPr>
          <a:xfrm rot="16200000">
            <a:off x="9383901" y="2118738"/>
            <a:ext cx="55940" cy="559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1" name="任意多边形: 形状 40"/>
          <p:cNvSpPr/>
          <p:nvPr>
            <p:custDataLst>
              <p:tags r:id="rId14"/>
            </p:custDataLst>
          </p:nvPr>
        </p:nvSpPr>
        <p:spPr>
          <a:xfrm>
            <a:off x="8739772" y="2498372"/>
            <a:ext cx="70061" cy="320435"/>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1">
                  <a:alpha val="0"/>
                </a:schemeClr>
              </a:gs>
              <a:gs pos="100000">
                <a:schemeClr val="accent1">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noProof="0">
              <a:ln>
                <a:noFill/>
              </a:ln>
              <a:solidFill>
                <a:prstClr val="white"/>
              </a:solidFill>
              <a:effectLst/>
              <a:uLnTx/>
              <a:uFillTx/>
              <a:latin typeface="微软雅黑" panose="020B0503020204020204" charset="-122"/>
              <a:ea typeface="微软雅黑" panose="020B0503020204020204" charset="-122"/>
              <a:sym typeface="+mn-ea"/>
            </a:endParaRPr>
          </a:p>
        </p:txBody>
      </p:sp>
      <p:sp>
        <p:nvSpPr>
          <p:cNvPr id="63" name="任意多边形: 形状 43"/>
          <p:cNvSpPr/>
          <p:nvPr>
            <p:custDataLst>
              <p:tags r:id="rId15"/>
            </p:custDataLst>
          </p:nvPr>
        </p:nvSpPr>
        <p:spPr>
          <a:xfrm>
            <a:off x="5382736" y="2079091"/>
            <a:ext cx="729940" cy="728854"/>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2">
                  <a:alpha val="0"/>
                </a:schemeClr>
              </a:gs>
              <a:gs pos="100000">
                <a:schemeClr val="accent2">
                  <a:alpha val="30000"/>
                </a:schemeClr>
              </a:gs>
            </a:gsLst>
            <a:lin ang="16200000" scaled="0"/>
          </a:gradFill>
          <a:ln w="6350">
            <a:solidFill>
              <a:schemeClr val="accent2">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2400">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65" name="等腰三角形 64"/>
          <p:cNvSpPr/>
          <p:nvPr>
            <p:custDataLst>
              <p:tags r:id="rId16"/>
            </p:custDataLst>
          </p:nvPr>
        </p:nvSpPr>
        <p:spPr>
          <a:xfrm rot="16200000">
            <a:off x="6016546" y="2118738"/>
            <a:ext cx="55940" cy="559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7" name="任意多边形: 形状 40"/>
          <p:cNvSpPr/>
          <p:nvPr>
            <p:custDataLst>
              <p:tags r:id="rId17"/>
            </p:custDataLst>
          </p:nvPr>
        </p:nvSpPr>
        <p:spPr>
          <a:xfrm>
            <a:off x="5372417" y="2498372"/>
            <a:ext cx="70061" cy="320435"/>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2">
                  <a:alpha val="0"/>
                </a:schemeClr>
              </a:gs>
              <a:gs pos="100000">
                <a:schemeClr val="accent2">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noProof="0">
              <a:ln>
                <a:noFill/>
              </a:ln>
              <a:solidFill>
                <a:prstClr val="white"/>
              </a:solidFill>
              <a:effectLst/>
              <a:uLnTx/>
              <a:uFillTx/>
              <a:latin typeface="微软雅黑" panose="020B0503020204020204" charset="-122"/>
              <a:ea typeface="微软雅黑" panose="020B0503020204020204" charset="-122"/>
              <a:sym typeface="+mn-ea"/>
            </a:endParaRPr>
          </a:p>
        </p:txBody>
      </p:sp>
      <p:sp>
        <p:nvSpPr>
          <p:cNvPr id="73" name="任意多边形: 形状 43"/>
          <p:cNvSpPr/>
          <p:nvPr>
            <p:custDataLst>
              <p:tags r:id="rId18"/>
            </p:custDataLst>
          </p:nvPr>
        </p:nvSpPr>
        <p:spPr>
          <a:xfrm>
            <a:off x="2370437" y="2079091"/>
            <a:ext cx="729940" cy="728854"/>
          </a:xfrm>
          <a:custGeom>
            <a:avLst/>
            <a:gdLst>
              <a:gd name="connsiteX0" fmla="*/ 162422 w 973178"/>
              <a:gd name="connsiteY0" fmla="*/ 0 h 973178"/>
              <a:gd name="connsiteX1" fmla="*/ 973178 w 973178"/>
              <a:gd name="connsiteY1" fmla="*/ 0 h 973178"/>
              <a:gd name="connsiteX2" fmla="*/ 973178 w 973178"/>
              <a:gd name="connsiteY2" fmla="*/ 812655 h 973178"/>
              <a:gd name="connsiteX3" fmla="*/ 812655 w 973178"/>
              <a:gd name="connsiteY3" fmla="*/ 973178 h 973178"/>
              <a:gd name="connsiteX4" fmla="*/ 113981 w 973178"/>
              <a:gd name="connsiteY4" fmla="*/ 973178 h 973178"/>
              <a:gd name="connsiteX5" fmla="*/ 113981 w 973178"/>
              <a:gd name="connsiteY5" fmla="*/ 569595 h 973178"/>
              <a:gd name="connsiteX6" fmla="*/ 0 w 973178"/>
              <a:gd name="connsiteY6" fmla="*/ 569595 h 973178"/>
              <a:gd name="connsiteX7" fmla="*/ 0 w 973178"/>
              <a:gd name="connsiteY7" fmla="*/ 162422 h 973178"/>
              <a:gd name="connsiteX0-1" fmla="*/ 162422 w 973178"/>
              <a:gd name="connsiteY0-2" fmla="*/ 0 h 973178"/>
              <a:gd name="connsiteX1-3" fmla="*/ 973178 w 973178"/>
              <a:gd name="connsiteY1-4" fmla="*/ 0 h 973178"/>
              <a:gd name="connsiteX2-5" fmla="*/ 973178 w 973178"/>
              <a:gd name="connsiteY2-6" fmla="*/ 812655 h 973178"/>
              <a:gd name="connsiteX3-7" fmla="*/ 812655 w 973178"/>
              <a:gd name="connsiteY3-8" fmla="*/ 973178 h 973178"/>
              <a:gd name="connsiteX4-9" fmla="*/ 113981 w 973178"/>
              <a:gd name="connsiteY4-10" fmla="*/ 973178 h 973178"/>
              <a:gd name="connsiteX5-11" fmla="*/ 113981 w 973178"/>
              <a:gd name="connsiteY5-12" fmla="*/ 569595 h 973178"/>
              <a:gd name="connsiteX6-13" fmla="*/ 0 w 973178"/>
              <a:gd name="connsiteY6-14" fmla="*/ 494617 h 973178"/>
              <a:gd name="connsiteX7-15" fmla="*/ 0 w 973178"/>
              <a:gd name="connsiteY7-16" fmla="*/ 162422 h 973178"/>
              <a:gd name="connsiteX8" fmla="*/ 162422 w 973178"/>
              <a:gd name="connsiteY8" fmla="*/ 0 h 9731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 y="connsiteY8"/>
              </a:cxn>
            </a:cxnLst>
            <a:rect l="l" t="t" r="r" b="b"/>
            <a:pathLst>
              <a:path w="973178" h="973178">
                <a:moveTo>
                  <a:pt x="162422" y="0"/>
                </a:moveTo>
                <a:lnTo>
                  <a:pt x="973178" y="0"/>
                </a:lnTo>
                <a:lnTo>
                  <a:pt x="973178" y="812655"/>
                </a:lnTo>
                <a:lnTo>
                  <a:pt x="812655" y="973178"/>
                </a:lnTo>
                <a:lnTo>
                  <a:pt x="113981" y="973178"/>
                </a:lnTo>
                <a:lnTo>
                  <a:pt x="113981" y="569595"/>
                </a:lnTo>
                <a:lnTo>
                  <a:pt x="0" y="494617"/>
                </a:lnTo>
                <a:lnTo>
                  <a:pt x="0" y="162422"/>
                </a:lnTo>
                <a:lnTo>
                  <a:pt x="162422" y="0"/>
                </a:lnTo>
                <a:close/>
              </a:path>
            </a:pathLst>
          </a:custGeom>
          <a:gradFill>
            <a:gsLst>
              <a:gs pos="0">
                <a:schemeClr val="accent1">
                  <a:alpha val="0"/>
                </a:schemeClr>
              </a:gs>
              <a:gs pos="100000">
                <a:schemeClr val="accent1">
                  <a:alpha val="30000"/>
                </a:schemeClr>
              </a:gs>
            </a:gsLst>
            <a:lin ang="16200000" scaled="0"/>
          </a:gradFill>
          <a:ln w="635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sz="2400">
              <a:solidFill>
                <a:schemeClr val="tx1">
                  <a:lumMod val="85000"/>
                  <a:lumOff val="15000"/>
                  <a:alpha val="95000"/>
                </a:schemeClr>
              </a:solidFill>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75" name="等腰三角形 74"/>
          <p:cNvSpPr/>
          <p:nvPr>
            <p:custDataLst>
              <p:tags r:id="rId19"/>
            </p:custDataLst>
          </p:nvPr>
        </p:nvSpPr>
        <p:spPr>
          <a:xfrm rot="16200000">
            <a:off x="3004248" y="2118738"/>
            <a:ext cx="55940" cy="559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6" name="任意多边形: 形状 40"/>
          <p:cNvSpPr/>
          <p:nvPr>
            <p:custDataLst>
              <p:tags r:id="rId20"/>
            </p:custDataLst>
          </p:nvPr>
        </p:nvSpPr>
        <p:spPr>
          <a:xfrm>
            <a:off x="2360118" y="2498372"/>
            <a:ext cx="70061" cy="320435"/>
          </a:xfrm>
          <a:custGeom>
            <a:avLst/>
            <a:gdLst>
              <a:gd name="connsiteX0" fmla="*/ 13335 w 146685"/>
              <a:gd name="connsiteY0" fmla="*/ 0 h 198120"/>
              <a:gd name="connsiteX1" fmla="*/ 144780 w 146685"/>
              <a:gd name="connsiteY1" fmla="*/ 85725 h 198120"/>
              <a:gd name="connsiteX2" fmla="*/ 146685 w 146685"/>
              <a:gd name="connsiteY2" fmla="*/ 198120 h 198120"/>
              <a:gd name="connsiteX3" fmla="*/ 0 w 146685"/>
              <a:gd name="connsiteY3" fmla="*/ 89535 h 198120"/>
              <a:gd name="connsiteX4" fmla="*/ 13335 w 146685"/>
              <a:gd name="connsiteY4" fmla="*/ 0 h 198120"/>
              <a:gd name="connsiteX0-1" fmla="*/ 13335 w 144780"/>
              <a:gd name="connsiteY0-2" fmla="*/ 0 h 203835"/>
              <a:gd name="connsiteX1-3" fmla="*/ 144780 w 144780"/>
              <a:gd name="connsiteY1-4" fmla="*/ 85725 h 203835"/>
              <a:gd name="connsiteX2-5" fmla="*/ 137160 w 144780"/>
              <a:gd name="connsiteY2-6" fmla="*/ 203835 h 203835"/>
              <a:gd name="connsiteX3-7" fmla="*/ 0 w 144780"/>
              <a:gd name="connsiteY3-8" fmla="*/ 89535 h 203835"/>
              <a:gd name="connsiteX4-9" fmla="*/ 13335 w 144780"/>
              <a:gd name="connsiteY4-10" fmla="*/ 0 h 203835"/>
              <a:gd name="connsiteX0-11" fmla="*/ 13335 w 144780"/>
              <a:gd name="connsiteY0-12" fmla="*/ 0 h 203835"/>
              <a:gd name="connsiteX1-13" fmla="*/ 144780 w 144780"/>
              <a:gd name="connsiteY1-14" fmla="*/ 85725 h 203835"/>
              <a:gd name="connsiteX2-15" fmla="*/ 144780 w 144780"/>
              <a:gd name="connsiteY2-16" fmla="*/ 203835 h 203835"/>
              <a:gd name="connsiteX3-17" fmla="*/ 0 w 144780"/>
              <a:gd name="connsiteY3-18" fmla="*/ 89535 h 203835"/>
              <a:gd name="connsiteX4-19" fmla="*/ 13335 w 144780"/>
              <a:gd name="connsiteY4-20" fmla="*/ 0 h 203835"/>
              <a:gd name="connsiteX0-21" fmla="*/ 1905 w 133350"/>
              <a:gd name="connsiteY0-22" fmla="*/ 0 h 203835"/>
              <a:gd name="connsiteX1-23" fmla="*/ 133350 w 133350"/>
              <a:gd name="connsiteY1-24" fmla="*/ 85725 h 203835"/>
              <a:gd name="connsiteX2-25" fmla="*/ 133350 w 133350"/>
              <a:gd name="connsiteY2-26" fmla="*/ 203835 h 203835"/>
              <a:gd name="connsiteX3-27" fmla="*/ 0 w 133350"/>
              <a:gd name="connsiteY3-28" fmla="*/ 118110 h 203835"/>
              <a:gd name="connsiteX4-29" fmla="*/ 1905 w 133350"/>
              <a:gd name="connsiteY4-30" fmla="*/ 0 h 203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8" h="632">
                <a:moveTo>
                  <a:pt x="2" y="0"/>
                </a:moveTo>
                <a:lnTo>
                  <a:pt x="138" y="89"/>
                </a:lnTo>
                <a:lnTo>
                  <a:pt x="138" y="211"/>
                </a:lnTo>
                <a:lnTo>
                  <a:pt x="0" y="122"/>
                </a:lnTo>
                <a:lnTo>
                  <a:pt x="2" y="0"/>
                </a:lnTo>
                <a:close/>
                <a:moveTo>
                  <a:pt x="2" y="208"/>
                </a:moveTo>
                <a:lnTo>
                  <a:pt x="138" y="297"/>
                </a:lnTo>
                <a:lnTo>
                  <a:pt x="138" y="419"/>
                </a:lnTo>
                <a:lnTo>
                  <a:pt x="0" y="330"/>
                </a:lnTo>
                <a:lnTo>
                  <a:pt x="2" y="208"/>
                </a:lnTo>
                <a:close/>
                <a:moveTo>
                  <a:pt x="2" y="421"/>
                </a:moveTo>
                <a:lnTo>
                  <a:pt x="138" y="510"/>
                </a:lnTo>
                <a:lnTo>
                  <a:pt x="138" y="632"/>
                </a:lnTo>
                <a:lnTo>
                  <a:pt x="0" y="543"/>
                </a:lnTo>
                <a:lnTo>
                  <a:pt x="2" y="421"/>
                </a:lnTo>
                <a:close/>
              </a:path>
            </a:pathLst>
          </a:custGeom>
          <a:gradFill>
            <a:gsLst>
              <a:gs pos="0">
                <a:schemeClr val="accent1">
                  <a:alpha val="0"/>
                </a:schemeClr>
              </a:gs>
              <a:gs pos="100000">
                <a:schemeClr val="accent1">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lang="zh-CN" altLang="en-US" noProof="0">
              <a:ln>
                <a:noFill/>
              </a:ln>
              <a:solidFill>
                <a:prstClr val="white"/>
              </a:solidFill>
              <a:effectLst/>
              <a:uLnTx/>
              <a:uFillTx/>
              <a:latin typeface="微软雅黑" panose="020B0503020204020204" charset="-122"/>
              <a:ea typeface="微软雅黑" panose="020B0503020204020204" charset="-122"/>
              <a:sym typeface="+mn-ea"/>
            </a:endParaRPr>
          </a:p>
        </p:txBody>
      </p:sp>
      <p:sp>
        <p:nvSpPr>
          <p:cNvPr id="77" name="矩形 76"/>
          <p:cNvSpPr/>
          <p:nvPr>
            <p:custDataLst>
              <p:tags r:id="rId21"/>
            </p:custDataLst>
          </p:nvPr>
        </p:nvSpPr>
        <p:spPr>
          <a:xfrm>
            <a:off x="1537306" y="3487524"/>
            <a:ext cx="2385884" cy="1636934"/>
          </a:xfrm>
          <a:prstGeom prst="rect">
            <a:avLst/>
          </a:prstGeom>
          <a:noFill/>
        </p:spPr>
        <p:txBody>
          <a:bodyPr wrap="square" lIns="0" tIns="0" rIns="0" bIns="0" rtlCol="0">
            <a:noAutofit/>
          </a:bodyPr>
          <a:lstStyle/>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新近发生事件</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特殊人群</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生活兴趣和流行文化</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公开数据</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78" name="矩形 77"/>
          <p:cNvSpPr/>
          <p:nvPr>
            <p:custDataLst>
              <p:tags r:id="rId22"/>
            </p:custDataLst>
          </p:nvPr>
        </p:nvSpPr>
        <p:spPr>
          <a:xfrm>
            <a:off x="4544717" y="3487524"/>
            <a:ext cx="2395660" cy="1636934"/>
          </a:xfrm>
          <a:prstGeom prst="rect">
            <a:avLst/>
          </a:prstGeom>
          <a:noFill/>
        </p:spPr>
        <p:txBody>
          <a:bodyPr wrap="square" lIns="0" tIns="0" rIns="0" bIns="0" rtlCol="0">
            <a:noAutofit/>
          </a:bodyPr>
          <a:lstStyle/>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个案分析</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对比分析</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结构分析</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表现、原因、影响分析</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时间分析</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a:p>
            <a:pPr algn="ctr">
              <a:lnSpc>
                <a:spcPct val="150000"/>
              </a:lnSpc>
              <a:spcBef>
                <a:spcPct val="0"/>
              </a:spcBef>
              <a:spcAft>
                <a:spcPct val="0"/>
              </a:spcAft>
            </a:pPr>
            <a:r>
              <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rPr>
              <a:t>阐释分析</a:t>
            </a:r>
            <a:endParaRPr kumimoji="1" lang="zh-CN" altLang="en-US" sz="160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79" name="矩形 78"/>
          <p:cNvSpPr/>
          <p:nvPr>
            <p:custDataLst>
              <p:tags r:id="rId23"/>
            </p:custDataLst>
          </p:nvPr>
        </p:nvSpPr>
        <p:spPr>
          <a:xfrm>
            <a:off x="7549515" y="3487420"/>
            <a:ext cx="3322955" cy="1637030"/>
          </a:xfrm>
          <a:prstGeom prst="rect">
            <a:avLst/>
          </a:prstGeom>
          <a:noFill/>
        </p:spPr>
        <p:txBody>
          <a:bodyPr wrap="square" lIns="0" tIns="0" rIns="0" bIns="0" rtlCol="0">
            <a:noAutofit/>
          </a:bodyPr>
          <a:lstStyle/>
          <a:p>
            <a:pPr algn="ctr">
              <a:lnSpc>
                <a:spcPct val="150000"/>
              </a:lnSpc>
              <a:spcBef>
                <a:spcPct val="0"/>
              </a:spcBef>
              <a:spcAft>
                <a:spcPct val="0"/>
              </a:spcAft>
            </a:pPr>
            <a:r>
              <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切口过小，新闻价值不高</a:t>
            </a:r>
            <a:endPar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0"/>
              </a:spcBef>
              <a:spcAft>
                <a:spcPct val="0"/>
              </a:spcAft>
            </a:pPr>
            <a:r>
              <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过于宏观，难以操作分析</a:t>
            </a:r>
            <a:endPar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0"/>
              </a:spcBef>
              <a:spcAft>
                <a:spcPct val="0"/>
              </a:spcAft>
            </a:pPr>
            <a:r>
              <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难以找到核心数据支撑</a:t>
            </a:r>
            <a:endPar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0"/>
              </a:spcBef>
              <a:spcAft>
                <a:spcPct val="0"/>
              </a:spcAft>
            </a:pPr>
            <a:r>
              <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不合适数据新闻的呈现方式</a:t>
            </a:r>
            <a:endPar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0"/>
              </a:spcBef>
              <a:spcAft>
                <a:spcPct val="0"/>
              </a:spcAft>
            </a:pPr>
            <a:r>
              <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有违法律法规</a:t>
            </a:r>
            <a:endParaRPr kumimoji="1" 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0"/>
              </a:spcBef>
              <a:spcAft>
                <a:spcPct val="0"/>
              </a:spcAft>
            </a:pPr>
            <a:endPar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ctr">
              <a:lnSpc>
                <a:spcPct val="150000"/>
              </a:lnSpc>
              <a:spcBef>
                <a:spcPct val="0"/>
              </a:spcBef>
              <a:spcAft>
                <a:spcPct val="0"/>
              </a:spcAft>
            </a:pPr>
            <a:endParaRPr kumimoji="1" lang="en-US" altLang="zh-CN" sz="1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80" name="矩形 79"/>
          <p:cNvSpPr/>
          <p:nvPr>
            <p:custDataLst>
              <p:tags r:id="rId24"/>
            </p:custDataLst>
          </p:nvPr>
        </p:nvSpPr>
        <p:spPr>
          <a:xfrm>
            <a:off x="1537306" y="3094707"/>
            <a:ext cx="2385884" cy="341073"/>
          </a:xfrm>
          <a:prstGeom prst="rect">
            <a:avLst/>
          </a:prstGeom>
          <a:noFill/>
        </p:spPr>
        <p:txBody>
          <a:bodyPr wrap="square" lIns="0" tIns="0" rIns="0" bIns="0" rtlCol="0" anchor="b" anchorCtr="0">
            <a:noAutofit/>
          </a:bodyPr>
          <a:lstStyle/>
          <a:p>
            <a:pPr algn="ctr">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选题来源</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sp>
        <p:nvSpPr>
          <p:cNvPr id="81" name="矩形 80"/>
          <p:cNvSpPr/>
          <p:nvPr>
            <p:custDataLst>
              <p:tags r:id="rId25"/>
            </p:custDataLst>
          </p:nvPr>
        </p:nvSpPr>
        <p:spPr>
          <a:xfrm>
            <a:off x="4261485" y="3094990"/>
            <a:ext cx="3027045" cy="340995"/>
          </a:xfrm>
          <a:prstGeom prst="rect">
            <a:avLst/>
          </a:prstGeom>
          <a:noFill/>
        </p:spPr>
        <p:txBody>
          <a:bodyPr wrap="square" lIns="0" tIns="0" rIns="0" bIns="0" rtlCol="0" anchor="b" anchorCtr="0">
            <a:noAutofit/>
          </a:bodyPr>
          <a:lstStyle/>
          <a:p>
            <a:pPr algn="ctr">
              <a:spcBef>
                <a:spcPct val="0"/>
              </a:spcBef>
              <a:spcAft>
                <a:spcPct val="0"/>
              </a:spcAft>
            </a:pPr>
            <a:r>
              <a:rPr lang="zh-CN" altLang="en-US" sz="2200" b="1">
                <a:solidFill>
                  <a:schemeClr val="accent2"/>
                </a:solidFill>
                <a:latin typeface="微软雅黑" panose="020B0503020204020204" charset="-122"/>
                <a:ea typeface="微软雅黑" panose="020B0503020204020204" charset="-122"/>
                <a:cs typeface="+mn-ea"/>
                <a:sym typeface="+mn-ea"/>
              </a:rPr>
              <a:t>数据新闻的叙事结构</a:t>
            </a:r>
            <a:endParaRPr lang="zh-CN" altLang="en-US" sz="2200" b="1">
              <a:solidFill>
                <a:schemeClr val="accent2"/>
              </a:solidFill>
              <a:latin typeface="微软雅黑" panose="020B0503020204020204" charset="-122"/>
              <a:ea typeface="微软雅黑" panose="020B0503020204020204" charset="-122"/>
              <a:cs typeface="+mn-ea"/>
              <a:sym typeface="+mn-ea"/>
            </a:endParaRPr>
          </a:p>
        </p:txBody>
      </p:sp>
      <p:sp>
        <p:nvSpPr>
          <p:cNvPr id="82" name="矩形 81"/>
          <p:cNvSpPr/>
          <p:nvPr>
            <p:custDataLst>
              <p:tags r:id="rId26"/>
            </p:custDataLst>
          </p:nvPr>
        </p:nvSpPr>
        <p:spPr>
          <a:xfrm>
            <a:off x="7549515" y="3094990"/>
            <a:ext cx="3246755" cy="340995"/>
          </a:xfrm>
          <a:prstGeom prst="rect">
            <a:avLst/>
          </a:prstGeom>
          <a:noFill/>
        </p:spPr>
        <p:txBody>
          <a:bodyPr wrap="square" lIns="0" tIns="0" rIns="0" bIns="0" rtlCol="0" anchor="b" anchorCtr="0">
            <a:noAutofit/>
          </a:bodyPr>
          <a:lstStyle/>
          <a:p>
            <a:pPr algn="ctr">
              <a:spcBef>
                <a:spcPct val="0"/>
              </a:spcBef>
              <a:spcAft>
                <a:spcPct val="0"/>
              </a:spcAft>
            </a:pPr>
            <a:r>
              <a:rPr lang="zh-CN" altLang="en-US" sz="2200" b="1">
                <a:solidFill>
                  <a:schemeClr val="accent1"/>
                </a:solidFill>
                <a:latin typeface="微软雅黑" panose="020B0503020204020204" charset="-122"/>
                <a:ea typeface="微软雅黑" panose="020B0503020204020204" charset="-122"/>
                <a:cs typeface="+mn-ea"/>
                <a:sym typeface="+mn-ea"/>
              </a:rPr>
              <a:t>常见选题误区</a:t>
            </a:r>
            <a:endParaRPr lang="zh-CN" altLang="en-US" sz="2200" b="1">
              <a:solidFill>
                <a:schemeClr val="accent1"/>
              </a:solidFill>
              <a:latin typeface="微软雅黑" panose="020B0503020204020204" charset="-122"/>
              <a:ea typeface="微软雅黑" panose="020B0503020204020204" charset="-122"/>
              <a:cs typeface="+mn-ea"/>
              <a:sym typeface="+mn-ea"/>
            </a:endParaRPr>
          </a:p>
        </p:txBody>
      </p:sp>
      <p:cxnSp>
        <p:nvCxnSpPr>
          <p:cNvPr id="88" name="直接连接符 87"/>
          <p:cNvCxnSpPr/>
          <p:nvPr>
            <p:custDataLst>
              <p:tags r:id="rId27"/>
            </p:custDataLst>
          </p:nvPr>
        </p:nvCxnSpPr>
        <p:spPr>
          <a:xfrm>
            <a:off x="4233586" y="3292943"/>
            <a:ext cx="0" cy="2062733"/>
          </a:xfrm>
          <a:prstGeom prst="line">
            <a:avLst/>
          </a:prstGeom>
          <a:ln w="9525">
            <a:gradFill>
              <a:gsLst>
                <a:gs pos="26000">
                  <a:schemeClr val="accent2">
                    <a:alpha val="0"/>
                  </a:schemeClr>
                </a:gs>
                <a:gs pos="100000">
                  <a:schemeClr val="accent2">
                    <a:alpha val="100000"/>
                  </a:schemeClr>
                </a:gs>
              </a:gsLst>
              <a:lin ang="16200000" scaled="1"/>
            </a:gra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28"/>
            </p:custDataLst>
          </p:nvPr>
        </p:nvCxnSpPr>
        <p:spPr>
          <a:xfrm>
            <a:off x="7343675" y="3292943"/>
            <a:ext cx="0" cy="2062733"/>
          </a:xfrm>
          <a:prstGeom prst="line">
            <a:avLst/>
          </a:prstGeom>
          <a:ln w="9525">
            <a:gradFill>
              <a:gsLst>
                <a:gs pos="26000">
                  <a:schemeClr val="accent1">
                    <a:alpha val="0"/>
                  </a:schemeClr>
                </a:gs>
                <a:gs pos="100000">
                  <a:schemeClr val="accent1">
                    <a:alpha val="100000"/>
                  </a:schemeClr>
                </a:gs>
              </a:gsLst>
              <a:lin ang="16200000" scaled="1"/>
            </a:gradFill>
          </a:ln>
        </p:spPr>
        <p:style>
          <a:lnRef idx="1">
            <a:schemeClr val="accent1"/>
          </a:lnRef>
          <a:fillRef idx="0">
            <a:schemeClr val="accent1"/>
          </a:fillRef>
          <a:effectRef idx="0">
            <a:schemeClr val="accent1"/>
          </a:effectRef>
          <a:fontRef idx="minor">
            <a:schemeClr val="tx1"/>
          </a:fontRef>
        </p:style>
      </p:cxnSp>
      <p:sp>
        <p:nvSpPr>
          <p:cNvPr id="84" name="任意多边形 83"/>
          <p:cNvSpPr/>
          <p:nvPr>
            <p:custDataLst>
              <p:tags r:id="rId29"/>
            </p:custDataLst>
          </p:nvPr>
        </p:nvSpPr>
        <p:spPr>
          <a:xfrm>
            <a:off x="2598001" y="2352819"/>
            <a:ext cx="275357" cy="181399"/>
          </a:xfrm>
          <a:custGeom>
            <a:avLst/>
            <a:gdLst/>
            <a:ahLst/>
            <a:cxnLst>
              <a:cxn ang="3">
                <a:pos x="hc" y="t"/>
              </a:cxn>
              <a:cxn ang="cd2">
                <a:pos x="l" y="vc"/>
              </a:cxn>
              <a:cxn ang="cd4">
                <a:pos x="hc" y="b"/>
              </a:cxn>
              <a:cxn ang="0">
                <a:pos x="r" y="vc"/>
              </a:cxn>
            </a:cxnLst>
            <a:rect l="l" t="t" r="r" b="b"/>
            <a:pathLst>
              <a:path w="507" h="334">
                <a:moveTo>
                  <a:pt x="0" y="0"/>
                </a:moveTo>
                <a:lnTo>
                  <a:pt x="89" y="0"/>
                </a:lnTo>
                <a:lnTo>
                  <a:pt x="89" y="286"/>
                </a:lnTo>
                <a:lnTo>
                  <a:pt x="204" y="286"/>
                </a:lnTo>
                <a:lnTo>
                  <a:pt x="204" y="49"/>
                </a:lnTo>
                <a:lnTo>
                  <a:pt x="89" y="49"/>
                </a:lnTo>
                <a:lnTo>
                  <a:pt x="105" y="0"/>
                </a:lnTo>
                <a:lnTo>
                  <a:pt x="227" y="0"/>
                </a:lnTo>
                <a:lnTo>
                  <a:pt x="293" y="63"/>
                </a:lnTo>
                <a:lnTo>
                  <a:pt x="293" y="272"/>
                </a:lnTo>
                <a:lnTo>
                  <a:pt x="227" y="334"/>
                </a:lnTo>
                <a:lnTo>
                  <a:pt x="66" y="334"/>
                </a:lnTo>
                <a:lnTo>
                  <a:pt x="0" y="272"/>
                </a:lnTo>
                <a:lnTo>
                  <a:pt x="0" y="0"/>
                </a:lnTo>
                <a:close/>
                <a:moveTo>
                  <a:pt x="350" y="0"/>
                </a:moveTo>
                <a:lnTo>
                  <a:pt x="465" y="0"/>
                </a:lnTo>
                <a:lnTo>
                  <a:pt x="465" y="286"/>
                </a:lnTo>
                <a:lnTo>
                  <a:pt x="507" y="286"/>
                </a:lnTo>
                <a:lnTo>
                  <a:pt x="507" y="334"/>
                </a:lnTo>
                <a:lnTo>
                  <a:pt x="325" y="334"/>
                </a:lnTo>
                <a:lnTo>
                  <a:pt x="340" y="286"/>
                </a:lnTo>
                <a:lnTo>
                  <a:pt x="376" y="286"/>
                </a:lnTo>
                <a:lnTo>
                  <a:pt x="376" y="48"/>
                </a:lnTo>
                <a:lnTo>
                  <a:pt x="335" y="48"/>
                </a:lnTo>
                <a:lnTo>
                  <a:pt x="350" y="0"/>
                </a:lnTo>
                <a:close/>
              </a:path>
            </a:pathLst>
          </a:cu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85" name="任意多边形 84"/>
          <p:cNvSpPr/>
          <p:nvPr>
            <p:custDataLst>
              <p:tags r:id="rId30"/>
            </p:custDataLst>
          </p:nvPr>
        </p:nvSpPr>
        <p:spPr>
          <a:xfrm>
            <a:off x="5579342" y="2353362"/>
            <a:ext cx="336728" cy="180856"/>
          </a:xfrm>
          <a:custGeom>
            <a:avLst/>
            <a:gdLst/>
            <a:ahLst/>
            <a:cxnLst>
              <a:cxn ang="3">
                <a:pos x="hc" y="t"/>
              </a:cxn>
              <a:cxn ang="cd2">
                <a:pos x="l" y="vc"/>
              </a:cxn>
              <a:cxn ang="cd4">
                <a:pos x="hc" y="b"/>
              </a:cxn>
              <a:cxn ang="0">
                <a:pos x="r" y="vc"/>
              </a:cxn>
            </a:cxnLst>
            <a:rect l="l" t="t" r="r" b="b"/>
            <a:pathLst>
              <a:path w="620" h="333">
                <a:moveTo>
                  <a:pt x="333" y="142"/>
                </a:moveTo>
                <a:lnTo>
                  <a:pt x="422" y="142"/>
                </a:lnTo>
                <a:lnTo>
                  <a:pt x="422" y="285"/>
                </a:lnTo>
                <a:lnTo>
                  <a:pt x="620" y="285"/>
                </a:lnTo>
                <a:lnTo>
                  <a:pt x="620" y="333"/>
                </a:lnTo>
                <a:lnTo>
                  <a:pt x="333" y="333"/>
                </a:lnTo>
                <a:lnTo>
                  <a:pt x="333" y="142"/>
                </a:lnTo>
                <a:close/>
                <a:moveTo>
                  <a:pt x="344" y="0"/>
                </a:moveTo>
                <a:lnTo>
                  <a:pt x="613" y="0"/>
                </a:lnTo>
                <a:lnTo>
                  <a:pt x="613" y="127"/>
                </a:lnTo>
                <a:lnTo>
                  <a:pt x="547" y="190"/>
                </a:lnTo>
                <a:lnTo>
                  <a:pt x="422" y="190"/>
                </a:lnTo>
                <a:lnTo>
                  <a:pt x="438" y="142"/>
                </a:lnTo>
                <a:lnTo>
                  <a:pt x="524" y="142"/>
                </a:lnTo>
                <a:lnTo>
                  <a:pt x="524" y="48"/>
                </a:lnTo>
                <a:lnTo>
                  <a:pt x="329" y="48"/>
                </a:lnTo>
                <a:lnTo>
                  <a:pt x="344" y="0"/>
                </a:lnTo>
                <a:close/>
                <a:moveTo>
                  <a:pt x="0" y="0"/>
                </a:moveTo>
                <a:lnTo>
                  <a:pt x="89" y="0"/>
                </a:lnTo>
                <a:lnTo>
                  <a:pt x="89" y="285"/>
                </a:lnTo>
                <a:lnTo>
                  <a:pt x="205" y="285"/>
                </a:lnTo>
                <a:lnTo>
                  <a:pt x="205" y="48"/>
                </a:lnTo>
                <a:lnTo>
                  <a:pt x="89" y="48"/>
                </a:lnTo>
                <a:lnTo>
                  <a:pt x="105" y="0"/>
                </a:lnTo>
                <a:lnTo>
                  <a:pt x="227" y="0"/>
                </a:lnTo>
                <a:lnTo>
                  <a:pt x="293" y="62"/>
                </a:lnTo>
                <a:lnTo>
                  <a:pt x="293" y="271"/>
                </a:lnTo>
                <a:lnTo>
                  <a:pt x="227" y="333"/>
                </a:lnTo>
                <a:lnTo>
                  <a:pt x="66" y="333"/>
                </a:lnTo>
                <a:lnTo>
                  <a:pt x="0" y="271"/>
                </a:lnTo>
                <a:lnTo>
                  <a:pt x="0" y="0"/>
                </a:lnTo>
                <a:close/>
              </a:path>
            </a:pathLst>
          </a:cu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
        <p:nvSpPr>
          <p:cNvPr id="86" name="任意多边形 85"/>
          <p:cNvSpPr/>
          <p:nvPr>
            <p:custDataLst>
              <p:tags r:id="rId31"/>
            </p:custDataLst>
          </p:nvPr>
        </p:nvSpPr>
        <p:spPr>
          <a:xfrm>
            <a:off x="8949956" y="2353362"/>
            <a:ext cx="330754" cy="180856"/>
          </a:xfrm>
          <a:custGeom>
            <a:avLst/>
            <a:gdLst/>
            <a:ahLst/>
            <a:cxnLst>
              <a:cxn ang="3">
                <a:pos x="hc" y="t"/>
              </a:cxn>
              <a:cxn ang="cd2">
                <a:pos x="l" y="vc"/>
              </a:cxn>
              <a:cxn ang="cd4">
                <a:pos x="hc" y="b"/>
              </a:cxn>
              <a:cxn ang="0">
                <a:pos x="r" y="vc"/>
              </a:cxn>
            </a:cxnLst>
            <a:rect l="l" t="t" r="r" b="b"/>
            <a:pathLst>
              <a:path w="609" h="333">
                <a:moveTo>
                  <a:pt x="347" y="0"/>
                </a:moveTo>
                <a:lnTo>
                  <a:pt x="609" y="0"/>
                </a:lnTo>
                <a:lnTo>
                  <a:pt x="609" y="97"/>
                </a:lnTo>
                <a:lnTo>
                  <a:pt x="546" y="159"/>
                </a:lnTo>
                <a:lnTo>
                  <a:pt x="609" y="159"/>
                </a:lnTo>
                <a:lnTo>
                  <a:pt x="609" y="271"/>
                </a:lnTo>
                <a:lnTo>
                  <a:pt x="543" y="333"/>
                </a:lnTo>
                <a:lnTo>
                  <a:pt x="325" y="333"/>
                </a:lnTo>
                <a:lnTo>
                  <a:pt x="340" y="285"/>
                </a:lnTo>
                <a:lnTo>
                  <a:pt x="520" y="285"/>
                </a:lnTo>
                <a:lnTo>
                  <a:pt x="520" y="190"/>
                </a:lnTo>
                <a:lnTo>
                  <a:pt x="339" y="190"/>
                </a:lnTo>
                <a:lnTo>
                  <a:pt x="355" y="142"/>
                </a:lnTo>
                <a:lnTo>
                  <a:pt x="520" y="142"/>
                </a:lnTo>
                <a:lnTo>
                  <a:pt x="520" y="48"/>
                </a:lnTo>
                <a:lnTo>
                  <a:pt x="332" y="48"/>
                </a:lnTo>
                <a:lnTo>
                  <a:pt x="347" y="0"/>
                </a:lnTo>
                <a:close/>
                <a:moveTo>
                  <a:pt x="0" y="0"/>
                </a:moveTo>
                <a:lnTo>
                  <a:pt x="89" y="0"/>
                </a:lnTo>
                <a:lnTo>
                  <a:pt x="89" y="285"/>
                </a:lnTo>
                <a:lnTo>
                  <a:pt x="205" y="285"/>
                </a:lnTo>
                <a:lnTo>
                  <a:pt x="205" y="48"/>
                </a:lnTo>
                <a:lnTo>
                  <a:pt x="89" y="48"/>
                </a:lnTo>
                <a:lnTo>
                  <a:pt x="105" y="0"/>
                </a:lnTo>
                <a:lnTo>
                  <a:pt x="227" y="0"/>
                </a:lnTo>
                <a:lnTo>
                  <a:pt x="293" y="62"/>
                </a:lnTo>
                <a:lnTo>
                  <a:pt x="293" y="271"/>
                </a:lnTo>
                <a:lnTo>
                  <a:pt x="227" y="333"/>
                </a:lnTo>
                <a:lnTo>
                  <a:pt x="66" y="333"/>
                </a:lnTo>
                <a:lnTo>
                  <a:pt x="0" y="271"/>
                </a:lnTo>
                <a:lnTo>
                  <a:pt x="0" y="0"/>
                </a:lnTo>
                <a:close/>
              </a:path>
            </a:pathLst>
          </a:custGeom>
          <a:solidFill>
            <a:schemeClr val="tx1">
              <a:lumMod val="85000"/>
              <a:lumOff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909</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万老年人在打工，日本是中国的未来吗》节选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 name="组合 1"/>
          <p:cNvGrpSpPr/>
          <p:nvPr/>
        </p:nvGrpSpPr>
        <p:grpSpPr>
          <a:xfrm>
            <a:off x="2331085" y="182245"/>
            <a:ext cx="7529830" cy="5798820"/>
            <a:chOff x="3386" y="287"/>
            <a:chExt cx="11858" cy="9132"/>
          </a:xfrm>
        </p:grpSpPr>
        <p:pic>
          <p:nvPicPr>
            <p:cNvPr id="232" name="图片 29" descr="IMG_256"/>
            <p:cNvPicPr>
              <a:picLocks noChangeAspect="1"/>
            </p:cNvPicPr>
            <p:nvPr/>
          </p:nvPicPr>
          <p:blipFill>
            <a:blip r:embed="rId1"/>
            <a:stretch>
              <a:fillRect/>
            </a:stretch>
          </p:blipFill>
          <p:spPr>
            <a:xfrm>
              <a:off x="3386" y="287"/>
              <a:ext cx="5113" cy="9128"/>
            </a:xfrm>
            <a:prstGeom prst="rect">
              <a:avLst/>
            </a:prstGeom>
            <a:noFill/>
            <a:ln w="9525">
              <a:noFill/>
            </a:ln>
          </p:spPr>
        </p:pic>
        <p:pic>
          <p:nvPicPr>
            <p:cNvPr id="233" name="图片 30" descr="IMG_256"/>
            <p:cNvPicPr>
              <a:picLocks noChangeAspect="1"/>
            </p:cNvPicPr>
            <p:nvPr/>
          </p:nvPicPr>
          <p:blipFill>
            <a:blip r:embed="rId2"/>
            <a:stretch>
              <a:fillRect/>
            </a:stretch>
          </p:blipFill>
          <p:spPr>
            <a:xfrm>
              <a:off x="9038" y="287"/>
              <a:ext cx="6207" cy="9132"/>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6024245" y="2331720"/>
            <a:ext cx="5535930" cy="326707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在选择特殊人群作为主题进行数据新闻报道时，媒体在承担社会责任的同时，也需要遵循新闻伦理与道德准则，确保报道的公正性与客观性，尊重特殊人群的隐私，维护他们的合法权益。</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6062345" y="169672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latin typeface="微软雅黑" panose="020B0503020204020204" charset="-122"/>
                <a:ea typeface="微软雅黑" panose="020B0503020204020204" charset="-122"/>
                <a:sym typeface="+mn-ea"/>
              </a:rPr>
              <a:t>(2)</a:t>
            </a:r>
            <a:r>
              <a:rPr lang="zh-CN" altLang="en-US" sz="2400" b="1">
                <a:latin typeface="微软雅黑" panose="020B0503020204020204" charset="-122"/>
                <a:ea typeface="微软雅黑" panose="020B0503020204020204" charset="-122"/>
                <a:sym typeface="+mn-ea"/>
              </a:rPr>
              <a:t>从特殊人群中寻找选题</a:t>
            </a:r>
            <a:endParaRPr lang="zh-CN" altLang="en-US" sz="2400" b="1">
              <a:latin typeface="微软雅黑" panose="020B0503020204020204" charset="-122"/>
              <a:ea typeface="微软雅黑" panose="020B0503020204020204" charset="-122"/>
            </a:endParaRPr>
          </a:p>
        </p:txBody>
      </p:sp>
      <p:pic>
        <p:nvPicPr>
          <p:cNvPr id="5" name="图片 4" descr="摄图网_401228921_年会回报工作总结(非企业商用)"/>
          <p:cNvPicPr>
            <a:picLocks noChangeAspect="1"/>
          </p:cNvPicPr>
          <p:nvPr/>
        </p:nvPicPr>
        <p:blipFill>
          <a:blip r:embed="rId1"/>
          <a:srcRect l="19917" t="13917" r="15104" b="5875"/>
          <a:stretch>
            <a:fillRect/>
          </a:stretch>
        </p:blipFill>
        <p:spPr>
          <a:xfrm>
            <a:off x="386080" y="2352040"/>
            <a:ext cx="5260340" cy="3246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535930" cy="326707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可以从个人、团队或者公众的生活兴趣、日常爱好和流行文化出发，寻找具有报道价值和潜力的选题。兴趣这个话题覆盖范围较广，覆盖公众日常生活中的方方面面，是一种便捷而有效的数据新闻选题方式。</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3</a:t>
            </a:r>
            <a:r>
              <a:rPr lang="zh-CN" altLang="en-US" sz="2400" b="1">
                <a:latin typeface="微软雅黑" panose="020B0503020204020204" charset="-122"/>
                <a:ea typeface="微软雅黑" panose="020B0503020204020204" charset="-122"/>
              </a:rPr>
              <a:t>）从生活兴趣和流行文化中寻找选题</a:t>
            </a:r>
            <a:endParaRPr lang="zh-CN" altLang="en-US" sz="2400" b="1">
              <a:latin typeface="微软雅黑" panose="020B0503020204020204" charset="-122"/>
              <a:ea typeface="微软雅黑" panose="020B0503020204020204" charset="-122"/>
            </a:endParaRPr>
          </a:p>
        </p:txBody>
      </p:sp>
      <p:pic>
        <p:nvPicPr>
          <p:cNvPr id="2" name="图片 1"/>
          <p:cNvPicPr/>
          <p:nvPr/>
        </p:nvPicPr>
        <p:blipFill>
          <a:blip r:embed="rId1"/>
          <a:stretch>
            <a:fillRect/>
          </a:stretch>
        </p:blipFill>
        <p:spPr>
          <a:xfrm>
            <a:off x="6504305" y="2634615"/>
            <a:ext cx="5438775" cy="2846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冲马桶按断手指肌腱</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，脆皮大学生到底有多脆？》节选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p:cNvGrpSpPr/>
          <p:nvPr/>
        </p:nvGrpSpPr>
        <p:grpSpPr>
          <a:xfrm>
            <a:off x="2238375" y="172720"/>
            <a:ext cx="7715250" cy="5944870"/>
            <a:chOff x="3108" y="272"/>
            <a:chExt cx="12150" cy="9362"/>
          </a:xfrm>
        </p:grpSpPr>
        <p:pic>
          <p:nvPicPr>
            <p:cNvPr id="238" name="图片 35" descr="IMG_256"/>
            <p:cNvPicPr>
              <a:picLocks noChangeAspect="1"/>
            </p:cNvPicPr>
            <p:nvPr/>
          </p:nvPicPr>
          <p:blipFill>
            <a:blip r:embed="rId1"/>
            <a:stretch>
              <a:fillRect/>
            </a:stretch>
          </p:blipFill>
          <p:spPr>
            <a:xfrm>
              <a:off x="3108" y="272"/>
              <a:ext cx="6162" cy="9362"/>
            </a:xfrm>
            <a:prstGeom prst="rect">
              <a:avLst/>
            </a:prstGeom>
            <a:noFill/>
            <a:ln w="9525">
              <a:noFill/>
            </a:ln>
          </p:spPr>
        </p:pic>
        <p:pic>
          <p:nvPicPr>
            <p:cNvPr id="239" name="图片 36" descr="IMG_256"/>
            <p:cNvPicPr>
              <a:picLocks noChangeAspect="1"/>
            </p:cNvPicPr>
            <p:nvPr/>
          </p:nvPicPr>
          <p:blipFill>
            <a:blip r:embed="rId2"/>
            <a:stretch>
              <a:fillRect/>
            </a:stretch>
          </p:blipFill>
          <p:spPr>
            <a:xfrm>
              <a:off x="10346" y="272"/>
              <a:ext cx="4913" cy="9310"/>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《电子榨菜哪家强，嬛嬛在哪哪最香》节选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 name="组合 1"/>
          <p:cNvGrpSpPr/>
          <p:nvPr/>
        </p:nvGrpSpPr>
        <p:grpSpPr>
          <a:xfrm>
            <a:off x="1329373" y="382905"/>
            <a:ext cx="9533255" cy="5666105"/>
            <a:chOff x="2476" y="257"/>
            <a:chExt cx="15751" cy="9362"/>
          </a:xfrm>
        </p:grpSpPr>
        <p:pic>
          <p:nvPicPr>
            <p:cNvPr id="236" name="图片 33" descr="IMG_256"/>
            <p:cNvPicPr>
              <a:picLocks noChangeAspect="1"/>
            </p:cNvPicPr>
            <p:nvPr/>
          </p:nvPicPr>
          <p:blipFill>
            <a:blip r:embed="rId1"/>
            <a:stretch>
              <a:fillRect/>
            </a:stretch>
          </p:blipFill>
          <p:spPr>
            <a:xfrm>
              <a:off x="2476" y="257"/>
              <a:ext cx="7471" cy="9339"/>
            </a:xfrm>
            <a:prstGeom prst="rect">
              <a:avLst/>
            </a:prstGeom>
            <a:noFill/>
            <a:ln w="9525">
              <a:noFill/>
            </a:ln>
          </p:spPr>
        </p:pic>
        <p:pic>
          <p:nvPicPr>
            <p:cNvPr id="237" name="图片 34" descr="IMG_256"/>
            <p:cNvPicPr>
              <a:picLocks noChangeAspect="1"/>
            </p:cNvPicPr>
            <p:nvPr/>
          </p:nvPicPr>
          <p:blipFill>
            <a:blip r:embed="rId2"/>
            <a:stretch>
              <a:fillRect/>
            </a:stretch>
          </p:blipFill>
          <p:spPr>
            <a:xfrm>
              <a:off x="10147" y="257"/>
              <a:ext cx="8081" cy="9362"/>
            </a:xfrm>
            <a:prstGeom prst="rect">
              <a:avLst/>
            </a:prstGeom>
            <a:noFill/>
            <a:ln w="9525">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《冲锋衣，怎么成了</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男人最好的医美</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1" name="图片 38" descr="IMG_256"/>
          <p:cNvPicPr>
            <a:picLocks noChangeAspect="1"/>
          </p:cNvPicPr>
          <p:nvPr/>
        </p:nvPicPr>
        <p:blipFill>
          <a:blip r:embed="rId1"/>
          <a:stretch>
            <a:fillRect/>
          </a:stretch>
        </p:blipFill>
        <p:spPr>
          <a:xfrm>
            <a:off x="3491548" y="75565"/>
            <a:ext cx="5208905" cy="60769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块钱的饮料，正在集体消失》节选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3" name="图片 39" descr="IMG_256"/>
          <p:cNvPicPr>
            <a:picLocks noChangeAspect="1"/>
          </p:cNvPicPr>
          <p:nvPr/>
        </p:nvPicPr>
        <p:blipFill>
          <a:blip r:embed="rId1"/>
          <a:stretch>
            <a:fillRect/>
          </a:stretch>
        </p:blipFill>
        <p:spPr>
          <a:xfrm>
            <a:off x="1270318" y="517208"/>
            <a:ext cx="9651365" cy="54235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《智慧家庭生活的新模式，被我们找到》节选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4" name="图片 40"/>
          <p:cNvPicPr>
            <a:picLocks noChangeAspect="1"/>
          </p:cNvPicPr>
          <p:nvPr/>
        </p:nvPicPr>
        <p:blipFill>
          <a:blip r:embed="rId1"/>
          <a:stretch>
            <a:fillRect/>
          </a:stretch>
        </p:blipFill>
        <p:spPr>
          <a:xfrm>
            <a:off x="3188335" y="358775"/>
            <a:ext cx="5815330" cy="57010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《中高收入人群最爱的新能源汽车，不是特斯拉》节选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5" name="图片 41" descr="IMG_256"/>
          <p:cNvPicPr>
            <a:picLocks noChangeAspect="1"/>
          </p:cNvPicPr>
          <p:nvPr/>
        </p:nvPicPr>
        <p:blipFill>
          <a:blip r:embed="rId1"/>
          <a:stretch>
            <a:fillRect/>
          </a:stretch>
        </p:blipFill>
        <p:spPr>
          <a:xfrm>
            <a:off x="1286193" y="544195"/>
            <a:ext cx="9619615" cy="54070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《下班后的城市青年，在户外抵抗虚无》节选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6" name="图片 42"/>
          <p:cNvPicPr>
            <a:picLocks noChangeAspect="1"/>
          </p:cNvPicPr>
          <p:nvPr/>
        </p:nvPicPr>
        <p:blipFill>
          <a:blip r:embed="rId1"/>
          <a:stretch>
            <a:fillRect/>
          </a:stretch>
        </p:blipFill>
        <p:spPr>
          <a:xfrm>
            <a:off x="3335973" y="436880"/>
            <a:ext cx="5520055" cy="56248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1198880" y="2967990"/>
            <a:ext cx="5801995" cy="922020"/>
          </a:xfrm>
          <a:prstGeom prst="rect">
            <a:avLst/>
          </a:prstGeom>
        </p:spPr>
        <p:txBody>
          <a:bodyPr wrap="square">
            <a:spAutoFit/>
          </a:bodyPr>
          <a:p>
            <a:pPr marL="0" indent="0" algn="just" defTabSz="266700">
              <a:spcBef>
                <a:spcPct val="0"/>
              </a:spcBef>
              <a:spcAft>
                <a:spcPct val="0"/>
              </a:spcAft>
            </a:pPr>
            <a:r>
              <a:rPr lang="zh-CN" altLang="en-US" sz="5400" b="1">
                <a:solidFill>
                  <a:schemeClr val="tx1"/>
                </a:solidFill>
                <a:latin typeface="微软雅黑" panose="020B0503020204020204" charset="-122"/>
                <a:ea typeface="微软雅黑" panose="020B0503020204020204" charset="-122"/>
              </a:rPr>
              <a:t>好</a:t>
            </a:r>
            <a:r>
              <a:rPr lang="en-US" altLang="zh-CN" sz="5400" b="1">
                <a:solidFill>
                  <a:schemeClr val="tx1"/>
                </a:solidFill>
                <a:latin typeface="微软雅黑" panose="020B0503020204020204" charset="-122"/>
                <a:ea typeface="微软雅黑" panose="020B0503020204020204" charset="-122"/>
              </a:rPr>
              <a:t> </a:t>
            </a:r>
            <a:r>
              <a:rPr lang="zh-CN" altLang="en-US" sz="3200">
                <a:solidFill>
                  <a:schemeClr val="tx1"/>
                </a:solidFill>
                <a:latin typeface="微软雅黑" panose="020B0503020204020204" charset="-122"/>
                <a:ea typeface="微软雅黑" panose="020B0503020204020204" charset="-122"/>
              </a:rPr>
              <a:t>的数据新闻选题从哪里来</a:t>
            </a:r>
            <a:endParaRPr lang="zh-CN" altLang="en-US" sz="3200">
              <a:solidFill>
                <a:schemeClr val="tx1"/>
              </a:solidFill>
              <a:latin typeface="微软雅黑" panose="020B0503020204020204" charset="-122"/>
              <a:ea typeface="微软雅黑" panose="020B0503020204020204" charset="-122"/>
            </a:endParaRPr>
          </a:p>
        </p:txBody>
      </p:sp>
      <p:pic>
        <p:nvPicPr>
          <p:cNvPr id="5" name="图片 4" descr="摄图网_401538411_问号(非企业商用)"/>
          <p:cNvPicPr>
            <a:picLocks noChangeAspect="1"/>
          </p:cNvPicPr>
          <p:nvPr/>
        </p:nvPicPr>
        <p:blipFill>
          <a:blip r:embed="rId1"/>
          <a:stretch>
            <a:fillRect/>
          </a:stretch>
        </p:blipFill>
        <p:spPr>
          <a:xfrm>
            <a:off x="6802755" y="1417955"/>
            <a:ext cx="4817745" cy="4817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535930" cy="338391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此类选题需要注意平衡新闻报道的新鲜与价值。数据新闻的本质仍是新闻，新闻价值仍是题中之义。在确定选题与获得数据后应该对数据进行深入分析与挖掘，找出其中的趋势、规律以及异常，以反映现象背后的社会问题，不能因为过于追求</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热点</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而忽视报道的深度与内涵，降低新闻价值。</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图片 4" descr="摄图网_401228921_年会回报工作总结(非企业商用)"/>
          <p:cNvPicPr>
            <a:picLocks noChangeAspect="1"/>
          </p:cNvPicPr>
          <p:nvPr/>
        </p:nvPicPr>
        <p:blipFill>
          <a:blip r:embed="rId1"/>
          <a:srcRect l="19917" t="13917" r="15104" b="5875"/>
          <a:stretch>
            <a:fillRect/>
          </a:stretch>
        </p:blipFill>
        <p:spPr>
          <a:xfrm>
            <a:off x="6614160" y="2352040"/>
            <a:ext cx="5260340" cy="3246755"/>
          </a:xfrm>
          <a:prstGeom prst="rect">
            <a:avLst/>
          </a:prstGeom>
        </p:spPr>
      </p:pic>
      <p:sp>
        <p:nvSpPr>
          <p:cNvPr id="2" name="圆角矩形 1"/>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3</a:t>
            </a:r>
            <a:r>
              <a:rPr lang="zh-CN" altLang="en-US" sz="2400" b="1">
                <a:latin typeface="微软雅黑" panose="020B0503020204020204" charset="-122"/>
                <a:ea typeface="微软雅黑" panose="020B0503020204020204" charset="-122"/>
              </a:rPr>
              <a:t>）从生活兴趣和流行文化中寻找选题</a:t>
            </a:r>
            <a:endParaRPr lang="zh-CN" altLang="en-US" sz="24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6093460" y="2331720"/>
            <a:ext cx="5535930" cy="338391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从公开数据中寻找数据新闻选题是一种比较常见且有效的方法。公开数据范围广泛，种类多样，那些可信度高的公开数据为数据新闻选题提供了丰富的素材来源。</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圆角矩形 1"/>
          <p:cNvSpPr/>
          <p:nvPr/>
        </p:nvSpPr>
        <p:spPr>
          <a:xfrm>
            <a:off x="5950585"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）从公开数据中寻找选题</a:t>
            </a:r>
            <a:endParaRPr lang="zh-CN" altLang="en-US" sz="2400" b="1">
              <a:latin typeface="微软雅黑" panose="020B0503020204020204" charset="-122"/>
              <a:ea typeface="微软雅黑" panose="020B0503020204020204" charset="-122"/>
            </a:endParaRPr>
          </a:p>
        </p:txBody>
      </p:sp>
      <p:pic>
        <p:nvPicPr>
          <p:cNvPr id="3" name="图片 2" descr="摄图网_402012256_C4D立体3D商务数据信息手势(非企业商用)"/>
          <p:cNvPicPr>
            <a:picLocks noChangeAspect="1"/>
          </p:cNvPicPr>
          <p:nvPr/>
        </p:nvPicPr>
        <p:blipFill>
          <a:blip r:embed="rId1"/>
          <a:srcRect l="5583" t="3509" r="4889" b="5463"/>
          <a:stretch>
            <a:fillRect/>
          </a:stretch>
        </p:blipFill>
        <p:spPr>
          <a:xfrm>
            <a:off x="1002030" y="1811655"/>
            <a:ext cx="4225925" cy="42970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 name="对象2"/>
          <p:cNvSpPr/>
          <p:nvPr>
            <p:custDataLst>
              <p:tags r:id="rId1"/>
            </p:custDataLst>
          </p:nvPr>
        </p:nvSpPr>
        <p:spPr>
          <a:xfrm>
            <a:off x="1243012" y="1990133"/>
            <a:ext cx="10093786" cy="1159968"/>
          </a:xfrm>
          <a:prstGeom prst="roundRect">
            <a:avLst>
              <a:gd name="adj" fmla="val 50000"/>
            </a:avLst>
          </a:prstGeom>
          <a:noFill/>
          <a:ln>
            <a:solidFill>
              <a:schemeClr val="accent2">
                <a:lumMod val="60000"/>
                <a:lumOff val="40000"/>
              </a:schemeClr>
            </a:solidFill>
            <a:prstDash val="dash"/>
          </a:ln>
        </p:spPr>
        <p:txBody>
          <a:bodyPr wrap="square"/>
          <a:p>
            <a:pPr algn="just"/>
            <a:endParaRPr lang="zh-CN" altLang="en-US">
              <a:solidFill>
                <a:schemeClr val="tx1"/>
              </a:solidFill>
            </a:endParaRPr>
          </a:p>
        </p:txBody>
      </p:sp>
      <p:sp>
        <p:nvSpPr>
          <p:cNvPr id="6" name="对象2"/>
          <p:cNvSpPr/>
          <p:nvPr>
            <p:custDataLst>
              <p:tags r:id="rId2"/>
            </p:custDataLst>
          </p:nvPr>
        </p:nvSpPr>
        <p:spPr>
          <a:xfrm>
            <a:off x="1243012" y="1990133"/>
            <a:ext cx="10093786" cy="2373170"/>
          </a:xfrm>
          <a:prstGeom prst="roundRect">
            <a:avLst>
              <a:gd name="adj" fmla="val 25001"/>
            </a:avLst>
          </a:prstGeom>
          <a:noFill/>
          <a:ln>
            <a:solidFill>
              <a:schemeClr val="accent2">
                <a:lumMod val="60000"/>
                <a:lumOff val="40000"/>
              </a:schemeClr>
            </a:solidFill>
            <a:prstDash val="dash"/>
          </a:ln>
        </p:spPr>
        <p:txBody>
          <a:bodyPr wrap="square"/>
          <a:p>
            <a:pPr algn="just"/>
            <a:endParaRPr lang="zh-CN" altLang="en-US">
              <a:solidFill>
                <a:schemeClr val="tx1"/>
              </a:solidFill>
            </a:endParaRPr>
          </a:p>
        </p:txBody>
      </p:sp>
      <p:sp>
        <p:nvSpPr>
          <p:cNvPr id="5" name="对象2"/>
          <p:cNvSpPr/>
          <p:nvPr>
            <p:custDataLst>
              <p:tags r:id="rId3"/>
            </p:custDataLst>
          </p:nvPr>
        </p:nvSpPr>
        <p:spPr>
          <a:xfrm>
            <a:off x="1243012" y="1990133"/>
            <a:ext cx="10093786" cy="3683526"/>
          </a:xfrm>
          <a:prstGeom prst="roundRect">
            <a:avLst>
              <a:gd name="adj" fmla="val 15703"/>
            </a:avLst>
          </a:prstGeom>
          <a:noFill/>
          <a:ln>
            <a:solidFill>
              <a:schemeClr val="accent2">
                <a:lumMod val="60000"/>
                <a:lumOff val="40000"/>
              </a:schemeClr>
            </a:solidFill>
            <a:prstDash val="dash"/>
          </a:ln>
        </p:spPr>
        <p:txBody>
          <a:bodyPr wrap="square"/>
          <a:p>
            <a:pPr algn="just"/>
            <a:endParaRPr lang="zh-CN" altLang="en-US">
              <a:solidFill>
                <a:schemeClr val="tx1"/>
              </a:solidFill>
            </a:endParaRPr>
          </a:p>
        </p:txBody>
      </p:sp>
      <p:sp>
        <p:nvSpPr>
          <p:cNvPr id="7" name="对象4"/>
          <p:cNvSpPr/>
          <p:nvPr>
            <p:custDataLst>
              <p:tags r:id="rId4"/>
            </p:custDataLst>
          </p:nvPr>
        </p:nvSpPr>
        <p:spPr>
          <a:xfrm>
            <a:off x="2365995" y="2648966"/>
            <a:ext cx="7848762" cy="974004"/>
          </a:xfrm>
          <a:prstGeom prst="roundRect">
            <a:avLst/>
          </a:prstGeom>
          <a:solidFill>
            <a:schemeClr val="accent1">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p>
            <a:pPr lvl="0" algn="l">
              <a:spcBef>
                <a:spcPct val="0"/>
              </a:spcBef>
              <a:spcAft>
                <a:spcPct val="0"/>
              </a:spcAft>
              <a:buClrTx/>
              <a:buSzTx/>
              <a:buFontTx/>
            </a:pPr>
            <a:r>
              <a:rPr lang="zh-CN" altLang="en-US" sz="2000" dirty="0">
                <a:solidFill>
                  <a:srgbClr val="262626"/>
                </a:solidFill>
                <a:latin typeface="微软雅黑" panose="020B0503020204020204" charset="-122"/>
                <a:ea typeface="微软雅黑" panose="020B0503020204020204" charset="-122"/>
                <a:cs typeface="+mn-ea"/>
                <a:sym typeface="+mn-ea"/>
              </a:rPr>
              <a:t>财政预算报告、国民经济和社会发展统计公报、全国农业普查公报、人口普查公报等政府公开数据。</a:t>
            </a:r>
            <a:endParaRPr lang="zh-CN" altLang="en-US" sz="2000" dirty="0">
              <a:solidFill>
                <a:srgbClr val="262626"/>
              </a:solidFill>
              <a:latin typeface="微软雅黑" panose="020B0503020204020204" charset="-122"/>
              <a:ea typeface="微软雅黑" panose="020B0503020204020204" charset="-122"/>
              <a:cs typeface="+mn-ea"/>
              <a:sym typeface="+mn-ea"/>
            </a:endParaRPr>
          </a:p>
        </p:txBody>
      </p:sp>
      <p:sp>
        <p:nvSpPr>
          <p:cNvPr id="13" name="对象5"/>
          <p:cNvSpPr/>
          <p:nvPr>
            <p:custDataLst>
              <p:tags r:id="rId5"/>
            </p:custDataLst>
          </p:nvPr>
        </p:nvSpPr>
        <p:spPr>
          <a:xfrm>
            <a:off x="2563051" y="2793196"/>
            <a:ext cx="685272" cy="686135"/>
          </a:xfrm>
          <a:prstGeom prst="ellipse">
            <a:avLst/>
          </a:prstGeom>
          <a:gradFill>
            <a:gsLst>
              <a:gs pos="0">
                <a:schemeClr val="accent1">
                  <a:alpha val="100000"/>
                </a:schemeClr>
              </a:gs>
              <a:gs pos="100000">
                <a:schemeClr val="accent1">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000" b="1">
                <a:solidFill>
                  <a:srgbClr val="FFFFFF"/>
                </a:solidFill>
                <a:latin typeface="+mn-ea"/>
                <a:cs typeface="+mn-ea"/>
                <a:sym typeface="+mn-ea"/>
              </a:rPr>
              <a:t>1</a:t>
            </a:r>
            <a:endParaRPr lang="en-US" altLang="zh-CN" sz="2000" b="1" dirty="0">
              <a:solidFill>
                <a:srgbClr val="FFFFFF"/>
              </a:solidFill>
              <a:latin typeface="+mn-ea"/>
              <a:cs typeface="+mn-ea"/>
              <a:sym typeface="+mn-ea"/>
            </a:endParaRPr>
          </a:p>
        </p:txBody>
      </p:sp>
      <p:sp>
        <p:nvSpPr>
          <p:cNvPr id="15" name="对象7"/>
          <p:cNvSpPr/>
          <p:nvPr>
            <p:custDataLst>
              <p:tags r:id="rId6"/>
            </p:custDataLst>
          </p:nvPr>
        </p:nvSpPr>
        <p:spPr>
          <a:xfrm>
            <a:off x="2365995" y="3881160"/>
            <a:ext cx="7848762" cy="974004"/>
          </a:xfrm>
          <a:prstGeom prst="roundRect">
            <a:avLst/>
          </a:prstGeom>
          <a:solidFill>
            <a:schemeClr val="accent2">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p>
            <a:pPr lvl="0" algn="l">
              <a:spcBef>
                <a:spcPct val="0"/>
              </a:spcBef>
              <a:spcAft>
                <a:spcPct val="0"/>
              </a:spcAft>
              <a:buClrTx/>
              <a:buSzTx/>
              <a:buFontTx/>
            </a:pPr>
            <a:r>
              <a:rPr lang="zh-CN" altLang="en-US" sz="2000" dirty="0">
                <a:solidFill>
                  <a:srgbClr val="262626"/>
                </a:solidFill>
                <a:latin typeface="微软雅黑" panose="020B0503020204020204" charset="-122"/>
                <a:ea typeface="微软雅黑" panose="020B0503020204020204" charset="-122"/>
                <a:cs typeface="+mn-ea"/>
                <a:sym typeface="+mn-ea"/>
              </a:rPr>
              <a:t>上市公司年报、财务报告、行业数据、信息披露文件等企业公开数据。</a:t>
            </a:r>
            <a:endParaRPr lang="zh-CN" altLang="en-US" sz="2000" dirty="0">
              <a:solidFill>
                <a:srgbClr val="262626"/>
              </a:solidFill>
              <a:latin typeface="微软雅黑" panose="020B0503020204020204" charset="-122"/>
              <a:ea typeface="微软雅黑" panose="020B0503020204020204" charset="-122"/>
              <a:cs typeface="+mn-ea"/>
              <a:sym typeface="+mn-ea"/>
            </a:endParaRPr>
          </a:p>
        </p:txBody>
      </p:sp>
      <p:sp>
        <p:nvSpPr>
          <p:cNvPr id="16" name="对象8"/>
          <p:cNvSpPr/>
          <p:nvPr>
            <p:custDataLst>
              <p:tags r:id="rId7"/>
            </p:custDataLst>
          </p:nvPr>
        </p:nvSpPr>
        <p:spPr>
          <a:xfrm>
            <a:off x="2563051" y="4025391"/>
            <a:ext cx="685272" cy="686135"/>
          </a:xfrm>
          <a:prstGeom prst="ellipse">
            <a:avLst/>
          </a:prstGeom>
          <a:gradFill>
            <a:gsLst>
              <a:gs pos="0">
                <a:schemeClr val="accent2">
                  <a:alpha val="100000"/>
                </a:schemeClr>
              </a:gs>
              <a:gs pos="100000">
                <a:schemeClr val="accent2">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000" b="1">
                <a:solidFill>
                  <a:srgbClr val="FFFFFF"/>
                </a:solidFill>
                <a:latin typeface="+mn-ea"/>
                <a:cs typeface="+mn-ea"/>
                <a:sym typeface="+mn-ea"/>
              </a:rPr>
              <a:t>2</a:t>
            </a:r>
            <a:endParaRPr lang="en-US" altLang="zh-CN" sz="2000" b="1" dirty="0">
              <a:solidFill>
                <a:srgbClr val="FFFFFF"/>
              </a:solidFill>
              <a:latin typeface="+mn-ea"/>
              <a:cs typeface="+mn-ea"/>
              <a:sym typeface="+mn-ea"/>
            </a:endParaRPr>
          </a:p>
        </p:txBody>
      </p:sp>
      <p:sp>
        <p:nvSpPr>
          <p:cNvPr id="18" name="对象10"/>
          <p:cNvSpPr/>
          <p:nvPr>
            <p:custDataLst>
              <p:tags r:id="rId8"/>
            </p:custDataLst>
          </p:nvPr>
        </p:nvSpPr>
        <p:spPr>
          <a:xfrm>
            <a:off x="2365995" y="5103264"/>
            <a:ext cx="7848762" cy="974004"/>
          </a:xfrm>
          <a:prstGeom prst="roundRect">
            <a:avLst>
              <a:gd name="adj" fmla="val 21493"/>
            </a:avLst>
          </a:prstGeom>
          <a:solidFill>
            <a:schemeClr val="accent1">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p>
            <a:pPr lvl="0" algn="l">
              <a:spcBef>
                <a:spcPct val="0"/>
              </a:spcBef>
              <a:spcAft>
                <a:spcPct val="0"/>
              </a:spcAft>
              <a:buClrTx/>
              <a:buSzTx/>
              <a:buFontTx/>
            </a:pPr>
            <a:r>
              <a:rPr lang="zh-CN" altLang="en-US" sz="2000">
                <a:solidFill>
                  <a:srgbClr val="262626"/>
                </a:solidFill>
                <a:latin typeface="微软雅黑" panose="020B0503020204020204" charset="-122"/>
                <a:ea typeface="微软雅黑" panose="020B0503020204020204" charset="-122"/>
                <a:cs typeface="+mn-ea"/>
                <a:sym typeface="+mn-ea"/>
              </a:rPr>
              <a:t>学术机构、科研机构、行业协会、商业调研机构等各种社会机构公开发布的调查数据。</a:t>
            </a:r>
            <a:endParaRPr lang="zh-CN" altLang="en-US" sz="2000">
              <a:solidFill>
                <a:srgbClr val="262626"/>
              </a:solidFill>
              <a:latin typeface="微软雅黑" panose="020B0503020204020204" charset="-122"/>
              <a:ea typeface="微软雅黑" panose="020B0503020204020204" charset="-122"/>
              <a:cs typeface="+mn-ea"/>
              <a:sym typeface="+mn-ea"/>
            </a:endParaRPr>
          </a:p>
        </p:txBody>
      </p:sp>
      <p:sp>
        <p:nvSpPr>
          <p:cNvPr id="19" name="对象11"/>
          <p:cNvSpPr/>
          <p:nvPr>
            <p:custDataLst>
              <p:tags r:id="rId9"/>
            </p:custDataLst>
          </p:nvPr>
        </p:nvSpPr>
        <p:spPr>
          <a:xfrm>
            <a:off x="2563051" y="5247495"/>
            <a:ext cx="685272" cy="686135"/>
          </a:xfrm>
          <a:prstGeom prst="ellipse">
            <a:avLst/>
          </a:prstGeom>
          <a:gradFill>
            <a:gsLst>
              <a:gs pos="0">
                <a:schemeClr val="accent1">
                  <a:alpha val="100000"/>
                </a:schemeClr>
              </a:gs>
              <a:gs pos="100000">
                <a:schemeClr val="accent1">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000" b="1">
                <a:solidFill>
                  <a:srgbClr val="FFFFFF"/>
                </a:solidFill>
                <a:latin typeface="+mn-ea"/>
                <a:cs typeface="+mn-ea"/>
                <a:sym typeface="+mn-ea"/>
              </a:rPr>
              <a:t>3</a:t>
            </a:r>
            <a:endParaRPr lang="en-US" altLang="zh-CN" sz="2000" b="1" dirty="0">
              <a:solidFill>
                <a:srgbClr val="FFFFFF"/>
              </a:solidFill>
              <a:latin typeface="+mn-ea"/>
              <a:cs typeface="+mn-ea"/>
              <a:sym typeface="+mn-ea"/>
            </a:endParaRPr>
          </a:p>
        </p:txBody>
      </p:sp>
      <p:sp>
        <p:nvSpPr>
          <p:cNvPr id="20" name="对象12"/>
          <p:cNvSpPr/>
          <p:nvPr>
            <p:custDataLst>
              <p:tags r:id="rId10"/>
            </p:custDataLst>
          </p:nvPr>
        </p:nvSpPr>
        <p:spPr>
          <a:xfrm>
            <a:off x="2365995" y="1458913"/>
            <a:ext cx="7848762" cy="923552"/>
          </a:xfrm>
          <a:prstGeom prst="roundRect">
            <a:avLst/>
          </a:prstGeom>
          <a:gradFill>
            <a:gsLst>
              <a:gs pos="0">
                <a:schemeClr val="accent1">
                  <a:alpha val="100000"/>
                </a:schemeClr>
              </a:gs>
              <a:gs pos="100000">
                <a:schemeClr val="accent1">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1" forceAA="0" compatLnSpc="1">
            <a:noAutofit/>
          </a:bodyPr>
          <a:p>
            <a:pPr lvl="0" algn="l">
              <a:spcBef>
                <a:spcPct val="0"/>
              </a:spcBef>
              <a:spcAft>
                <a:spcPct val="0"/>
              </a:spcAft>
              <a:buClrTx/>
              <a:buSzTx/>
              <a:buFontTx/>
            </a:pPr>
            <a:r>
              <a:rPr lang="zh-CN" altLang="en-US" sz="2800" b="1" dirty="0">
                <a:solidFill>
                  <a:srgbClr val="FFFFFF"/>
                </a:solidFill>
                <a:latin typeface="微软雅黑" panose="020B0503020204020204" charset="-122"/>
                <a:ea typeface="微软雅黑" panose="020B0503020204020204" charset="-122"/>
                <a:cs typeface="微软雅黑" panose="020B0503020204020204" charset="-122"/>
                <a:sym typeface="+mn-ea"/>
              </a:rPr>
              <a:t>（</a:t>
            </a:r>
            <a:r>
              <a:rPr lang="en-US" altLang="zh-CN" sz="2800" b="1" dirty="0">
                <a:solidFill>
                  <a:srgbClr val="FFFFFF"/>
                </a:solidFill>
                <a:latin typeface="微软雅黑" panose="020B0503020204020204" charset="-122"/>
                <a:ea typeface="微软雅黑" panose="020B0503020204020204" charset="-122"/>
                <a:cs typeface="微软雅黑" panose="020B0503020204020204" charset="-122"/>
                <a:sym typeface="+mn-ea"/>
              </a:rPr>
              <a:t>4</a:t>
            </a:r>
            <a:r>
              <a:rPr lang="zh-CN" altLang="en-US" sz="2800" b="1" dirty="0">
                <a:solidFill>
                  <a:srgbClr val="FFFFFF"/>
                </a:solidFill>
                <a:latin typeface="微软雅黑" panose="020B0503020204020204" charset="-122"/>
                <a:ea typeface="微软雅黑" panose="020B0503020204020204" charset="-122"/>
                <a:cs typeface="微软雅黑" panose="020B0503020204020204" charset="-122"/>
                <a:sym typeface="+mn-ea"/>
              </a:rPr>
              <a:t>）从公开数据中寻找选题</a:t>
            </a:r>
            <a:endParaRPr lang="zh-CN" altLang="en-US" sz="2800" b="1"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1.34</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亿中国单身青年，把婚姻送进坟墓》节选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7" name="图片 43"/>
          <p:cNvPicPr>
            <a:picLocks noChangeAspect="1"/>
          </p:cNvPicPr>
          <p:nvPr/>
        </p:nvPicPr>
        <p:blipFill>
          <a:blip r:embed="rId1"/>
          <a:stretch>
            <a:fillRect/>
          </a:stretch>
        </p:blipFill>
        <p:spPr>
          <a:xfrm>
            <a:off x="3730308" y="300355"/>
            <a:ext cx="4731385" cy="57321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《中国亏损最严重的行业，生意爆棚但年年亏钱》节选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51" name="图片 47"/>
          <p:cNvPicPr>
            <a:picLocks noChangeAspect="1"/>
          </p:cNvPicPr>
          <p:nvPr/>
        </p:nvPicPr>
        <p:blipFill>
          <a:blip r:embed="rId1"/>
          <a:stretch>
            <a:fillRect/>
          </a:stretch>
        </p:blipFill>
        <p:spPr>
          <a:xfrm>
            <a:off x="3524885" y="85090"/>
            <a:ext cx="5142230" cy="57035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黄金地段、</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24</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小时营业，这门生意亏到令人心疼》节选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52" name="图片 48" descr="IMG_256"/>
          <p:cNvPicPr>
            <a:picLocks noChangeAspect="1"/>
          </p:cNvPicPr>
          <p:nvPr/>
        </p:nvPicPr>
        <p:blipFill>
          <a:blip r:embed="rId1"/>
          <a:stretch>
            <a:fillRect/>
          </a:stretch>
        </p:blipFill>
        <p:spPr>
          <a:xfrm>
            <a:off x="3237548" y="241300"/>
            <a:ext cx="5716905" cy="59239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 name="任意多边形: 形状 17"/>
          <p:cNvSpPr/>
          <p:nvPr>
            <p:custDataLst>
              <p:tags r:id="rId1"/>
            </p:custDataLst>
          </p:nvPr>
        </p:nvSpPr>
        <p:spPr>
          <a:xfrm>
            <a:off x="6579235" y="1600200"/>
            <a:ext cx="4974928" cy="3519374"/>
          </a:xfrm>
          <a:custGeom>
            <a:avLst/>
            <a:gdLst>
              <a:gd name="connsiteX0" fmla="*/ 4776390 w 4954194"/>
              <a:gd name="connsiteY0" fmla="*/ 0 h 3519374"/>
              <a:gd name="connsiteX1" fmla="*/ 1275648 w 4954194"/>
              <a:gd name="connsiteY1" fmla="*/ 0 h 3519374"/>
              <a:gd name="connsiteX2" fmla="*/ 1130414 w 4954194"/>
              <a:gd name="connsiteY2" fmla="*/ 75212 h 3519374"/>
              <a:gd name="connsiteX3" fmla="*/ 12980 w 4954194"/>
              <a:gd name="connsiteY3" fmla="*/ 1657097 h 3519374"/>
              <a:gd name="connsiteX4" fmla="*/ 12971 w 4954194"/>
              <a:gd name="connsiteY4" fmla="*/ 1862264 h 3519374"/>
              <a:gd name="connsiteX5" fmla="*/ 1130405 w 4954194"/>
              <a:gd name="connsiteY5" fmla="*/ 3444150 h 3519374"/>
              <a:gd name="connsiteX6" fmla="*/ 1275627 w 4954194"/>
              <a:gd name="connsiteY6" fmla="*/ 3519374 h 3519374"/>
              <a:gd name="connsiteX7" fmla="*/ 4776369 w 4954194"/>
              <a:gd name="connsiteY7" fmla="*/ 3519374 h 3519374"/>
              <a:gd name="connsiteX8" fmla="*/ 4954194 w 4954194"/>
              <a:gd name="connsiteY8" fmla="*/ 3341570 h 3519374"/>
              <a:gd name="connsiteX9" fmla="*/ 4954194 w 4954194"/>
              <a:gd name="connsiteY9" fmla="*/ 177754 h 3519374"/>
              <a:gd name="connsiteX10" fmla="*/ 4776390 w 4954194"/>
              <a:gd name="connsiteY10" fmla="*/ 0 h 3519374"/>
              <a:gd name="connsiteX0-1" fmla="*/ 4776390 w 4954194"/>
              <a:gd name="connsiteY0-2" fmla="*/ 0 h 3519374"/>
              <a:gd name="connsiteX1-3" fmla="*/ 1275648 w 4954194"/>
              <a:gd name="connsiteY1-4" fmla="*/ 0 h 3519374"/>
              <a:gd name="connsiteX2-5" fmla="*/ 1130414 w 4954194"/>
              <a:gd name="connsiteY2-6" fmla="*/ 75212 h 3519374"/>
              <a:gd name="connsiteX3-7" fmla="*/ 12980 w 4954194"/>
              <a:gd name="connsiteY3-8" fmla="*/ 1657097 h 3519374"/>
              <a:gd name="connsiteX4-9" fmla="*/ 12971 w 4954194"/>
              <a:gd name="connsiteY4-10" fmla="*/ 1862264 h 3519374"/>
              <a:gd name="connsiteX5-11" fmla="*/ 1130405 w 4954194"/>
              <a:gd name="connsiteY5-12" fmla="*/ 3444150 h 3519374"/>
              <a:gd name="connsiteX6-13" fmla="*/ 1275627 w 4954194"/>
              <a:gd name="connsiteY6-14" fmla="*/ 3519374 h 3519374"/>
              <a:gd name="connsiteX7-15" fmla="*/ 4776369 w 4954194"/>
              <a:gd name="connsiteY7-16" fmla="*/ 3519374 h 3519374"/>
              <a:gd name="connsiteX8-17" fmla="*/ 4954194 w 4954194"/>
              <a:gd name="connsiteY8-18" fmla="*/ 3341570 h 3519374"/>
              <a:gd name="connsiteX9-19" fmla="*/ 4954194 w 4954194"/>
              <a:gd name="connsiteY9-20" fmla="*/ 177754 h 3519374"/>
              <a:gd name="connsiteX10-21" fmla="*/ 4776390 w 4954194"/>
              <a:gd name="connsiteY10-22" fmla="*/ 0 h 3519374"/>
              <a:gd name="connsiteX0-23" fmla="*/ 4776390 w 4954194"/>
              <a:gd name="connsiteY0-24" fmla="*/ 0 h 3519374"/>
              <a:gd name="connsiteX1-25" fmla="*/ 1275648 w 4954194"/>
              <a:gd name="connsiteY1-26" fmla="*/ 0 h 3519374"/>
              <a:gd name="connsiteX2-27" fmla="*/ 1130414 w 4954194"/>
              <a:gd name="connsiteY2-28" fmla="*/ 75212 h 3519374"/>
              <a:gd name="connsiteX3-29" fmla="*/ 12980 w 4954194"/>
              <a:gd name="connsiteY3-30" fmla="*/ 1657097 h 3519374"/>
              <a:gd name="connsiteX4-31" fmla="*/ 12971 w 4954194"/>
              <a:gd name="connsiteY4-32" fmla="*/ 1862264 h 3519374"/>
              <a:gd name="connsiteX5-33" fmla="*/ 1130405 w 4954194"/>
              <a:gd name="connsiteY5-34" fmla="*/ 3444150 h 3519374"/>
              <a:gd name="connsiteX6-35" fmla="*/ 1275627 w 4954194"/>
              <a:gd name="connsiteY6-36" fmla="*/ 3519374 h 3519374"/>
              <a:gd name="connsiteX7-37" fmla="*/ 4776369 w 4954194"/>
              <a:gd name="connsiteY7-38" fmla="*/ 3519374 h 3519374"/>
              <a:gd name="connsiteX8-39" fmla="*/ 4954194 w 4954194"/>
              <a:gd name="connsiteY8-40" fmla="*/ 3341570 h 3519374"/>
              <a:gd name="connsiteX9-41" fmla="*/ 4954194 w 4954194"/>
              <a:gd name="connsiteY9-42" fmla="*/ 177754 h 3519374"/>
              <a:gd name="connsiteX10-43" fmla="*/ 4776390 w 4954194"/>
              <a:gd name="connsiteY10-44" fmla="*/ 0 h 3519374"/>
              <a:gd name="connsiteX0-45" fmla="*/ 4776390 w 4954194"/>
              <a:gd name="connsiteY0-46" fmla="*/ 0 h 3519374"/>
              <a:gd name="connsiteX1-47" fmla="*/ 1275648 w 4954194"/>
              <a:gd name="connsiteY1-48" fmla="*/ 0 h 3519374"/>
              <a:gd name="connsiteX2-49" fmla="*/ 1130414 w 4954194"/>
              <a:gd name="connsiteY2-50" fmla="*/ 75212 h 3519374"/>
              <a:gd name="connsiteX3-51" fmla="*/ 12980 w 4954194"/>
              <a:gd name="connsiteY3-52" fmla="*/ 1657097 h 3519374"/>
              <a:gd name="connsiteX4-53" fmla="*/ 12971 w 4954194"/>
              <a:gd name="connsiteY4-54" fmla="*/ 1862264 h 3519374"/>
              <a:gd name="connsiteX5-55" fmla="*/ 1130405 w 4954194"/>
              <a:gd name="connsiteY5-56" fmla="*/ 3444150 h 3519374"/>
              <a:gd name="connsiteX6-57" fmla="*/ 1275627 w 4954194"/>
              <a:gd name="connsiteY6-58" fmla="*/ 3519374 h 3519374"/>
              <a:gd name="connsiteX7-59" fmla="*/ 4776369 w 4954194"/>
              <a:gd name="connsiteY7-60" fmla="*/ 3519374 h 3519374"/>
              <a:gd name="connsiteX8-61" fmla="*/ 4954194 w 4954194"/>
              <a:gd name="connsiteY8-62" fmla="*/ 3341570 h 3519374"/>
              <a:gd name="connsiteX9-63" fmla="*/ 4954194 w 4954194"/>
              <a:gd name="connsiteY9-64" fmla="*/ 177754 h 3519374"/>
              <a:gd name="connsiteX10-65" fmla="*/ 4776390 w 4954194"/>
              <a:gd name="connsiteY10-66" fmla="*/ 0 h 3519374"/>
              <a:gd name="connsiteX0-67" fmla="*/ 4776390 w 4954194"/>
              <a:gd name="connsiteY0-68" fmla="*/ 0 h 3519374"/>
              <a:gd name="connsiteX1-69" fmla="*/ 1275648 w 4954194"/>
              <a:gd name="connsiteY1-70" fmla="*/ 0 h 3519374"/>
              <a:gd name="connsiteX2-71" fmla="*/ 1130414 w 4954194"/>
              <a:gd name="connsiteY2-72" fmla="*/ 75212 h 3519374"/>
              <a:gd name="connsiteX3-73" fmla="*/ 12980 w 4954194"/>
              <a:gd name="connsiteY3-74" fmla="*/ 1657097 h 3519374"/>
              <a:gd name="connsiteX4-75" fmla="*/ 12971 w 4954194"/>
              <a:gd name="connsiteY4-76" fmla="*/ 1862264 h 3519374"/>
              <a:gd name="connsiteX5-77" fmla="*/ 1130405 w 4954194"/>
              <a:gd name="connsiteY5-78" fmla="*/ 3444150 h 3519374"/>
              <a:gd name="connsiteX6-79" fmla="*/ 1275627 w 4954194"/>
              <a:gd name="connsiteY6-80" fmla="*/ 3519374 h 3519374"/>
              <a:gd name="connsiteX7-81" fmla="*/ 4776369 w 4954194"/>
              <a:gd name="connsiteY7-82" fmla="*/ 3519374 h 3519374"/>
              <a:gd name="connsiteX8-83" fmla="*/ 4954194 w 4954194"/>
              <a:gd name="connsiteY8-84" fmla="*/ 3341570 h 3519374"/>
              <a:gd name="connsiteX9-85" fmla="*/ 4954194 w 4954194"/>
              <a:gd name="connsiteY9-86" fmla="*/ 177754 h 3519374"/>
              <a:gd name="connsiteX10-87" fmla="*/ 4776390 w 4954194"/>
              <a:gd name="connsiteY10-88" fmla="*/ 0 h 3519374"/>
              <a:gd name="connsiteX0-89" fmla="*/ 4776390 w 4954194"/>
              <a:gd name="connsiteY0-90" fmla="*/ 0 h 3519374"/>
              <a:gd name="connsiteX1-91" fmla="*/ 1275648 w 4954194"/>
              <a:gd name="connsiteY1-92" fmla="*/ 0 h 3519374"/>
              <a:gd name="connsiteX2-93" fmla="*/ 1130414 w 4954194"/>
              <a:gd name="connsiteY2-94" fmla="*/ 75212 h 3519374"/>
              <a:gd name="connsiteX3-95" fmla="*/ 12980 w 4954194"/>
              <a:gd name="connsiteY3-96" fmla="*/ 1657097 h 3519374"/>
              <a:gd name="connsiteX4-97" fmla="*/ 12971 w 4954194"/>
              <a:gd name="connsiteY4-98" fmla="*/ 1862264 h 3519374"/>
              <a:gd name="connsiteX5-99" fmla="*/ 1130405 w 4954194"/>
              <a:gd name="connsiteY5-100" fmla="*/ 3444150 h 3519374"/>
              <a:gd name="connsiteX6-101" fmla="*/ 1275627 w 4954194"/>
              <a:gd name="connsiteY6-102" fmla="*/ 3519374 h 3519374"/>
              <a:gd name="connsiteX7-103" fmla="*/ 4776369 w 4954194"/>
              <a:gd name="connsiteY7-104" fmla="*/ 3519374 h 3519374"/>
              <a:gd name="connsiteX8-105" fmla="*/ 4954194 w 4954194"/>
              <a:gd name="connsiteY8-106" fmla="*/ 3341570 h 3519374"/>
              <a:gd name="connsiteX9-107" fmla="*/ 4954194 w 4954194"/>
              <a:gd name="connsiteY9-108" fmla="*/ 177754 h 3519374"/>
              <a:gd name="connsiteX10-109" fmla="*/ 4776390 w 4954194"/>
              <a:gd name="connsiteY10-110" fmla="*/ 0 h 3519374"/>
              <a:gd name="connsiteX0-111" fmla="*/ 4776386 w 4954190"/>
              <a:gd name="connsiteY0-112" fmla="*/ 0 h 3519374"/>
              <a:gd name="connsiteX1-113" fmla="*/ 1275644 w 4954190"/>
              <a:gd name="connsiteY1-114" fmla="*/ 0 h 3519374"/>
              <a:gd name="connsiteX2-115" fmla="*/ 1130410 w 4954190"/>
              <a:gd name="connsiteY2-116" fmla="*/ 75212 h 3519374"/>
              <a:gd name="connsiteX3-117" fmla="*/ 12976 w 4954190"/>
              <a:gd name="connsiteY3-118" fmla="*/ 1657097 h 3519374"/>
              <a:gd name="connsiteX4-119" fmla="*/ 12967 w 4954190"/>
              <a:gd name="connsiteY4-120" fmla="*/ 1862264 h 3519374"/>
              <a:gd name="connsiteX5-121" fmla="*/ 1130401 w 4954190"/>
              <a:gd name="connsiteY5-122" fmla="*/ 3444150 h 3519374"/>
              <a:gd name="connsiteX6-123" fmla="*/ 1275623 w 4954190"/>
              <a:gd name="connsiteY6-124" fmla="*/ 3519374 h 3519374"/>
              <a:gd name="connsiteX7-125" fmla="*/ 4776365 w 4954190"/>
              <a:gd name="connsiteY7-126" fmla="*/ 3519374 h 3519374"/>
              <a:gd name="connsiteX8-127" fmla="*/ 4954190 w 4954190"/>
              <a:gd name="connsiteY8-128" fmla="*/ 3341570 h 3519374"/>
              <a:gd name="connsiteX9-129" fmla="*/ 4954190 w 4954190"/>
              <a:gd name="connsiteY9-130" fmla="*/ 177754 h 3519374"/>
              <a:gd name="connsiteX10-131" fmla="*/ 4776386 w 4954190"/>
              <a:gd name="connsiteY10-132" fmla="*/ 0 h 3519374"/>
              <a:gd name="connsiteX0-133" fmla="*/ 4797124 w 4974928"/>
              <a:gd name="connsiteY0-134" fmla="*/ 0 h 3519374"/>
              <a:gd name="connsiteX1-135" fmla="*/ 1296382 w 4974928"/>
              <a:gd name="connsiteY1-136" fmla="*/ 0 h 3519374"/>
              <a:gd name="connsiteX2-137" fmla="*/ 1151148 w 4974928"/>
              <a:gd name="connsiteY2-138" fmla="*/ 75212 h 3519374"/>
              <a:gd name="connsiteX3-139" fmla="*/ 33714 w 4974928"/>
              <a:gd name="connsiteY3-140" fmla="*/ 1657097 h 3519374"/>
              <a:gd name="connsiteX4-141" fmla="*/ 33705 w 4974928"/>
              <a:gd name="connsiteY4-142" fmla="*/ 1862264 h 3519374"/>
              <a:gd name="connsiteX5-143" fmla="*/ 1151139 w 4974928"/>
              <a:gd name="connsiteY5-144" fmla="*/ 3444150 h 3519374"/>
              <a:gd name="connsiteX6-145" fmla="*/ 1296361 w 4974928"/>
              <a:gd name="connsiteY6-146" fmla="*/ 3519374 h 3519374"/>
              <a:gd name="connsiteX7-147" fmla="*/ 4797103 w 4974928"/>
              <a:gd name="connsiteY7-148" fmla="*/ 3519374 h 3519374"/>
              <a:gd name="connsiteX8-149" fmla="*/ 4974928 w 4974928"/>
              <a:gd name="connsiteY8-150" fmla="*/ 3341570 h 3519374"/>
              <a:gd name="connsiteX9-151" fmla="*/ 4974928 w 4974928"/>
              <a:gd name="connsiteY9-152" fmla="*/ 177754 h 3519374"/>
              <a:gd name="connsiteX10-153" fmla="*/ 4797124 w 4974928"/>
              <a:gd name="connsiteY10-154" fmla="*/ 0 h 3519374"/>
              <a:gd name="connsiteX0-155" fmla="*/ 4797124 w 4974928"/>
              <a:gd name="connsiteY0-156" fmla="*/ 0 h 3519374"/>
              <a:gd name="connsiteX1-157" fmla="*/ 1296382 w 4974928"/>
              <a:gd name="connsiteY1-158" fmla="*/ 0 h 3519374"/>
              <a:gd name="connsiteX2-159" fmla="*/ 1151148 w 4974928"/>
              <a:gd name="connsiteY2-160" fmla="*/ 75212 h 3519374"/>
              <a:gd name="connsiteX3-161" fmla="*/ 33714 w 4974928"/>
              <a:gd name="connsiteY3-162" fmla="*/ 1657097 h 3519374"/>
              <a:gd name="connsiteX4-163" fmla="*/ 33705 w 4974928"/>
              <a:gd name="connsiteY4-164" fmla="*/ 1862264 h 3519374"/>
              <a:gd name="connsiteX5-165" fmla="*/ 1151139 w 4974928"/>
              <a:gd name="connsiteY5-166" fmla="*/ 3444150 h 3519374"/>
              <a:gd name="connsiteX6-167" fmla="*/ 1296361 w 4974928"/>
              <a:gd name="connsiteY6-168" fmla="*/ 3519374 h 3519374"/>
              <a:gd name="connsiteX7-169" fmla="*/ 4797103 w 4974928"/>
              <a:gd name="connsiteY7-170" fmla="*/ 3519374 h 3519374"/>
              <a:gd name="connsiteX8-171" fmla="*/ 4974928 w 4974928"/>
              <a:gd name="connsiteY8-172" fmla="*/ 3341570 h 3519374"/>
              <a:gd name="connsiteX9-173" fmla="*/ 4974928 w 4974928"/>
              <a:gd name="connsiteY9-174" fmla="*/ 177754 h 3519374"/>
              <a:gd name="connsiteX10-175" fmla="*/ 4797124 w 4974928"/>
              <a:gd name="connsiteY10-176" fmla="*/ 0 h 3519374"/>
              <a:gd name="connsiteX0-177" fmla="*/ 4797124 w 4974928"/>
              <a:gd name="connsiteY0-178" fmla="*/ 0 h 3519374"/>
              <a:gd name="connsiteX1-179" fmla="*/ 1296382 w 4974928"/>
              <a:gd name="connsiteY1-180" fmla="*/ 0 h 3519374"/>
              <a:gd name="connsiteX2-181" fmla="*/ 1151148 w 4974928"/>
              <a:gd name="connsiteY2-182" fmla="*/ 75212 h 3519374"/>
              <a:gd name="connsiteX3-183" fmla="*/ 33714 w 4974928"/>
              <a:gd name="connsiteY3-184" fmla="*/ 1657097 h 3519374"/>
              <a:gd name="connsiteX4-185" fmla="*/ 33705 w 4974928"/>
              <a:gd name="connsiteY4-186" fmla="*/ 1862264 h 3519374"/>
              <a:gd name="connsiteX5-187" fmla="*/ 1151139 w 4974928"/>
              <a:gd name="connsiteY5-188" fmla="*/ 3444150 h 3519374"/>
              <a:gd name="connsiteX6-189" fmla="*/ 1296361 w 4974928"/>
              <a:gd name="connsiteY6-190" fmla="*/ 3519374 h 3519374"/>
              <a:gd name="connsiteX7-191" fmla="*/ 4797103 w 4974928"/>
              <a:gd name="connsiteY7-192" fmla="*/ 3519374 h 3519374"/>
              <a:gd name="connsiteX8-193" fmla="*/ 4974928 w 4974928"/>
              <a:gd name="connsiteY8-194" fmla="*/ 3341570 h 3519374"/>
              <a:gd name="connsiteX9-195" fmla="*/ 4974928 w 4974928"/>
              <a:gd name="connsiteY9-196" fmla="*/ 177754 h 3519374"/>
              <a:gd name="connsiteX10-197" fmla="*/ 4797124 w 4974928"/>
              <a:gd name="connsiteY10-198" fmla="*/ 0 h 3519374"/>
              <a:gd name="connsiteX0-199" fmla="*/ 4797124 w 4974928"/>
              <a:gd name="connsiteY0-200" fmla="*/ 0 h 3519374"/>
              <a:gd name="connsiteX1-201" fmla="*/ 1296382 w 4974928"/>
              <a:gd name="connsiteY1-202" fmla="*/ 0 h 3519374"/>
              <a:gd name="connsiteX2-203" fmla="*/ 1151148 w 4974928"/>
              <a:gd name="connsiteY2-204" fmla="*/ 75212 h 3519374"/>
              <a:gd name="connsiteX3-205" fmla="*/ 33714 w 4974928"/>
              <a:gd name="connsiteY3-206" fmla="*/ 1657097 h 3519374"/>
              <a:gd name="connsiteX4-207" fmla="*/ 33705 w 4974928"/>
              <a:gd name="connsiteY4-208" fmla="*/ 1862264 h 3519374"/>
              <a:gd name="connsiteX5-209" fmla="*/ 1151139 w 4974928"/>
              <a:gd name="connsiteY5-210" fmla="*/ 3444150 h 3519374"/>
              <a:gd name="connsiteX6-211" fmla="*/ 1296361 w 4974928"/>
              <a:gd name="connsiteY6-212" fmla="*/ 3519374 h 3519374"/>
              <a:gd name="connsiteX7-213" fmla="*/ 4797103 w 4974928"/>
              <a:gd name="connsiteY7-214" fmla="*/ 3519374 h 3519374"/>
              <a:gd name="connsiteX8-215" fmla="*/ 4974928 w 4974928"/>
              <a:gd name="connsiteY8-216" fmla="*/ 3341570 h 3519374"/>
              <a:gd name="connsiteX9-217" fmla="*/ 4974928 w 4974928"/>
              <a:gd name="connsiteY9-218" fmla="*/ 177754 h 3519374"/>
              <a:gd name="connsiteX10-219" fmla="*/ 4797124 w 4974928"/>
              <a:gd name="connsiteY10-220" fmla="*/ 0 h 3519374"/>
              <a:gd name="connsiteX0-221" fmla="*/ 4797124 w 4974928"/>
              <a:gd name="connsiteY0-222" fmla="*/ 0 h 3519374"/>
              <a:gd name="connsiteX1-223" fmla="*/ 1296382 w 4974928"/>
              <a:gd name="connsiteY1-224" fmla="*/ 0 h 3519374"/>
              <a:gd name="connsiteX2-225" fmla="*/ 1151148 w 4974928"/>
              <a:gd name="connsiteY2-226" fmla="*/ 75212 h 3519374"/>
              <a:gd name="connsiteX3-227" fmla="*/ 33714 w 4974928"/>
              <a:gd name="connsiteY3-228" fmla="*/ 1657097 h 3519374"/>
              <a:gd name="connsiteX4-229" fmla="*/ 33705 w 4974928"/>
              <a:gd name="connsiteY4-230" fmla="*/ 1862264 h 3519374"/>
              <a:gd name="connsiteX5-231" fmla="*/ 1151139 w 4974928"/>
              <a:gd name="connsiteY5-232" fmla="*/ 3444150 h 3519374"/>
              <a:gd name="connsiteX6-233" fmla="*/ 1296361 w 4974928"/>
              <a:gd name="connsiteY6-234" fmla="*/ 3519374 h 3519374"/>
              <a:gd name="connsiteX7-235" fmla="*/ 4797103 w 4974928"/>
              <a:gd name="connsiteY7-236" fmla="*/ 3519374 h 3519374"/>
              <a:gd name="connsiteX8-237" fmla="*/ 4974928 w 4974928"/>
              <a:gd name="connsiteY8-238" fmla="*/ 3341570 h 3519374"/>
              <a:gd name="connsiteX9-239" fmla="*/ 4974928 w 4974928"/>
              <a:gd name="connsiteY9-240" fmla="*/ 177754 h 3519374"/>
              <a:gd name="connsiteX10-241" fmla="*/ 4797124 w 4974928"/>
              <a:gd name="connsiteY10-242" fmla="*/ 0 h 3519374"/>
              <a:gd name="connsiteX0-243" fmla="*/ 4797124 w 4974928"/>
              <a:gd name="connsiteY0-244" fmla="*/ 0 h 3519374"/>
              <a:gd name="connsiteX1-245" fmla="*/ 1296382 w 4974928"/>
              <a:gd name="connsiteY1-246" fmla="*/ 0 h 3519374"/>
              <a:gd name="connsiteX2-247" fmla="*/ 1151148 w 4974928"/>
              <a:gd name="connsiteY2-248" fmla="*/ 75212 h 3519374"/>
              <a:gd name="connsiteX3-249" fmla="*/ 33714 w 4974928"/>
              <a:gd name="connsiteY3-250" fmla="*/ 1657097 h 3519374"/>
              <a:gd name="connsiteX4-251" fmla="*/ 33705 w 4974928"/>
              <a:gd name="connsiteY4-252" fmla="*/ 1862264 h 3519374"/>
              <a:gd name="connsiteX5-253" fmla="*/ 1151139 w 4974928"/>
              <a:gd name="connsiteY5-254" fmla="*/ 3444150 h 3519374"/>
              <a:gd name="connsiteX6-255" fmla="*/ 1296361 w 4974928"/>
              <a:gd name="connsiteY6-256" fmla="*/ 3519374 h 3519374"/>
              <a:gd name="connsiteX7-257" fmla="*/ 4797103 w 4974928"/>
              <a:gd name="connsiteY7-258" fmla="*/ 3519374 h 3519374"/>
              <a:gd name="connsiteX8-259" fmla="*/ 4974928 w 4974928"/>
              <a:gd name="connsiteY8-260" fmla="*/ 3341570 h 3519374"/>
              <a:gd name="connsiteX9-261" fmla="*/ 4974928 w 4974928"/>
              <a:gd name="connsiteY9-262" fmla="*/ 177754 h 3519374"/>
              <a:gd name="connsiteX10-263" fmla="*/ 4797124 w 4974928"/>
              <a:gd name="connsiteY10-264" fmla="*/ 0 h 3519374"/>
              <a:gd name="connsiteX0-265" fmla="*/ 4797124 w 4974928"/>
              <a:gd name="connsiteY0-266" fmla="*/ 0 h 3519374"/>
              <a:gd name="connsiteX1-267" fmla="*/ 1296382 w 4974928"/>
              <a:gd name="connsiteY1-268" fmla="*/ 0 h 3519374"/>
              <a:gd name="connsiteX2-269" fmla="*/ 1151148 w 4974928"/>
              <a:gd name="connsiteY2-270" fmla="*/ 75212 h 3519374"/>
              <a:gd name="connsiteX3-271" fmla="*/ 33714 w 4974928"/>
              <a:gd name="connsiteY3-272" fmla="*/ 1657097 h 3519374"/>
              <a:gd name="connsiteX4-273" fmla="*/ 33705 w 4974928"/>
              <a:gd name="connsiteY4-274" fmla="*/ 1862264 h 3519374"/>
              <a:gd name="connsiteX5-275" fmla="*/ 1151139 w 4974928"/>
              <a:gd name="connsiteY5-276" fmla="*/ 3444150 h 3519374"/>
              <a:gd name="connsiteX6-277" fmla="*/ 1296361 w 4974928"/>
              <a:gd name="connsiteY6-278" fmla="*/ 3519374 h 3519374"/>
              <a:gd name="connsiteX7-279" fmla="*/ 4797103 w 4974928"/>
              <a:gd name="connsiteY7-280" fmla="*/ 3519374 h 3519374"/>
              <a:gd name="connsiteX8-281" fmla="*/ 4974928 w 4974928"/>
              <a:gd name="connsiteY8-282" fmla="*/ 3341570 h 3519374"/>
              <a:gd name="connsiteX9-283" fmla="*/ 4974928 w 4974928"/>
              <a:gd name="connsiteY9-284" fmla="*/ 177754 h 3519374"/>
              <a:gd name="connsiteX10-285" fmla="*/ 4797124 w 4974928"/>
              <a:gd name="connsiteY10-286" fmla="*/ 0 h 3519374"/>
              <a:gd name="connsiteX0-287" fmla="*/ 4797124 w 4974928"/>
              <a:gd name="connsiteY0-288" fmla="*/ 0 h 3519374"/>
              <a:gd name="connsiteX1-289" fmla="*/ 1296382 w 4974928"/>
              <a:gd name="connsiteY1-290" fmla="*/ 0 h 3519374"/>
              <a:gd name="connsiteX2-291" fmla="*/ 1151148 w 4974928"/>
              <a:gd name="connsiteY2-292" fmla="*/ 75212 h 3519374"/>
              <a:gd name="connsiteX3-293" fmla="*/ 33714 w 4974928"/>
              <a:gd name="connsiteY3-294" fmla="*/ 1657097 h 3519374"/>
              <a:gd name="connsiteX4-295" fmla="*/ 33705 w 4974928"/>
              <a:gd name="connsiteY4-296" fmla="*/ 1862264 h 3519374"/>
              <a:gd name="connsiteX5-297" fmla="*/ 1151139 w 4974928"/>
              <a:gd name="connsiteY5-298" fmla="*/ 3444150 h 3519374"/>
              <a:gd name="connsiteX6-299" fmla="*/ 1296361 w 4974928"/>
              <a:gd name="connsiteY6-300" fmla="*/ 3519374 h 3519374"/>
              <a:gd name="connsiteX7-301" fmla="*/ 4797103 w 4974928"/>
              <a:gd name="connsiteY7-302" fmla="*/ 3519374 h 3519374"/>
              <a:gd name="connsiteX8-303" fmla="*/ 4974928 w 4974928"/>
              <a:gd name="connsiteY8-304" fmla="*/ 3341570 h 3519374"/>
              <a:gd name="connsiteX9-305" fmla="*/ 4974928 w 4974928"/>
              <a:gd name="connsiteY9-306" fmla="*/ 177754 h 3519374"/>
              <a:gd name="connsiteX10-307" fmla="*/ 4797124 w 4974928"/>
              <a:gd name="connsiteY10-308" fmla="*/ 0 h 3519374"/>
              <a:gd name="connsiteX0-309" fmla="*/ 4797124 w 4974928"/>
              <a:gd name="connsiteY0-310" fmla="*/ 0 h 3519374"/>
              <a:gd name="connsiteX1-311" fmla="*/ 1296382 w 4974928"/>
              <a:gd name="connsiteY1-312" fmla="*/ 0 h 3519374"/>
              <a:gd name="connsiteX2-313" fmla="*/ 1151148 w 4974928"/>
              <a:gd name="connsiteY2-314" fmla="*/ 75212 h 3519374"/>
              <a:gd name="connsiteX3-315" fmla="*/ 33714 w 4974928"/>
              <a:gd name="connsiteY3-316" fmla="*/ 1657097 h 3519374"/>
              <a:gd name="connsiteX4-317" fmla="*/ 33705 w 4974928"/>
              <a:gd name="connsiteY4-318" fmla="*/ 1862264 h 3519374"/>
              <a:gd name="connsiteX5-319" fmla="*/ 1151139 w 4974928"/>
              <a:gd name="connsiteY5-320" fmla="*/ 3444150 h 3519374"/>
              <a:gd name="connsiteX6-321" fmla="*/ 1296361 w 4974928"/>
              <a:gd name="connsiteY6-322" fmla="*/ 3519374 h 3519374"/>
              <a:gd name="connsiteX7-323" fmla="*/ 4797103 w 4974928"/>
              <a:gd name="connsiteY7-324" fmla="*/ 3519374 h 3519374"/>
              <a:gd name="connsiteX8-325" fmla="*/ 4974928 w 4974928"/>
              <a:gd name="connsiteY8-326" fmla="*/ 3341570 h 3519374"/>
              <a:gd name="connsiteX9-327" fmla="*/ 4974928 w 4974928"/>
              <a:gd name="connsiteY9-328" fmla="*/ 177754 h 3519374"/>
              <a:gd name="connsiteX10-329" fmla="*/ 4797124 w 4974928"/>
              <a:gd name="connsiteY10-330" fmla="*/ 0 h 3519374"/>
              <a:gd name="connsiteX0-331" fmla="*/ 4797124 w 4974928"/>
              <a:gd name="connsiteY0-332" fmla="*/ 0 h 3519374"/>
              <a:gd name="connsiteX1-333" fmla="*/ 1296382 w 4974928"/>
              <a:gd name="connsiteY1-334" fmla="*/ 0 h 3519374"/>
              <a:gd name="connsiteX2-335" fmla="*/ 1151148 w 4974928"/>
              <a:gd name="connsiteY2-336" fmla="*/ 75212 h 3519374"/>
              <a:gd name="connsiteX3-337" fmla="*/ 33714 w 4974928"/>
              <a:gd name="connsiteY3-338" fmla="*/ 1657097 h 3519374"/>
              <a:gd name="connsiteX4-339" fmla="*/ 33705 w 4974928"/>
              <a:gd name="connsiteY4-340" fmla="*/ 1862264 h 3519374"/>
              <a:gd name="connsiteX5-341" fmla="*/ 1151139 w 4974928"/>
              <a:gd name="connsiteY5-342" fmla="*/ 3444150 h 3519374"/>
              <a:gd name="connsiteX6-343" fmla="*/ 1296361 w 4974928"/>
              <a:gd name="connsiteY6-344" fmla="*/ 3519374 h 3519374"/>
              <a:gd name="connsiteX7-345" fmla="*/ 4797103 w 4974928"/>
              <a:gd name="connsiteY7-346" fmla="*/ 3519374 h 3519374"/>
              <a:gd name="connsiteX8-347" fmla="*/ 4974928 w 4974928"/>
              <a:gd name="connsiteY8-348" fmla="*/ 3341570 h 3519374"/>
              <a:gd name="connsiteX9-349" fmla="*/ 4974928 w 4974928"/>
              <a:gd name="connsiteY9-350" fmla="*/ 177754 h 3519374"/>
              <a:gd name="connsiteX10-351" fmla="*/ 4797124 w 4974928"/>
              <a:gd name="connsiteY10-352" fmla="*/ 0 h 3519374"/>
              <a:gd name="connsiteX0-353" fmla="*/ 4797124 w 4974928"/>
              <a:gd name="connsiteY0-354" fmla="*/ 0 h 3519374"/>
              <a:gd name="connsiteX1-355" fmla="*/ 1296382 w 4974928"/>
              <a:gd name="connsiteY1-356" fmla="*/ 0 h 3519374"/>
              <a:gd name="connsiteX2-357" fmla="*/ 1151148 w 4974928"/>
              <a:gd name="connsiteY2-358" fmla="*/ 75212 h 3519374"/>
              <a:gd name="connsiteX3-359" fmla="*/ 33714 w 4974928"/>
              <a:gd name="connsiteY3-360" fmla="*/ 1657097 h 3519374"/>
              <a:gd name="connsiteX4-361" fmla="*/ 33705 w 4974928"/>
              <a:gd name="connsiteY4-362" fmla="*/ 1862264 h 3519374"/>
              <a:gd name="connsiteX5-363" fmla="*/ 1151139 w 4974928"/>
              <a:gd name="connsiteY5-364" fmla="*/ 3444150 h 3519374"/>
              <a:gd name="connsiteX6-365" fmla="*/ 1296361 w 4974928"/>
              <a:gd name="connsiteY6-366" fmla="*/ 3519374 h 3519374"/>
              <a:gd name="connsiteX7-367" fmla="*/ 4797103 w 4974928"/>
              <a:gd name="connsiteY7-368" fmla="*/ 3519374 h 3519374"/>
              <a:gd name="connsiteX8-369" fmla="*/ 4974928 w 4974928"/>
              <a:gd name="connsiteY8-370" fmla="*/ 3341570 h 3519374"/>
              <a:gd name="connsiteX9-371" fmla="*/ 4974928 w 4974928"/>
              <a:gd name="connsiteY9-372" fmla="*/ 177754 h 3519374"/>
              <a:gd name="connsiteX10-373" fmla="*/ 4797124 w 4974928"/>
              <a:gd name="connsiteY10-374" fmla="*/ 0 h 3519374"/>
              <a:gd name="connsiteX0-375" fmla="*/ 4797124 w 4974928"/>
              <a:gd name="connsiteY0-376" fmla="*/ 0 h 3519374"/>
              <a:gd name="connsiteX1-377" fmla="*/ 1296382 w 4974928"/>
              <a:gd name="connsiteY1-378" fmla="*/ 0 h 3519374"/>
              <a:gd name="connsiteX2-379" fmla="*/ 1151148 w 4974928"/>
              <a:gd name="connsiteY2-380" fmla="*/ 75212 h 3519374"/>
              <a:gd name="connsiteX3-381" fmla="*/ 33714 w 4974928"/>
              <a:gd name="connsiteY3-382" fmla="*/ 1657097 h 3519374"/>
              <a:gd name="connsiteX4-383" fmla="*/ 33705 w 4974928"/>
              <a:gd name="connsiteY4-384" fmla="*/ 1862264 h 3519374"/>
              <a:gd name="connsiteX5-385" fmla="*/ 1151139 w 4974928"/>
              <a:gd name="connsiteY5-386" fmla="*/ 3444150 h 3519374"/>
              <a:gd name="connsiteX6-387" fmla="*/ 1296361 w 4974928"/>
              <a:gd name="connsiteY6-388" fmla="*/ 3519374 h 3519374"/>
              <a:gd name="connsiteX7-389" fmla="*/ 4797103 w 4974928"/>
              <a:gd name="connsiteY7-390" fmla="*/ 3519374 h 3519374"/>
              <a:gd name="connsiteX8-391" fmla="*/ 4974928 w 4974928"/>
              <a:gd name="connsiteY8-392" fmla="*/ 3341570 h 3519374"/>
              <a:gd name="connsiteX9-393" fmla="*/ 4974928 w 4974928"/>
              <a:gd name="connsiteY9-394" fmla="*/ 177754 h 3519374"/>
              <a:gd name="connsiteX10-395" fmla="*/ 4797124 w 4974928"/>
              <a:gd name="connsiteY10-396" fmla="*/ 0 h 3519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74928" h="3519374">
                <a:moveTo>
                  <a:pt x="4797124" y="0"/>
                </a:moveTo>
                <a:cubicBezTo>
                  <a:pt x="4692969" y="0"/>
                  <a:pt x="1355294" y="0"/>
                  <a:pt x="1296382" y="0"/>
                </a:cubicBezTo>
                <a:cubicBezTo>
                  <a:pt x="1237470" y="0"/>
                  <a:pt x="1185138" y="27094"/>
                  <a:pt x="1151148" y="75212"/>
                </a:cubicBezTo>
                <a:cubicBezTo>
                  <a:pt x="1117158" y="123329"/>
                  <a:pt x="78660" y="1593470"/>
                  <a:pt x="33714" y="1657097"/>
                </a:cubicBezTo>
                <a:cubicBezTo>
                  <a:pt x="-11232" y="1720725"/>
                  <a:pt x="-11241" y="1798637"/>
                  <a:pt x="33705" y="1862264"/>
                </a:cubicBezTo>
                <a:cubicBezTo>
                  <a:pt x="78651" y="1925892"/>
                  <a:pt x="1117149" y="3396033"/>
                  <a:pt x="1151139" y="3444150"/>
                </a:cubicBezTo>
                <a:cubicBezTo>
                  <a:pt x="1185129" y="3492267"/>
                  <a:pt x="1237449" y="3519374"/>
                  <a:pt x="1296361" y="3519374"/>
                </a:cubicBezTo>
                <a:cubicBezTo>
                  <a:pt x="1355273" y="3519374"/>
                  <a:pt x="4692948" y="3519374"/>
                  <a:pt x="4797103" y="3519374"/>
                </a:cubicBezTo>
                <a:cubicBezTo>
                  <a:pt x="4901257" y="3519374"/>
                  <a:pt x="4974928" y="3445725"/>
                  <a:pt x="4974928" y="3341570"/>
                </a:cubicBezTo>
                <a:cubicBezTo>
                  <a:pt x="4974928" y="3237416"/>
                  <a:pt x="4974928" y="281908"/>
                  <a:pt x="4974928" y="177754"/>
                </a:cubicBezTo>
                <a:cubicBezTo>
                  <a:pt x="4974928" y="73599"/>
                  <a:pt x="4901279" y="0"/>
                  <a:pt x="4797124" y="0"/>
                </a:cubicBezTo>
                <a:close/>
              </a:path>
            </a:pathLst>
          </a:custGeom>
          <a:gradFill>
            <a:gsLst>
              <a:gs pos="70000">
                <a:schemeClr val="accent2">
                  <a:lumMod val="60000"/>
                  <a:lumOff val="40000"/>
                  <a:alpha val="0"/>
                </a:schemeClr>
              </a:gs>
              <a:gs pos="0">
                <a:schemeClr val="accent2">
                  <a:lumMod val="60000"/>
                  <a:lumOff val="40000"/>
                  <a:alpha val="3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368000" tIns="45720" rIns="0" bIns="45720" numCol="1" spcCol="0" rtlCol="0" fromWordArt="0" anchor="ctr" anchorCtr="0" forceAA="0" compatLnSpc="1">
            <a:noAutofit/>
          </a:bodyPr>
          <a:p>
            <a:pPr algn="just">
              <a:lnSpc>
                <a:spcPct val="150000"/>
              </a:lnSpc>
              <a:spcBef>
                <a:spcPct val="0"/>
              </a:spcBef>
              <a:spcAft>
                <a:spcPct val="0"/>
              </a:spcAft>
            </a:pPr>
            <a:r>
              <a:rPr lang="zh-CN" altLang="en-US" sz="24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发现数据中的问题</a:t>
            </a:r>
            <a:endParaRPr lang="zh-CN" altLang="en-US" sz="24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a:p>
            <a:pPr algn="just">
              <a:lnSpc>
                <a:spcPct val="150000"/>
              </a:lnSpc>
              <a:spcBef>
                <a:spcPct val="0"/>
              </a:spcBef>
              <a:spcAft>
                <a:spcPct val="0"/>
              </a:spcAft>
            </a:pPr>
            <a:r>
              <a:rPr lang="zh-CN" altLang="en-US" sz="20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常见于识别一组数据中的特殊值，并进一步探析其背后的原因或者反映的社会问题。</a:t>
            </a:r>
            <a:endParaRPr lang="zh-CN" altLang="en-US" sz="20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21" name="任意多边形: 形状 20"/>
          <p:cNvSpPr/>
          <p:nvPr>
            <p:custDataLst>
              <p:tags r:id="rId2"/>
            </p:custDataLst>
          </p:nvPr>
        </p:nvSpPr>
        <p:spPr>
          <a:xfrm>
            <a:off x="1038860" y="1964690"/>
            <a:ext cx="4974928" cy="3519374"/>
          </a:xfrm>
          <a:custGeom>
            <a:avLst/>
            <a:gdLst>
              <a:gd name="connsiteX0" fmla="*/ 177804 w 4954193"/>
              <a:gd name="connsiteY0" fmla="*/ 0 h 3519374"/>
              <a:gd name="connsiteX1" fmla="*/ 3678546 w 4954193"/>
              <a:gd name="connsiteY1" fmla="*/ 0 h 3519374"/>
              <a:gd name="connsiteX2" fmla="*/ 3823780 w 4954193"/>
              <a:gd name="connsiteY2" fmla="*/ 75212 h 3519374"/>
              <a:gd name="connsiteX3" fmla="*/ 4941214 w 4954193"/>
              <a:gd name="connsiteY3" fmla="*/ 1657097 h 3519374"/>
              <a:gd name="connsiteX4" fmla="*/ 4941223 w 4954193"/>
              <a:gd name="connsiteY4" fmla="*/ 1862264 h 3519374"/>
              <a:gd name="connsiteX5" fmla="*/ 3823789 w 4954193"/>
              <a:gd name="connsiteY5" fmla="*/ 3444150 h 3519374"/>
              <a:gd name="connsiteX6" fmla="*/ 3678567 w 4954193"/>
              <a:gd name="connsiteY6" fmla="*/ 3519374 h 3519374"/>
              <a:gd name="connsiteX7" fmla="*/ 177825 w 4954193"/>
              <a:gd name="connsiteY7" fmla="*/ 3519374 h 3519374"/>
              <a:gd name="connsiteX8" fmla="*/ 0 w 4954193"/>
              <a:gd name="connsiteY8" fmla="*/ 3341570 h 3519374"/>
              <a:gd name="connsiteX9" fmla="*/ 0 w 4954193"/>
              <a:gd name="connsiteY9" fmla="*/ 177754 h 3519374"/>
              <a:gd name="connsiteX10" fmla="*/ 177804 w 4954193"/>
              <a:gd name="connsiteY10" fmla="*/ 0 h 3519374"/>
              <a:gd name="connsiteX0-1" fmla="*/ 177804 w 4954193"/>
              <a:gd name="connsiteY0-2" fmla="*/ 0 h 3519374"/>
              <a:gd name="connsiteX1-3" fmla="*/ 3678546 w 4954193"/>
              <a:gd name="connsiteY1-4" fmla="*/ 0 h 3519374"/>
              <a:gd name="connsiteX2-5" fmla="*/ 3823780 w 4954193"/>
              <a:gd name="connsiteY2-6" fmla="*/ 75212 h 3519374"/>
              <a:gd name="connsiteX3-7" fmla="*/ 4941214 w 4954193"/>
              <a:gd name="connsiteY3-8" fmla="*/ 1657097 h 3519374"/>
              <a:gd name="connsiteX4-9" fmla="*/ 4941223 w 4954193"/>
              <a:gd name="connsiteY4-10" fmla="*/ 1862264 h 3519374"/>
              <a:gd name="connsiteX5-11" fmla="*/ 3823789 w 4954193"/>
              <a:gd name="connsiteY5-12" fmla="*/ 3444150 h 3519374"/>
              <a:gd name="connsiteX6-13" fmla="*/ 3678567 w 4954193"/>
              <a:gd name="connsiteY6-14" fmla="*/ 3519374 h 3519374"/>
              <a:gd name="connsiteX7-15" fmla="*/ 177825 w 4954193"/>
              <a:gd name="connsiteY7-16" fmla="*/ 3519374 h 3519374"/>
              <a:gd name="connsiteX8-17" fmla="*/ 0 w 4954193"/>
              <a:gd name="connsiteY8-18" fmla="*/ 3341570 h 3519374"/>
              <a:gd name="connsiteX9-19" fmla="*/ 0 w 4954193"/>
              <a:gd name="connsiteY9-20" fmla="*/ 177754 h 3519374"/>
              <a:gd name="connsiteX10-21" fmla="*/ 177804 w 4954193"/>
              <a:gd name="connsiteY10-22" fmla="*/ 0 h 3519374"/>
              <a:gd name="connsiteX0-23" fmla="*/ 177804 w 4954193"/>
              <a:gd name="connsiteY0-24" fmla="*/ 0 h 3519374"/>
              <a:gd name="connsiteX1-25" fmla="*/ 3678546 w 4954193"/>
              <a:gd name="connsiteY1-26" fmla="*/ 0 h 3519374"/>
              <a:gd name="connsiteX2-27" fmla="*/ 3823780 w 4954193"/>
              <a:gd name="connsiteY2-28" fmla="*/ 75212 h 3519374"/>
              <a:gd name="connsiteX3-29" fmla="*/ 4941214 w 4954193"/>
              <a:gd name="connsiteY3-30" fmla="*/ 1657097 h 3519374"/>
              <a:gd name="connsiteX4-31" fmla="*/ 4941223 w 4954193"/>
              <a:gd name="connsiteY4-32" fmla="*/ 1862264 h 3519374"/>
              <a:gd name="connsiteX5-33" fmla="*/ 3823789 w 4954193"/>
              <a:gd name="connsiteY5-34" fmla="*/ 3444150 h 3519374"/>
              <a:gd name="connsiteX6-35" fmla="*/ 3678567 w 4954193"/>
              <a:gd name="connsiteY6-36" fmla="*/ 3519374 h 3519374"/>
              <a:gd name="connsiteX7-37" fmla="*/ 177825 w 4954193"/>
              <a:gd name="connsiteY7-38" fmla="*/ 3519374 h 3519374"/>
              <a:gd name="connsiteX8-39" fmla="*/ 0 w 4954193"/>
              <a:gd name="connsiteY8-40" fmla="*/ 3341570 h 3519374"/>
              <a:gd name="connsiteX9-41" fmla="*/ 0 w 4954193"/>
              <a:gd name="connsiteY9-42" fmla="*/ 177754 h 3519374"/>
              <a:gd name="connsiteX10-43" fmla="*/ 177804 w 4954193"/>
              <a:gd name="connsiteY10-44" fmla="*/ 0 h 3519374"/>
              <a:gd name="connsiteX0-45" fmla="*/ 177804 w 4954193"/>
              <a:gd name="connsiteY0-46" fmla="*/ 0 h 3519374"/>
              <a:gd name="connsiteX1-47" fmla="*/ 3678546 w 4954193"/>
              <a:gd name="connsiteY1-48" fmla="*/ 0 h 3519374"/>
              <a:gd name="connsiteX2-49" fmla="*/ 3823780 w 4954193"/>
              <a:gd name="connsiteY2-50" fmla="*/ 75212 h 3519374"/>
              <a:gd name="connsiteX3-51" fmla="*/ 4941214 w 4954193"/>
              <a:gd name="connsiteY3-52" fmla="*/ 1657097 h 3519374"/>
              <a:gd name="connsiteX4-53" fmla="*/ 4941223 w 4954193"/>
              <a:gd name="connsiteY4-54" fmla="*/ 1862264 h 3519374"/>
              <a:gd name="connsiteX5-55" fmla="*/ 3823789 w 4954193"/>
              <a:gd name="connsiteY5-56" fmla="*/ 3444150 h 3519374"/>
              <a:gd name="connsiteX6-57" fmla="*/ 3678567 w 4954193"/>
              <a:gd name="connsiteY6-58" fmla="*/ 3519374 h 3519374"/>
              <a:gd name="connsiteX7-59" fmla="*/ 177825 w 4954193"/>
              <a:gd name="connsiteY7-60" fmla="*/ 3519374 h 3519374"/>
              <a:gd name="connsiteX8-61" fmla="*/ 0 w 4954193"/>
              <a:gd name="connsiteY8-62" fmla="*/ 3341570 h 3519374"/>
              <a:gd name="connsiteX9-63" fmla="*/ 0 w 4954193"/>
              <a:gd name="connsiteY9-64" fmla="*/ 177754 h 3519374"/>
              <a:gd name="connsiteX10-65" fmla="*/ 177804 w 4954193"/>
              <a:gd name="connsiteY10-66" fmla="*/ 0 h 3519374"/>
              <a:gd name="connsiteX0-67" fmla="*/ 177804 w 4954193"/>
              <a:gd name="connsiteY0-68" fmla="*/ 0 h 3519374"/>
              <a:gd name="connsiteX1-69" fmla="*/ 3678546 w 4954193"/>
              <a:gd name="connsiteY1-70" fmla="*/ 0 h 3519374"/>
              <a:gd name="connsiteX2-71" fmla="*/ 3823780 w 4954193"/>
              <a:gd name="connsiteY2-72" fmla="*/ 75212 h 3519374"/>
              <a:gd name="connsiteX3-73" fmla="*/ 4941214 w 4954193"/>
              <a:gd name="connsiteY3-74" fmla="*/ 1657097 h 3519374"/>
              <a:gd name="connsiteX4-75" fmla="*/ 4941223 w 4954193"/>
              <a:gd name="connsiteY4-76" fmla="*/ 1862264 h 3519374"/>
              <a:gd name="connsiteX5-77" fmla="*/ 3823789 w 4954193"/>
              <a:gd name="connsiteY5-78" fmla="*/ 3444150 h 3519374"/>
              <a:gd name="connsiteX6-79" fmla="*/ 3678567 w 4954193"/>
              <a:gd name="connsiteY6-80" fmla="*/ 3519374 h 3519374"/>
              <a:gd name="connsiteX7-81" fmla="*/ 177825 w 4954193"/>
              <a:gd name="connsiteY7-82" fmla="*/ 3519374 h 3519374"/>
              <a:gd name="connsiteX8-83" fmla="*/ 0 w 4954193"/>
              <a:gd name="connsiteY8-84" fmla="*/ 3341570 h 3519374"/>
              <a:gd name="connsiteX9-85" fmla="*/ 0 w 4954193"/>
              <a:gd name="connsiteY9-86" fmla="*/ 177754 h 3519374"/>
              <a:gd name="connsiteX10-87" fmla="*/ 177804 w 4954193"/>
              <a:gd name="connsiteY10-88" fmla="*/ 0 h 3519374"/>
              <a:gd name="connsiteX0-89" fmla="*/ 177804 w 4954193"/>
              <a:gd name="connsiteY0-90" fmla="*/ 0 h 3519374"/>
              <a:gd name="connsiteX1-91" fmla="*/ 3678546 w 4954193"/>
              <a:gd name="connsiteY1-92" fmla="*/ 0 h 3519374"/>
              <a:gd name="connsiteX2-93" fmla="*/ 3823780 w 4954193"/>
              <a:gd name="connsiteY2-94" fmla="*/ 75212 h 3519374"/>
              <a:gd name="connsiteX3-95" fmla="*/ 4941214 w 4954193"/>
              <a:gd name="connsiteY3-96" fmla="*/ 1657097 h 3519374"/>
              <a:gd name="connsiteX4-97" fmla="*/ 4941223 w 4954193"/>
              <a:gd name="connsiteY4-98" fmla="*/ 1862264 h 3519374"/>
              <a:gd name="connsiteX5-99" fmla="*/ 3823789 w 4954193"/>
              <a:gd name="connsiteY5-100" fmla="*/ 3444150 h 3519374"/>
              <a:gd name="connsiteX6-101" fmla="*/ 3678567 w 4954193"/>
              <a:gd name="connsiteY6-102" fmla="*/ 3519374 h 3519374"/>
              <a:gd name="connsiteX7-103" fmla="*/ 177825 w 4954193"/>
              <a:gd name="connsiteY7-104" fmla="*/ 3519374 h 3519374"/>
              <a:gd name="connsiteX8-105" fmla="*/ 0 w 4954193"/>
              <a:gd name="connsiteY8-106" fmla="*/ 3341570 h 3519374"/>
              <a:gd name="connsiteX9-107" fmla="*/ 0 w 4954193"/>
              <a:gd name="connsiteY9-108" fmla="*/ 177754 h 3519374"/>
              <a:gd name="connsiteX10-109" fmla="*/ 177804 w 4954193"/>
              <a:gd name="connsiteY10-110" fmla="*/ 0 h 3519374"/>
              <a:gd name="connsiteX0-111" fmla="*/ 177804 w 4954190"/>
              <a:gd name="connsiteY0-112" fmla="*/ 0 h 3519374"/>
              <a:gd name="connsiteX1-113" fmla="*/ 3678546 w 4954190"/>
              <a:gd name="connsiteY1-114" fmla="*/ 0 h 3519374"/>
              <a:gd name="connsiteX2-115" fmla="*/ 3823780 w 4954190"/>
              <a:gd name="connsiteY2-116" fmla="*/ 75212 h 3519374"/>
              <a:gd name="connsiteX3-117" fmla="*/ 4941214 w 4954190"/>
              <a:gd name="connsiteY3-118" fmla="*/ 1657097 h 3519374"/>
              <a:gd name="connsiteX4-119" fmla="*/ 4941223 w 4954190"/>
              <a:gd name="connsiteY4-120" fmla="*/ 1862264 h 3519374"/>
              <a:gd name="connsiteX5-121" fmla="*/ 3823789 w 4954190"/>
              <a:gd name="connsiteY5-122" fmla="*/ 3444150 h 3519374"/>
              <a:gd name="connsiteX6-123" fmla="*/ 3678567 w 4954190"/>
              <a:gd name="connsiteY6-124" fmla="*/ 3519374 h 3519374"/>
              <a:gd name="connsiteX7-125" fmla="*/ 177825 w 4954190"/>
              <a:gd name="connsiteY7-126" fmla="*/ 3519374 h 3519374"/>
              <a:gd name="connsiteX8-127" fmla="*/ 0 w 4954190"/>
              <a:gd name="connsiteY8-128" fmla="*/ 3341570 h 3519374"/>
              <a:gd name="connsiteX9-129" fmla="*/ 0 w 4954190"/>
              <a:gd name="connsiteY9-130" fmla="*/ 177754 h 3519374"/>
              <a:gd name="connsiteX10-131" fmla="*/ 177804 w 4954190"/>
              <a:gd name="connsiteY10-132" fmla="*/ 0 h 3519374"/>
              <a:gd name="connsiteX0-133" fmla="*/ 177804 w 4974928"/>
              <a:gd name="connsiteY0-134" fmla="*/ 0 h 3519374"/>
              <a:gd name="connsiteX1-135" fmla="*/ 3678546 w 4974928"/>
              <a:gd name="connsiteY1-136" fmla="*/ 0 h 3519374"/>
              <a:gd name="connsiteX2-137" fmla="*/ 3823780 w 4974928"/>
              <a:gd name="connsiteY2-138" fmla="*/ 75212 h 3519374"/>
              <a:gd name="connsiteX3-139" fmla="*/ 4941214 w 4974928"/>
              <a:gd name="connsiteY3-140" fmla="*/ 1657097 h 3519374"/>
              <a:gd name="connsiteX4-141" fmla="*/ 4941223 w 4974928"/>
              <a:gd name="connsiteY4-142" fmla="*/ 1862264 h 3519374"/>
              <a:gd name="connsiteX5-143" fmla="*/ 3823789 w 4974928"/>
              <a:gd name="connsiteY5-144" fmla="*/ 3444150 h 3519374"/>
              <a:gd name="connsiteX6-145" fmla="*/ 3678567 w 4974928"/>
              <a:gd name="connsiteY6-146" fmla="*/ 3519374 h 3519374"/>
              <a:gd name="connsiteX7-147" fmla="*/ 177825 w 4974928"/>
              <a:gd name="connsiteY7-148" fmla="*/ 3519374 h 3519374"/>
              <a:gd name="connsiteX8-149" fmla="*/ 0 w 4974928"/>
              <a:gd name="connsiteY8-150" fmla="*/ 3341570 h 3519374"/>
              <a:gd name="connsiteX9-151" fmla="*/ 0 w 4974928"/>
              <a:gd name="connsiteY9-152" fmla="*/ 177754 h 3519374"/>
              <a:gd name="connsiteX10-153" fmla="*/ 177804 w 4974928"/>
              <a:gd name="connsiteY10-154" fmla="*/ 0 h 3519374"/>
              <a:gd name="connsiteX0-155" fmla="*/ 177804 w 4974928"/>
              <a:gd name="connsiteY0-156" fmla="*/ 0 h 3519374"/>
              <a:gd name="connsiteX1-157" fmla="*/ 3678546 w 4974928"/>
              <a:gd name="connsiteY1-158" fmla="*/ 0 h 3519374"/>
              <a:gd name="connsiteX2-159" fmla="*/ 3823780 w 4974928"/>
              <a:gd name="connsiteY2-160" fmla="*/ 75212 h 3519374"/>
              <a:gd name="connsiteX3-161" fmla="*/ 4941214 w 4974928"/>
              <a:gd name="connsiteY3-162" fmla="*/ 1657097 h 3519374"/>
              <a:gd name="connsiteX4-163" fmla="*/ 4941223 w 4974928"/>
              <a:gd name="connsiteY4-164" fmla="*/ 1862264 h 3519374"/>
              <a:gd name="connsiteX5-165" fmla="*/ 3823789 w 4974928"/>
              <a:gd name="connsiteY5-166" fmla="*/ 3444150 h 3519374"/>
              <a:gd name="connsiteX6-167" fmla="*/ 3678567 w 4974928"/>
              <a:gd name="connsiteY6-168" fmla="*/ 3519374 h 3519374"/>
              <a:gd name="connsiteX7-169" fmla="*/ 177825 w 4974928"/>
              <a:gd name="connsiteY7-170" fmla="*/ 3519374 h 3519374"/>
              <a:gd name="connsiteX8-171" fmla="*/ 0 w 4974928"/>
              <a:gd name="connsiteY8-172" fmla="*/ 3341570 h 3519374"/>
              <a:gd name="connsiteX9-173" fmla="*/ 0 w 4974928"/>
              <a:gd name="connsiteY9-174" fmla="*/ 177754 h 3519374"/>
              <a:gd name="connsiteX10-175" fmla="*/ 177804 w 4974928"/>
              <a:gd name="connsiteY10-176" fmla="*/ 0 h 3519374"/>
              <a:gd name="connsiteX0-177" fmla="*/ 177804 w 4974928"/>
              <a:gd name="connsiteY0-178" fmla="*/ 0 h 3519374"/>
              <a:gd name="connsiteX1-179" fmla="*/ 3678546 w 4974928"/>
              <a:gd name="connsiteY1-180" fmla="*/ 0 h 3519374"/>
              <a:gd name="connsiteX2-181" fmla="*/ 3823780 w 4974928"/>
              <a:gd name="connsiteY2-182" fmla="*/ 75212 h 3519374"/>
              <a:gd name="connsiteX3-183" fmla="*/ 4941214 w 4974928"/>
              <a:gd name="connsiteY3-184" fmla="*/ 1657097 h 3519374"/>
              <a:gd name="connsiteX4-185" fmla="*/ 4941223 w 4974928"/>
              <a:gd name="connsiteY4-186" fmla="*/ 1862264 h 3519374"/>
              <a:gd name="connsiteX5-187" fmla="*/ 3823789 w 4974928"/>
              <a:gd name="connsiteY5-188" fmla="*/ 3444150 h 3519374"/>
              <a:gd name="connsiteX6-189" fmla="*/ 3678567 w 4974928"/>
              <a:gd name="connsiteY6-190" fmla="*/ 3519374 h 3519374"/>
              <a:gd name="connsiteX7-191" fmla="*/ 177825 w 4974928"/>
              <a:gd name="connsiteY7-192" fmla="*/ 3519374 h 3519374"/>
              <a:gd name="connsiteX8-193" fmla="*/ 0 w 4974928"/>
              <a:gd name="connsiteY8-194" fmla="*/ 3341570 h 3519374"/>
              <a:gd name="connsiteX9-195" fmla="*/ 0 w 4974928"/>
              <a:gd name="connsiteY9-196" fmla="*/ 177754 h 3519374"/>
              <a:gd name="connsiteX10-197" fmla="*/ 177804 w 4974928"/>
              <a:gd name="connsiteY10-198" fmla="*/ 0 h 3519374"/>
              <a:gd name="connsiteX0-199" fmla="*/ 177804 w 4974928"/>
              <a:gd name="connsiteY0-200" fmla="*/ 0 h 3519374"/>
              <a:gd name="connsiteX1-201" fmla="*/ 3678546 w 4974928"/>
              <a:gd name="connsiteY1-202" fmla="*/ 0 h 3519374"/>
              <a:gd name="connsiteX2-203" fmla="*/ 3823780 w 4974928"/>
              <a:gd name="connsiteY2-204" fmla="*/ 75212 h 3519374"/>
              <a:gd name="connsiteX3-205" fmla="*/ 4941214 w 4974928"/>
              <a:gd name="connsiteY3-206" fmla="*/ 1657097 h 3519374"/>
              <a:gd name="connsiteX4-207" fmla="*/ 4941223 w 4974928"/>
              <a:gd name="connsiteY4-208" fmla="*/ 1862264 h 3519374"/>
              <a:gd name="connsiteX5-209" fmla="*/ 3823789 w 4974928"/>
              <a:gd name="connsiteY5-210" fmla="*/ 3444150 h 3519374"/>
              <a:gd name="connsiteX6-211" fmla="*/ 3678567 w 4974928"/>
              <a:gd name="connsiteY6-212" fmla="*/ 3519374 h 3519374"/>
              <a:gd name="connsiteX7-213" fmla="*/ 177825 w 4974928"/>
              <a:gd name="connsiteY7-214" fmla="*/ 3519374 h 3519374"/>
              <a:gd name="connsiteX8-215" fmla="*/ 0 w 4974928"/>
              <a:gd name="connsiteY8-216" fmla="*/ 3341570 h 3519374"/>
              <a:gd name="connsiteX9-217" fmla="*/ 0 w 4974928"/>
              <a:gd name="connsiteY9-218" fmla="*/ 177754 h 3519374"/>
              <a:gd name="connsiteX10-219" fmla="*/ 177804 w 4974928"/>
              <a:gd name="connsiteY10-220" fmla="*/ 0 h 3519374"/>
              <a:gd name="connsiteX0-221" fmla="*/ 177804 w 4974928"/>
              <a:gd name="connsiteY0-222" fmla="*/ 0 h 3519374"/>
              <a:gd name="connsiteX1-223" fmla="*/ 3678546 w 4974928"/>
              <a:gd name="connsiteY1-224" fmla="*/ 0 h 3519374"/>
              <a:gd name="connsiteX2-225" fmla="*/ 3823780 w 4974928"/>
              <a:gd name="connsiteY2-226" fmla="*/ 75212 h 3519374"/>
              <a:gd name="connsiteX3-227" fmla="*/ 4941214 w 4974928"/>
              <a:gd name="connsiteY3-228" fmla="*/ 1657097 h 3519374"/>
              <a:gd name="connsiteX4-229" fmla="*/ 4941223 w 4974928"/>
              <a:gd name="connsiteY4-230" fmla="*/ 1862264 h 3519374"/>
              <a:gd name="connsiteX5-231" fmla="*/ 3823789 w 4974928"/>
              <a:gd name="connsiteY5-232" fmla="*/ 3444150 h 3519374"/>
              <a:gd name="connsiteX6-233" fmla="*/ 3678567 w 4974928"/>
              <a:gd name="connsiteY6-234" fmla="*/ 3519374 h 3519374"/>
              <a:gd name="connsiteX7-235" fmla="*/ 177825 w 4974928"/>
              <a:gd name="connsiteY7-236" fmla="*/ 3519374 h 3519374"/>
              <a:gd name="connsiteX8-237" fmla="*/ 0 w 4974928"/>
              <a:gd name="connsiteY8-238" fmla="*/ 3341570 h 3519374"/>
              <a:gd name="connsiteX9-239" fmla="*/ 0 w 4974928"/>
              <a:gd name="connsiteY9-240" fmla="*/ 177754 h 3519374"/>
              <a:gd name="connsiteX10-241" fmla="*/ 177804 w 4974928"/>
              <a:gd name="connsiteY10-242" fmla="*/ 0 h 3519374"/>
              <a:gd name="connsiteX0-243" fmla="*/ 177804 w 4974928"/>
              <a:gd name="connsiteY0-244" fmla="*/ 0 h 3519374"/>
              <a:gd name="connsiteX1-245" fmla="*/ 3678546 w 4974928"/>
              <a:gd name="connsiteY1-246" fmla="*/ 0 h 3519374"/>
              <a:gd name="connsiteX2-247" fmla="*/ 3823780 w 4974928"/>
              <a:gd name="connsiteY2-248" fmla="*/ 75212 h 3519374"/>
              <a:gd name="connsiteX3-249" fmla="*/ 4941214 w 4974928"/>
              <a:gd name="connsiteY3-250" fmla="*/ 1657097 h 3519374"/>
              <a:gd name="connsiteX4-251" fmla="*/ 4941223 w 4974928"/>
              <a:gd name="connsiteY4-252" fmla="*/ 1862264 h 3519374"/>
              <a:gd name="connsiteX5-253" fmla="*/ 3823789 w 4974928"/>
              <a:gd name="connsiteY5-254" fmla="*/ 3444150 h 3519374"/>
              <a:gd name="connsiteX6-255" fmla="*/ 3678567 w 4974928"/>
              <a:gd name="connsiteY6-256" fmla="*/ 3519374 h 3519374"/>
              <a:gd name="connsiteX7-257" fmla="*/ 177825 w 4974928"/>
              <a:gd name="connsiteY7-258" fmla="*/ 3519374 h 3519374"/>
              <a:gd name="connsiteX8-259" fmla="*/ 0 w 4974928"/>
              <a:gd name="connsiteY8-260" fmla="*/ 3341570 h 3519374"/>
              <a:gd name="connsiteX9-261" fmla="*/ 0 w 4974928"/>
              <a:gd name="connsiteY9-262" fmla="*/ 177754 h 3519374"/>
              <a:gd name="connsiteX10-263" fmla="*/ 177804 w 4974928"/>
              <a:gd name="connsiteY10-264" fmla="*/ 0 h 3519374"/>
              <a:gd name="connsiteX0-265" fmla="*/ 177804 w 4974928"/>
              <a:gd name="connsiteY0-266" fmla="*/ 0 h 3519374"/>
              <a:gd name="connsiteX1-267" fmla="*/ 3678546 w 4974928"/>
              <a:gd name="connsiteY1-268" fmla="*/ 0 h 3519374"/>
              <a:gd name="connsiteX2-269" fmla="*/ 3823780 w 4974928"/>
              <a:gd name="connsiteY2-270" fmla="*/ 75212 h 3519374"/>
              <a:gd name="connsiteX3-271" fmla="*/ 4941214 w 4974928"/>
              <a:gd name="connsiteY3-272" fmla="*/ 1657097 h 3519374"/>
              <a:gd name="connsiteX4-273" fmla="*/ 4941223 w 4974928"/>
              <a:gd name="connsiteY4-274" fmla="*/ 1862264 h 3519374"/>
              <a:gd name="connsiteX5-275" fmla="*/ 3823789 w 4974928"/>
              <a:gd name="connsiteY5-276" fmla="*/ 3444150 h 3519374"/>
              <a:gd name="connsiteX6-277" fmla="*/ 3678567 w 4974928"/>
              <a:gd name="connsiteY6-278" fmla="*/ 3519374 h 3519374"/>
              <a:gd name="connsiteX7-279" fmla="*/ 177825 w 4974928"/>
              <a:gd name="connsiteY7-280" fmla="*/ 3519374 h 3519374"/>
              <a:gd name="connsiteX8-281" fmla="*/ 0 w 4974928"/>
              <a:gd name="connsiteY8-282" fmla="*/ 3341570 h 3519374"/>
              <a:gd name="connsiteX9-283" fmla="*/ 0 w 4974928"/>
              <a:gd name="connsiteY9-284" fmla="*/ 177754 h 3519374"/>
              <a:gd name="connsiteX10-285" fmla="*/ 177804 w 4974928"/>
              <a:gd name="connsiteY10-286" fmla="*/ 0 h 3519374"/>
              <a:gd name="connsiteX0-287" fmla="*/ 177804 w 4974928"/>
              <a:gd name="connsiteY0-288" fmla="*/ 0 h 3519374"/>
              <a:gd name="connsiteX1-289" fmla="*/ 3678546 w 4974928"/>
              <a:gd name="connsiteY1-290" fmla="*/ 0 h 3519374"/>
              <a:gd name="connsiteX2-291" fmla="*/ 3823780 w 4974928"/>
              <a:gd name="connsiteY2-292" fmla="*/ 75212 h 3519374"/>
              <a:gd name="connsiteX3-293" fmla="*/ 4941214 w 4974928"/>
              <a:gd name="connsiteY3-294" fmla="*/ 1657097 h 3519374"/>
              <a:gd name="connsiteX4-295" fmla="*/ 4941223 w 4974928"/>
              <a:gd name="connsiteY4-296" fmla="*/ 1862264 h 3519374"/>
              <a:gd name="connsiteX5-297" fmla="*/ 3823789 w 4974928"/>
              <a:gd name="connsiteY5-298" fmla="*/ 3444150 h 3519374"/>
              <a:gd name="connsiteX6-299" fmla="*/ 3678567 w 4974928"/>
              <a:gd name="connsiteY6-300" fmla="*/ 3519374 h 3519374"/>
              <a:gd name="connsiteX7-301" fmla="*/ 177825 w 4974928"/>
              <a:gd name="connsiteY7-302" fmla="*/ 3519374 h 3519374"/>
              <a:gd name="connsiteX8-303" fmla="*/ 0 w 4974928"/>
              <a:gd name="connsiteY8-304" fmla="*/ 3341570 h 3519374"/>
              <a:gd name="connsiteX9-305" fmla="*/ 0 w 4974928"/>
              <a:gd name="connsiteY9-306" fmla="*/ 177754 h 3519374"/>
              <a:gd name="connsiteX10-307" fmla="*/ 177804 w 4974928"/>
              <a:gd name="connsiteY10-308" fmla="*/ 0 h 3519374"/>
              <a:gd name="connsiteX0-309" fmla="*/ 177804 w 4974928"/>
              <a:gd name="connsiteY0-310" fmla="*/ 0 h 3519374"/>
              <a:gd name="connsiteX1-311" fmla="*/ 3678546 w 4974928"/>
              <a:gd name="connsiteY1-312" fmla="*/ 0 h 3519374"/>
              <a:gd name="connsiteX2-313" fmla="*/ 3823780 w 4974928"/>
              <a:gd name="connsiteY2-314" fmla="*/ 75212 h 3519374"/>
              <a:gd name="connsiteX3-315" fmla="*/ 4941214 w 4974928"/>
              <a:gd name="connsiteY3-316" fmla="*/ 1657097 h 3519374"/>
              <a:gd name="connsiteX4-317" fmla="*/ 4941223 w 4974928"/>
              <a:gd name="connsiteY4-318" fmla="*/ 1862264 h 3519374"/>
              <a:gd name="connsiteX5-319" fmla="*/ 3823789 w 4974928"/>
              <a:gd name="connsiteY5-320" fmla="*/ 3444150 h 3519374"/>
              <a:gd name="connsiteX6-321" fmla="*/ 3678567 w 4974928"/>
              <a:gd name="connsiteY6-322" fmla="*/ 3519374 h 3519374"/>
              <a:gd name="connsiteX7-323" fmla="*/ 177825 w 4974928"/>
              <a:gd name="connsiteY7-324" fmla="*/ 3519374 h 3519374"/>
              <a:gd name="connsiteX8-325" fmla="*/ 0 w 4974928"/>
              <a:gd name="connsiteY8-326" fmla="*/ 3341570 h 3519374"/>
              <a:gd name="connsiteX9-327" fmla="*/ 0 w 4974928"/>
              <a:gd name="connsiteY9-328" fmla="*/ 177754 h 3519374"/>
              <a:gd name="connsiteX10-329" fmla="*/ 177804 w 4974928"/>
              <a:gd name="connsiteY10-330" fmla="*/ 0 h 3519374"/>
              <a:gd name="connsiteX0-331" fmla="*/ 177804 w 4974928"/>
              <a:gd name="connsiteY0-332" fmla="*/ 0 h 3519374"/>
              <a:gd name="connsiteX1-333" fmla="*/ 3678546 w 4974928"/>
              <a:gd name="connsiteY1-334" fmla="*/ 0 h 3519374"/>
              <a:gd name="connsiteX2-335" fmla="*/ 3823780 w 4974928"/>
              <a:gd name="connsiteY2-336" fmla="*/ 75212 h 3519374"/>
              <a:gd name="connsiteX3-337" fmla="*/ 4941214 w 4974928"/>
              <a:gd name="connsiteY3-338" fmla="*/ 1657097 h 3519374"/>
              <a:gd name="connsiteX4-339" fmla="*/ 4941223 w 4974928"/>
              <a:gd name="connsiteY4-340" fmla="*/ 1862264 h 3519374"/>
              <a:gd name="connsiteX5-341" fmla="*/ 3823789 w 4974928"/>
              <a:gd name="connsiteY5-342" fmla="*/ 3444150 h 3519374"/>
              <a:gd name="connsiteX6-343" fmla="*/ 3678567 w 4974928"/>
              <a:gd name="connsiteY6-344" fmla="*/ 3519374 h 3519374"/>
              <a:gd name="connsiteX7-345" fmla="*/ 177825 w 4974928"/>
              <a:gd name="connsiteY7-346" fmla="*/ 3519374 h 3519374"/>
              <a:gd name="connsiteX8-347" fmla="*/ 0 w 4974928"/>
              <a:gd name="connsiteY8-348" fmla="*/ 3341570 h 3519374"/>
              <a:gd name="connsiteX9-349" fmla="*/ 0 w 4974928"/>
              <a:gd name="connsiteY9-350" fmla="*/ 177754 h 3519374"/>
              <a:gd name="connsiteX10-351" fmla="*/ 177804 w 4974928"/>
              <a:gd name="connsiteY10-352" fmla="*/ 0 h 3519374"/>
              <a:gd name="connsiteX0-353" fmla="*/ 177804 w 4974928"/>
              <a:gd name="connsiteY0-354" fmla="*/ 0 h 3519374"/>
              <a:gd name="connsiteX1-355" fmla="*/ 3678546 w 4974928"/>
              <a:gd name="connsiteY1-356" fmla="*/ 0 h 3519374"/>
              <a:gd name="connsiteX2-357" fmla="*/ 3823780 w 4974928"/>
              <a:gd name="connsiteY2-358" fmla="*/ 75212 h 3519374"/>
              <a:gd name="connsiteX3-359" fmla="*/ 4941214 w 4974928"/>
              <a:gd name="connsiteY3-360" fmla="*/ 1657097 h 3519374"/>
              <a:gd name="connsiteX4-361" fmla="*/ 4941223 w 4974928"/>
              <a:gd name="connsiteY4-362" fmla="*/ 1862264 h 3519374"/>
              <a:gd name="connsiteX5-363" fmla="*/ 3823789 w 4974928"/>
              <a:gd name="connsiteY5-364" fmla="*/ 3444150 h 3519374"/>
              <a:gd name="connsiteX6-365" fmla="*/ 3678567 w 4974928"/>
              <a:gd name="connsiteY6-366" fmla="*/ 3519374 h 3519374"/>
              <a:gd name="connsiteX7-367" fmla="*/ 177825 w 4974928"/>
              <a:gd name="connsiteY7-368" fmla="*/ 3519374 h 3519374"/>
              <a:gd name="connsiteX8-369" fmla="*/ 0 w 4974928"/>
              <a:gd name="connsiteY8-370" fmla="*/ 3341570 h 3519374"/>
              <a:gd name="connsiteX9-371" fmla="*/ 0 w 4974928"/>
              <a:gd name="connsiteY9-372" fmla="*/ 177754 h 3519374"/>
              <a:gd name="connsiteX10-373" fmla="*/ 177804 w 4974928"/>
              <a:gd name="connsiteY10-374" fmla="*/ 0 h 3519374"/>
              <a:gd name="connsiteX0-375" fmla="*/ 177804 w 4974928"/>
              <a:gd name="connsiteY0-376" fmla="*/ 0 h 3519374"/>
              <a:gd name="connsiteX1-377" fmla="*/ 3678546 w 4974928"/>
              <a:gd name="connsiteY1-378" fmla="*/ 0 h 3519374"/>
              <a:gd name="connsiteX2-379" fmla="*/ 3823780 w 4974928"/>
              <a:gd name="connsiteY2-380" fmla="*/ 75212 h 3519374"/>
              <a:gd name="connsiteX3-381" fmla="*/ 4941214 w 4974928"/>
              <a:gd name="connsiteY3-382" fmla="*/ 1657097 h 3519374"/>
              <a:gd name="connsiteX4-383" fmla="*/ 4941223 w 4974928"/>
              <a:gd name="connsiteY4-384" fmla="*/ 1862264 h 3519374"/>
              <a:gd name="connsiteX5-385" fmla="*/ 3823789 w 4974928"/>
              <a:gd name="connsiteY5-386" fmla="*/ 3444150 h 3519374"/>
              <a:gd name="connsiteX6-387" fmla="*/ 3678567 w 4974928"/>
              <a:gd name="connsiteY6-388" fmla="*/ 3519374 h 3519374"/>
              <a:gd name="connsiteX7-389" fmla="*/ 177825 w 4974928"/>
              <a:gd name="connsiteY7-390" fmla="*/ 3519374 h 3519374"/>
              <a:gd name="connsiteX8-391" fmla="*/ 0 w 4974928"/>
              <a:gd name="connsiteY8-392" fmla="*/ 3341570 h 3519374"/>
              <a:gd name="connsiteX9-393" fmla="*/ 0 w 4974928"/>
              <a:gd name="connsiteY9-394" fmla="*/ 177754 h 3519374"/>
              <a:gd name="connsiteX10-395" fmla="*/ 177804 w 4974928"/>
              <a:gd name="connsiteY10-396" fmla="*/ 0 h 3519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74928" h="3519374">
                <a:moveTo>
                  <a:pt x="177804" y="0"/>
                </a:moveTo>
                <a:cubicBezTo>
                  <a:pt x="281958" y="0"/>
                  <a:pt x="3619635" y="0"/>
                  <a:pt x="3678546" y="0"/>
                </a:cubicBezTo>
                <a:cubicBezTo>
                  <a:pt x="3737459" y="0"/>
                  <a:pt x="3789791" y="27094"/>
                  <a:pt x="3823780" y="75212"/>
                </a:cubicBezTo>
                <a:cubicBezTo>
                  <a:pt x="3857771" y="123329"/>
                  <a:pt x="4896269" y="1593470"/>
                  <a:pt x="4941214" y="1657097"/>
                </a:cubicBezTo>
                <a:cubicBezTo>
                  <a:pt x="4986161" y="1720725"/>
                  <a:pt x="4986170" y="1798637"/>
                  <a:pt x="4941223" y="1862264"/>
                </a:cubicBezTo>
                <a:cubicBezTo>
                  <a:pt x="4896278" y="1925892"/>
                  <a:pt x="3857780" y="3396033"/>
                  <a:pt x="3823789" y="3444150"/>
                </a:cubicBezTo>
                <a:cubicBezTo>
                  <a:pt x="3789800" y="3492267"/>
                  <a:pt x="3737480" y="3519374"/>
                  <a:pt x="3678567" y="3519374"/>
                </a:cubicBezTo>
                <a:cubicBezTo>
                  <a:pt x="3619656" y="3519374"/>
                  <a:pt x="281981" y="3519374"/>
                  <a:pt x="177825" y="3519374"/>
                </a:cubicBezTo>
                <a:cubicBezTo>
                  <a:pt x="73671" y="3519374"/>
                  <a:pt x="1" y="3445725"/>
                  <a:pt x="0" y="3341570"/>
                </a:cubicBezTo>
                <a:cubicBezTo>
                  <a:pt x="1" y="3237416"/>
                  <a:pt x="1" y="281908"/>
                  <a:pt x="0" y="177754"/>
                </a:cubicBezTo>
                <a:cubicBezTo>
                  <a:pt x="1" y="73599"/>
                  <a:pt x="73649" y="0"/>
                  <a:pt x="177804" y="0"/>
                </a:cubicBezTo>
                <a:close/>
              </a:path>
            </a:pathLst>
          </a:custGeom>
          <a:gradFill>
            <a:gsLst>
              <a:gs pos="30000">
                <a:schemeClr val="accent1">
                  <a:lumMod val="60000"/>
                  <a:lumOff val="40000"/>
                  <a:alpha val="0"/>
                </a:schemeClr>
              </a:gs>
              <a:gs pos="100000">
                <a:schemeClr val="accent1">
                  <a:lumMod val="60000"/>
                  <a:lumOff val="40000"/>
                  <a:alpha val="3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1368000" bIns="45720" numCol="1" spcCol="0" rtlCol="0" fromWordArt="0" anchor="ctr" anchorCtr="0" forceAA="0" compatLnSpc="1">
            <a:noAutofit/>
          </a:bodyPr>
          <a:p>
            <a:pPr algn="l">
              <a:lnSpc>
                <a:spcPct val="150000"/>
              </a:lnSpc>
              <a:spcBef>
                <a:spcPct val="0"/>
              </a:spcBef>
              <a:spcAft>
                <a:spcPct val="0"/>
              </a:spcAft>
            </a:pPr>
            <a:r>
              <a:rPr lang="zh-CN" altLang="en-US" sz="24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解释数据的内涵</a:t>
            </a:r>
            <a:endParaRPr lang="zh-CN" altLang="en-US" sz="2400" b="1"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a:p>
            <a:pPr algn="l">
              <a:lnSpc>
                <a:spcPct val="150000"/>
              </a:lnSpc>
              <a:spcBef>
                <a:spcPct val="0"/>
              </a:spcBef>
              <a:spcAft>
                <a:spcPct val="0"/>
              </a:spcAft>
            </a:pPr>
            <a:r>
              <a:rPr lang="zh-CN" altLang="en-US" sz="20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rPr>
              <a:t>常见于庞大、复杂、普通人难以理解的数据，数据新闻报道能够极大地简化与优化信息的呈现方式，帮助受众更清晰地把握关键信息。</a:t>
            </a:r>
            <a:endParaRPr lang="zh-CN" altLang="en-US" sz="2000" dirty="0">
              <a:ln>
                <a:noFill/>
                <a:prstDash val="sysDot"/>
              </a:ln>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3" name="椭圆 2"/>
          <p:cNvSpPr/>
          <p:nvPr>
            <p:custDataLst>
              <p:tags r:id="rId3"/>
            </p:custDataLst>
          </p:nvPr>
        </p:nvSpPr>
        <p:spPr>
          <a:xfrm>
            <a:off x="4916170" y="2329815"/>
            <a:ext cx="2789644" cy="27896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400" b="1" dirty="0">
                <a:solidFill>
                  <a:srgbClr val="FFFFFF"/>
                </a:solidFill>
                <a:latin typeface="微软雅黑" panose="020B0503020204020204" charset="-122"/>
                <a:ea typeface="微软雅黑" panose="020B0503020204020204" charset="-122"/>
                <a:cs typeface="微软雅黑" panose="020B0503020204020204" charset="-122"/>
                <a:sym typeface="+mn-ea"/>
              </a:rPr>
              <a:t>（</a:t>
            </a:r>
            <a:r>
              <a:rPr lang="en-US" altLang="zh-CN" sz="2400" b="1" dirty="0">
                <a:solidFill>
                  <a:srgbClr val="FFFFFF"/>
                </a:solidFill>
                <a:latin typeface="微软雅黑" panose="020B0503020204020204" charset="-122"/>
                <a:ea typeface="微软雅黑" panose="020B0503020204020204" charset="-122"/>
                <a:cs typeface="微软雅黑" panose="020B0503020204020204" charset="-122"/>
                <a:sym typeface="+mn-ea"/>
              </a:rPr>
              <a:t>4</a:t>
            </a:r>
            <a:r>
              <a:rPr lang="zh-CN" altLang="en-US" sz="2400" b="1" dirty="0">
                <a:solidFill>
                  <a:srgbClr val="FFFFFF"/>
                </a:solidFill>
                <a:latin typeface="微软雅黑" panose="020B0503020204020204" charset="-122"/>
                <a:ea typeface="微软雅黑" panose="020B0503020204020204" charset="-122"/>
                <a:cs typeface="微软雅黑" panose="020B0503020204020204" charset="-122"/>
                <a:sym typeface="+mn-ea"/>
              </a:rPr>
              <a:t>）从公开数据中寻找选题</a:t>
            </a:r>
            <a:endParaRPr lang="zh-CN" altLang="en-US" sz="2400" b="1" dirty="0">
              <a:solidFill>
                <a:schemeClr val="lt1">
                  <a:lumMod val="100000"/>
                </a:schemeClr>
              </a:solidFill>
              <a:latin typeface="+mn-ea"/>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《一张图，带你读懂政府工作报告！》节选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 name="组合 1"/>
          <p:cNvGrpSpPr/>
          <p:nvPr/>
        </p:nvGrpSpPr>
        <p:grpSpPr>
          <a:xfrm>
            <a:off x="1143000" y="269875"/>
            <a:ext cx="9906000" cy="5772150"/>
            <a:chOff x="2291" y="425"/>
            <a:chExt cx="15600" cy="9090"/>
          </a:xfrm>
        </p:grpSpPr>
        <p:pic>
          <p:nvPicPr>
            <p:cNvPr id="253" name="图片 49"/>
            <p:cNvPicPr>
              <a:picLocks noChangeAspect="1"/>
            </p:cNvPicPr>
            <p:nvPr/>
          </p:nvPicPr>
          <p:blipFill>
            <a:blip r:embed="rId1"/>
            <a:stretch>
              <a:fillRect/>
            </a:stretch>
          </p:blipFill>
          <p:spPr>
            <a:xfrm>
              <a:off x="2291" y="425"/>
              <a:ext cx="6689" cy="9091"/>
            </a:xfrm>
            <a:prstGeom prst="rect">
              <a:avLst/>
            </a:prstGeom>
            <a:noFill/>
            <a:ln>
              <a:noFill/>
            </a:ln>
          </p:spPr>
        </p:pic>
        <p:pic>
          <p:nvPicPr>
            <p:cNvPr id="254" name="图片 50"/>
            <p:cNvPicPr>
              <a:picLocks noChangeAspect="1"/>
            </p:cNvPicPr>
            <p:nvPr/>
          </p:nvPicPr>
          <p:blipFill>
            <a:blip r:embed="rId2"/>
            <a:stretch>
              <a:fillRect/>
            </a:stretch>
          </p:blipFill>
          <p:spPr>
            <a:xfrm>
              <a:off x="9163" y="425"/>
              <a:ext cx="8728" cy="9091"/>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《年轻人开始逃离考研，哪才是真的岸？》节选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55" name="图片 51" descr="IMG_256"/>
          <p:cNvPicPr>
            <a:picLocks noChangeAspect="1"/>
          </p:cNvPicPr>
          <p:nvPr/>
        </p:nvPicPr>
        <p:blipFill>
          <a:blip r:embed="rId1"/>
          <a:stretch>
            <a:fillRect/>
          </a:stretch>
        </p:blipFill>
        <p:spPr>
          <a:xfrm>
            <a:off x="3628073" y="221615"/>
            <a:ext cx="4935855" cy="58280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《这份</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76</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年的武大樱花数据，记录了地球在变暖》节选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56" name="图片 52" descr="IMG_256"/>
          <p:cNvPicPr>
            <a:picLocks noChangeAspect="1"/>
          </p:cNvPicPr>
          <p:nvPr/>
        </p:nvPicPr>
        <p:blipFill>
          <a:blip r:embed="rId1"/>
          <a:stretch>
            <a:fillRect/>
          </a:stretch>
        </p:blipFill>
        <p:spPr>
          <a:xfrm>
            <a:off x="3154998" y="358140"/>
            <a:ext cx="5882005" cy="56794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 name="圆角矩形 2"/>
          <p:cNvSpPr/>
          <p:nvPr/>
        </p:nvSpPr>
        <p:spPr>
          <a:xfrm>
            <a:off x="4770120" y="1532255"/>
            <a:ext cx="2651125"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常见选题方式</a:t>
            </a:r>
            <a:endParaRPr lang="zh-CN" altLang="en-US" sz="2400" b="1">
              <a:latin typeface="微软雅黑" panose="020B0503020204020204" charset="-122"/>
              <a:ea typeface="微软雅黑" panose="020B0503020204020204" charset="-122"/>
            </a:endParaRPr>
          </a:p>
        </p:txBody>
      </p:sp>
      <p:sp>
        <p:nvSpPr>
          <p:cNvPr id="6" name="矩形 5"/>
          <p:cNvSpPr/>
          <p:nvPr>
            <p:custDataLst>
              <p:tags r:id="rId1"/>
            </p:custDataLst>
          </p:nvPr>
        </p:nvSpPr>
        <p:spPr>
          <a:xfrm>
            <a:off x="8639175" y="3270251"/>
            <a:ext cx="2040890" cy="1186180"/>
          </a:xfrm>
          <a:prstGeom prst="rect">
            <a:avLst/>
          </a:prstGeom>
          <a:noFill/>
        </p:spPr>
        <p:txBody>
          <a:bodyPr wrap="none" lIns="0" tIns="0" rIns="0" bIns="179705" rtlCol="0" anchor="ctr" anchorCtr="0">
            <a:noAutofit/>
          </a:bodyPr>
          <a:lstStyle/>
          <a:p>
            <a:pPr algn="ctr">
              <a:spcBef>
                <a:spcPct val="0"/>
              </a:spcBef>
              <a:spcAft>
                <a:spcPct val="0"/>
              </a:spcAft>
            </a:pPr>
            <a:r>
              <a:rPr lang="zh-CN" altLang="en-US" sz="2800" b="1" dirty="0">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rPr>
              <a:t>（</a:t>
            </a:r>
            <a:r>
              <a:rPr lang="en-US" altLang="zh-CN" sz="2800" b="1" dirty="0">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rPr>
              <a:t>4</a:t>
            </a:r>
            <a:r>
              <a:rPr lang="zh-CN" altLang="en-US" sz="2800" b="1" dirty="0">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rPr>
              <a:t>）</a:t>
            </a:r>
            <a:endParaRPr lang="zh-CN" altLang="en-US" sz="2800" b="1" dirty="0">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endParaRPr>
          </a:p>
        </p:txBody>
      </p:sp>
      <p:sp>
        <p:nvSpPr>
          <p:cNvPr id="14" name="矩形 13"/>
          <p:cNvSpPr/>
          <p:nvPr>
            <p:custDataLst>
              <p:tags r:id="rId2"/>
            </p:custDataLst>
          </p:nvPr>
        </p:nvSpPr>
        <p:spPr>
          <a:xfrm>
            <a:off x="4061460" y="3270251"/>
            <a:ext cx="2049145" cy="1186180"/>
          </a:xfrm>
          <a:prstGeom prst="rect">
            <a:avLst/>
          </a:prstGeom>
          <a:noFill/>
        </p:spPr>
        <p:txBody>
          <a:bodyPr wrap="none" lIns="0" tIns="0" rIns="0" bIns="179705" rtlCol="0" anchor="ctr" anchorCtr="0">
            <a:noAutofit/>
          </a:bodyPr>
          <a:lstStyle/>
          <a:p>
            <a:pPr algn="ctr">
              <a:spcBef>
                <a:spcPct val="0"/>
              </a:spcBef>
              <a:spcAft>
                <a:spcPct val="0"/>
              </a:spcAft>
            </a:pPr>
            <a:r>
              <a:rPr lang="zh-CN" altLang="en-US" sz="2800" b="1">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rPr>
              <a:t>（</a:t>
            </a:r>
            <a:r>
              <a:rPr lang="en-US" altLang="zh-CN" sz="2800" b="1">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rPr>
              <a:t>2</a:t>
            </a:r>
            <a:r>
              <a:rPr lang="zh-CN" altLang="en-US" sz="2800" b="1">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rPr>
              <a:t>）</a:t>
            </a:r>
            <a:endParaRPr lang="zh-CN" altLang="en-US" sz="2800" b="1">
              <a:gradFill>
                <a:gsLst>
                  <a:gs pos="100000">
                    <a:schemeClr val="accent2">
                      <a:lumMod val="70000"/>
                      <a:lumOff val="30000"/>
                      <a:alpha val="100000"/>
                    </a:schemeClr>
                  </a:gs>
                  <a:gs pos="57000">
                    <a:schemeClr val="accent2">
                      <a:lumMod val="70000"/>
                      <a:lumOff val="30000"/>
                      <a:alpha val="100000"/>
                    </a:schemeClr>
                  </a:gs>
                </a:gsLst>
                <a:lin ang="5400000" scaled="0"/>
              </a:gradFill>
              <a:latin typeface="+mn-ea"/>
              <a:cs typeface="+mn-ea"/>
            </a:endParaRPr>
          </a:p>
        </p:txBody>
      </p:sp>
      <p:sp>
        <p:nvSpPr>
          <p:cNvPr id="15" name="矩形 14"/>
          <p:cNvSpPr/>
          <p:nvPr>
            <p:custDataLst>
              <p:tags r:id="rId3"/>
            </p:custDataLst>
          </p:nvPr>
        </p:nvSpPr>
        <p:spPr>
          <a:xfrm>
            <a:off x="6358890" y="4525011"/>
            <a:ext cx="2031365" cy="1186180"/>
          </a:xfrm>
          <a:prstGeom prst="rect">
            <a:avLst/>
          </a:prstGeom>
          <a:noFill/>
        </p:spPr>
        <p:txBody>
          <a:bodyPr wrap="none" lIns="0" tIns="252095" rIns="0" bIns="0" rtlCol="0" anchor="ctr" anchorCtr="0">
            <a:noAutofit/>
          </a:bodyPr>
          <a:lstStyle/>
          <a:p>
            <a:pPr algn="ctr">
              <a:spcBef>
                <a:spcPct val="0"/>
              </a:spcBef>
              <a:spcAft>
                <a:spcPct val="0"/>
              </a:spcAft>
            </a:pPr>
            <a:r>
              <a:rPr lang="zh-CN" altLang="en-US" sz="2800" b="1" dirty="0">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rPr>
              <a:t>（</a:t>
            </a:r>
            <a:r>
              <a:rPr lang="en-US" altLang="zh-CN" sz="2800" b="1" dirty="0">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rPr>
              <a:t>3</a:t>
            </a:r>
            <a:r>
              <a:rPr lang="zh-CN" altLang="en-US" sz="2800" b="1" dirty="0">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rPr>
              <a:t>）</a:t>
            </a:r>
            <a:endParaRPr lang="zh-CN" altLang="en-US" sz="2800" b="1" dirty="0">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endParaRPr>
          </a:p>
        </p:txBody>
      </p:sp>
      <p:sp>
        <p:nvSpPr>
          <p:cNvPr id="18" name="矩形 17"/>
          <p:cNvSpPr/>
          <p:nvPr>
            <p:custDataLst>
              <p:tags r:id="rId4"/>
            </p:custDataLst>
          </p:nvPr>
        </p:nvSpPr>
        <p:spPr>
          <a:xfrm>
            <a:off x="1804035" y="4525011"/>
            <a:ext cx="2031365" cy="1186180"/>
          </a:xfrm>
          <a:prstGeom prst="rect">
            <a:avLst/>
          </a:prstGeom>
          <a:noFill/>
        </p:spPr>
        <p:txBody>
          <a:bodyPr wrap="none" lIns="0" tIns="252095" rIns="0" bIns="0" rtlCol="0" anchor="ctr" anchorCtr="0">
            <a:noAutofit/>
          </a:bodyPr>
          <a:lstStyle/>
          <a:p>
            <a:pPr algn="ctr">
              <a:spcBef>
                <a:spcPct val="0"/>
              </a:spcBef>
              <a:spcAft>
                <a:spcPct val="0"/>
              </a:spcAft>
            </a:pPr>
            <a:r>
              <a:rPr lang="zh-CN" altLang="en-US" sz="2800" b="1">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rPr>
              <a:t>（</a:t>
            </a:r>
            <a:r>
              <a:rPr lang="en-US" altLang="zh-CN" sz="2800" b="1">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rPr>
              <a:t>1</a:t>
            </a:r>
            <a:r>
              <a:rPr lang="zh-CN" altLang="en-US" sz="2800" b="1">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rPr>
              <a:t>）</a:t>
            </a:r>
            <a:endParaRPr lang="zh-CN" altLang="en-US" sz="2800" b="1">
              <a:gradFill>
                <a:gsLst>
                  <a:gs pos="100000">
                    <a:schemeClr val="accent1">
                      <a:lumMod val="70000"/>
                      <a:lumOff val="30000"/>
                      <a:alpha val="100000"/>
                    </a:schemeClr>
                  </a:gs>
                  <a:gs pos="45000">
                    <a:schemeClr val="accent1">
                      <a:lumMod val="70000"/>
                      <a:lumOff val="30000"/>
                      <a:alpha val="100000"/>
                    </a:schemeClr>
                  </a:gs>
                </a:gsLst>
                <a:lin ang="5400000" scaled="0"/>
              </a:gradFill>
              <a:latin typeface="+mn-ea"/>
              <a:cs typeface="+mn-ea"/>
            </a:endParaRPr>
          </a:p>
        </p:txBody>
      </p:sp>
      <p:sp>
        <p:nvSpPr>
          <p:cNvPr id="27" name="矩形 26"/>
          <p:cNvSpPr/>
          <p:nvPr>
            <p:custDataLst>
              <p:tags r:id="rId5"/>
            </p:custDataLst>
          </p:nvPr>
        </p:nvSpPr>
        <p:spPr>
          <a:xfrm>
            <a:off x="1791335" y="2849245"/>
            <a:ext cx="2512695" cy="1186180"/>
          </a:xfrm>
          <a:prstGeom prst="rect">
            <a:avLst/>
          </a:prstGeom>
          <a:noFill/>
        </p:spPr>
        <p:txBody>
          <a:bodyPr wrap="square" lIns="0" tIns="0" rIns="0" bIns="0" rtlCol="0" anchor="ctr" anchorCtr="1">
            <a:noAutofit/>
          </a:bodyPr>
          <a:lstStyle/>
          <a:p>
            <a:pPr algn="l">
              <a:lnSpc>
                <a:spcPct val="130000"/>
              </a:lnSpc>
              <a:spcBef>
                <a:spcPct val="0"/>
              </a:spcBef>
              <a:spcAft>
                <a:spcPct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mn-ea"/>
              </a:rPr>
              <a:t>①舆论热点事件</a:t>
            </a:r>
            <a:endParaRPr lang="zh-CN" altLang="en-US" dirty="0">
              <a:solidFill>
                <a:schemeClr val="tx1">
                  <a:lumMod val="85000"/>
                  <a:lumOff val="15000"/>
                </a:schemeClr>
              </a:solidFill>
              <a:latin typeface="微软雅黑" panose="020B0503020204020204" charset="-122"/>
              <a:ea typeface="微软雅黑" panose="020B0503020204020204" charset="-122"/>
              <a:cs typeface="+mn-ea"/>
            </a:endParaRPr>
          </a:p>
          <a:p>
            <a:pPr algn="l">
              <a:lnSpc>
                <a:spcPct val="130000"/>
              </a:lnSpc>
              <a:spcBef>
                <a:spcPct val="0"/>
              </a:spcBef>
              <a:spcAft>
                <a:spcPct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mn-ea"/>
              </a:rPr>
              <a:t>②重大新闻事件</a:t>
            </a:r>
            <a:endParaRPr lang="zh-CN" altLang="en-US" dirty="0">
              <a:solidFill>
                <a:schemeClr val="tx1">
                  <a:lumMod val="85000"/>
                  <a:lumOff val="15000"/>
                </a:schemeClr>
              </a:solidFill>
              <a:latin typeface="微软雅黑" panose="020B0503020204020204" charset="-122"/>
              <a:ea typeface="微软雅黑" panose="020B0503020204020204" charset="-122"/>
              <a:cs typeface="+mn-ea"/>
            </a:endParaRPr>
          </a:p>
          <a:p>
            <a:pPr algn="l">
              <a:lnSpc>
                <a:spcPct val="130000"/>
              </a:lnSpc>
              <a:spcBef>
                <a:spcPct val="0"/>
              </a:spcBef>
              <a:spcAft>
                <a:spcPct val="0"/>
              </a:spcAft>
            </a:pPr>
            <a:r>
              <a:rPr lang="zh-CN" altLang="en-US" dirty="0">
                <a:solidFill>
                  <a:schemeClr val="tx1">
                    <a:lumMod val="85000"/>
                    <a:lumOff val="15000"/>
                  </a:schemeClr>
                </a:solidFill>
                <a:latin typeface="微软雅黑" panose="020B0503020204020204" charset="-122"/>
                <a:ea typeface="微软雅黑" panose="020B0503020204020204" charset="-122"/>
                <a:cs typeface="+mn-ea"/>
              </a:rPr>
              <a:t>③重要的可预测事件</a:t>
            </a:r>
            <a:endParaRPr lang="zh-CN" altLang="en-US"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8" name="任意多边形 7"/>
          <p:cNvSpPr/>
          <p:nvPr>
            <p:custDataLst>
              <p:tags r:id="rId6"/>
            </p:custDataLst>
          </p:nvPr>
        </p:nvSpPr>
        <p:spPr>
          <a:xfrm>
            <a:off x="1598295" y="4091941"/>
            <a:ext cx="2645410" cy="67373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166" h="1061">
                <a:moveTo>
                  <a:pt x="1956" y="0"/>
                </a:moveTo>
                <a:cubicBezTo>
                  <a:pt x="1973" y="0"/>
                  <a:pt x="1988" y="7"/>
                  <a:pt x="1998" y="18"/>
                </a:cubicBezTo>
                <a:lnTo>
                  <a:pt x="2000" y="19"/>
                </a:lnTo>
                <a:lnTo>
                  <a:pt x="2014" y="45"/>
                </a:lnTo>
                <a:lnTo>
                  <a:pt x="2091" y="186"/>
                </a:lnTo>
                <a:lnTo>
                  <a:pt x="3174" y="186"/>
                </a:lnTo>
                <a:lnTo>
                  <a:pt x="3473" y="186"/>
                </a:lnTo>
                <a:lnTo>
                  <a:pt x="4166" y="186"/>
                </a:lnTo>
                <a:lnTo>
                  <a:pt x="4166" y="1061"/>
                </a:lnTo>
                <a:lnTo>
                  <a:pt x="3473" y="1061"/>
                </a:lnTo>
                <a:lnTo>
                  <a:pt x="3174" y="1061"/>
                </a:lnTo>
                <a:lnTo>
                  <a:pt x="438" y="1061"/>
                </a:lnTo>
                <a:cubicBezTo>
                  <a:pt x="196" y="1061"/>
                  <a:pt x="0" y="865"/>
                  <a:pt x="0" y="624"/>
                </a:cubicBezTo>
                <a:cubicBezTo>
                  <a:pt x="0" y="382"/>
                  <a:pt x="196" y="186"/>
                  <a:pt x="438" y="186"/>
                </a:cubicBezTo>
                <a:lnTo>
                  <a:pt x="1819" y="186"/>
                </a:lnTo>
                <a:lnTo>
                  <a:pt x="1902" y="34"/>
                </a:lnTo>
                <a:lnTo>
                  <a:pt x="1905" y="29"/>
                </a:lnTo>
                <a:lnTo>
                  <a:pt x="1906" y="26"/>
                </a:lnTo>
                <a:cubicBezTo>
                  <a:pt x="1917" y="10"/>
                  <a:pt x="1935" y="0"/>
                  <a:pt x="1956" y="0"/>
                </a:cubicBezTo>
                <a:close/>
              </a:path>
            </a:pathLst>
          </a:custGeom>
          <a:gradFill>
            <a:gsLst>
              <a:gs pos="0">
                <a:schemeClr val="accent1">
                  <a:lumMod val="80000"/>
                  <a:lumOff val="20000"/>
                  <a:alpha val="100000"/>
                </a:schemeClr>
              </a:gs>
              <a:gs pos="100000">
                <a:schemeClr val="accent1">
                  <a:alpha val="100000"/>
                </a:schemeClr>
              </a:gs>
            </a:gsLst>
            <a:lin ang="0" scaled="0"/>
          </a:gra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575945" tIns="179705" rIns="504190" rtlCol="0" anchor="ctr">
            <a:noAutofit/>
          </a:bodyPr>
          <a:lstStyle/>
          <a:p>
            <a:pPr algn="ctr">
              <a:spcBef>
                <a:spcPct val="0"/>
              </a:spcBef>
              <a:spcAft>
                <a:spcPct val="0"/>
              </a:spcAft>
            </a:pPr>
            <a:r>
              <a:rPr lang="zh-CN" altLang="en-US" b="1">
                <a:solidFill>
                  <a:srgbClr val="FFFFFF"/>
                </a:solidFill>
                <a:effectLst>
                  <a:outerShdw blurRad="38100" dist="38100" dir="5400000" algn="t" rotWithShape="0">
                    <a:schemeClr val="accent1">
                      <a:lumMod val="75000"/>
                      <a:alpha val="40000"/>
                    </a:schemeClr>
                  </a:outerShdw>
                </a:effectLst>
                <a:latin typeface="微软雅黑" panose="020B0503020204020204" charset="-122"/>
                <a:ea typeface="微软雅黑" panose="020B0503020204020204" charset="-122"/>
                <a:cs typeface="+mn-ea"/>
                <a:sym typeface="+mn-ea"/>
              </a:rPr>
              <a:t>新进发生事件</a:t>
            </a:r>
            <a:endParaRPr lang="zh-CN" altLang="en-US" b="1">
              <a:solidFill>
                <a:srgbClr val="FFFFFF"/>
              </a:solidFill>
              <a:effectLst>
                <a:outerShdw blurRad="38100" dist="38100" dir="5400000" algn="t" rotWithShape="0">
                  <a:schemeClr val="accent1">
                    <a:lumMod val="75000"/>
                    <a:alpha val="40000"/>
                  </a:schemeClr>
                </a:outerShdw>
              </a:effectLst>
              <a:latin typeface="微软雅黑" panose="020B0503020204020204" charset="-122"/>
              <a:ea typeface="微软雅黑" panose="020B0503020204020204" charset="-122"/>
              <a:cs typeface="+mn-ea"/>
              <a:sym typeface="+mn-ea"/>
            </a:endParaRPr>
          </a:p>
        </p:txBody>
      </p:sp>
      <p:sp>
        <p:nvSpPr>
          <p:cNvPr id="4" name="任意多边形 3"/>
          <p:cNvSpPr/>
          <p:nvPr>
            <p:custDataLst>
              <p:tags r:id="rId7"/>
            </p:custDataLst>
          </p:nvPr>
        </p:nvSpPr>
        <p:spPr>
          <a:xfrm>
            <a:off x="3829050" y="4208781"/>
            <a:ext cx="2870200" cy="67437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520" h="1062">
                <a:moveTo>
                  <a:pt x="437" y="0"/>
                </a:moveTo>
                <a:lnTo>
                  <a:pt x="3109" y="0"/>
                </a:lnTo>
                <a:lnTo>
                  <a:pt x="3471" y="0"/>
                </a:lnTo>
                <a:lnTo>
                  <a:pt x="4520" y="0"/>
                </a:lnTo>
                <a:lnTo>
                  <a:pt x="4520" y="876"/>
                </a:lnTo>
                <a:lnTo>
                  <a:pt x="3109" y="876"/>
                </a:lnTo>
                <a:lnTo>
                  <a:pt x="3109" y="876"/>
                </a:lnTo>
                <a:lnTo>
                  <a:pt x="2091" y="876"/>
                </a:lnTo>
                <a:lnTo>
                  <a:pt x="2090" y="876"/>
                </a:lnTo>
                <a:lnTo>
                  <a:pt x="2007" y="1028"/>
                </a:lnTo>
                <a:lnTo>
                  <a:pt x="2004" y="1033"/>
                </a:lnTo>
                <a:lnTo>
                  <a:pt x="2003" y="1036"/>
                </a:lnTo>
                <a:cubicBezTo>
                  <a:pt x="1992" y="1052"/>
                  <a:pt x="1974" y="1062"/>
                  <a:pt x="1953" y="1062"/>
                </a:cubicBezTo>
                <a:cubicBezTo>
                  <a:pt x="1936" y="1062"/>
                  <a:pt x="1921" y="1055"/>
                  <a:pt x="1911" y="1044"/>
                </a:cubicBezTo>
                <a:lnTo>
                  <a:pt x="1819" y="876"/>
                </a:lnTo>
                <a:lnTo>
                  <a:pt x="1818" y="876"/>
                </a:lnTo>
                <a:lnTo>
                  <a:pt x="437" y="876"/>
                </a:lnTo>
                <a:lnTo>
                  <a:pt x="415" y="875"/>
                </a:lnTo>
                <a:lnTo>
                  <a:pt x="414" y="875"/>
                </a:lnTo>
                <a:lnTo>
                  <a:pt x="392" y="874"/>
                </a:lnTo>
                <a:cubicBezTo>
                  <a:pt x="319" y="866"/>
                  <a:pt x="251" y="841"/>
                  <a:pt x="193" y="801"/>
                </a:cubicBezTo>
                <a:lnTo>
                  <a:pt x="188" y="798"/>
                </a:lnTo>
                <a:lnTo>
                  <a:pt x="176" y="789"/>
                </a:lnTo>
                <a:cubicBezTo>
                  <a:pt x="69" y="709"/>
                  <a:pt x="0" y="582"/>
                  <a:pt x="0" y="437"/>
                </a:cubicBezTo>
                <a:cubicBezTo>
                  <a:pt x="0" y="286"/>
                  <a:pt x="77" y="153"/>
                  <a:pt x="193" y="75"/>
                </a:cubicBezTo>
                <a:lnTo>
                  <a:pt x="209" y="65"/>
                </a:lnTo>
                <a:lnTo>
                  <a:pt x="211" y="63"/>
                </a:lnTo>
                <a:cubicBezTo>
                  <a:pt x="265" y="30"/>
                  <a:pt x="326" y="9"/>
                  <a:pt x="392" y="2"/>
                </a:cubicBezTo>
                <a:lnTo>
                  <a:pt x="414" y="1"/>
                </a:lnTo>
                <a:lnTo>
                  <a:pt x="415" y="1"/>
                </a:lnTo>
                <a:lnTo>
                  <a:pt x="437" y="0"/>
                </a:lnTo>
                <a:close/>
              </a:path>
            </a:pathLst>
          </a:custGeom>
          <a:gradFill>
            <a:gsLst>
              <a:gs pos="0">
                <a:schemeClr val="accent2">
                  <a:lumMod val="80000"/>
                  <a:lumOff val="20000"/>
                  <a:alpha val="100000"/>
                </a:schemeClr>
              </a:gs>
              <a:gs pos="80000">
                <a:schemeClr val="accent2">
                  <a:lumMod val="90000"/>
                  <a:lumOff val="10000"/>
                  <a:alpha val="100000"/>
                </a:schemeClr>
              </a:gs>
            </a:gsLst>
            <a:lin ang="0" scaled="0"/>
          </a:gra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75945" tIns="0" rIns="683895" bIns="10795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a:solidFill>
                  <a:srgbClr val="FFFFFF"/>
                </a:solidFill>
                <a:effectLst>
                  <a:outerShdw blurRad="38100" dist="38100" dir="5400000" algn="t" rotWithShape="0">
                    <a:schemeClr val="accent2">
                      <a:lumMod val="75000"/>
                      <a:alpha val="40000"/>
                    </a:schemeClr>
                  </a:outerShdw>
                </a:effectLst>
                <a:latin typeface="微软雅黑" panose="020B0503020204020204" charset="-122"/>
                <a:ea typeface="微软雅黑" panose="020B0503020204020204" charset="-122"/>
                <a:cs typeface="+mn-ea"/>
                <a:sym typeface="+mn-ea"/>
              </a:rPr>
              <a:t>特殊人群</a:t>
            </a:r>
            <a:endParaRPr lang="zh-CN" altLang="en-US" b="1">
              <a:solidFill>
                <a:srgbClr val="FFFFFF"/>
              </a:solidFill>
              <a:effectLst>
                <a:outerShdw blurRad="38100" dist="38100" dir="5400000" algn="t" rotWithShape="0">
                  <a:schemeClr val="accent2">
                    <a:lumMod val="75000"/>
                    <a:alpha val="40000"/>
                  </a:schemeClr>
                </a:outerShdw>
              </a:effectLst>
              <a:latin typeface="微软雅黑" panose="020B0503020204020204" charset="-122"/>
              <a:ea typeface="微软雅黑" panose="020B0503020204020204" charset="-122"/>
              <a:cs typeface="+mn-ea"/>
              <a:sym typeface="+mn-ea"/>
            </a:endParaRPr>
          </a:p>
        </p:txBody>
      </p:sp>
      <p:sp>
        <p:nvSpPr>
          <p:cNvPr id="5" name="椭圆 4"/>
          <p:cNvSpPr/>
          <p:nvPr>
            <p:custDataLst>
              <p:tags r:id="rId8"/>
            </p:custDataLst>
          </p:nvPr>
        </p:nvSpPr>
        <p:spPr>
          <a:xfrm>
            <a:off x="1726565" y="4310381"/>
            <a:ext cx="342265" cy="342265"/>
          </a:xfrm>
          <a:prstGeom prst="ellipse">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椭圆 27"/>
          <p:cNvSpPr/>
          <p:nvPr>
            <p:custDataLst>
              <p:tags r:id="rId9"/>
            </p:custDataLst>
          </p:nvPr>
        </p:nvSpPr>
        <p:spPr>
          <a:xfrm>
            <a:off x="3962400" y="4316096"/>
            <a:ext cx="342265" cy="342265"/>
          </a:xfrm>
          <a:prstGeom prst="ellipse">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20" name="任意多边形 19"/>
          <p:cNvSpPr/>
          <p:nvPr>
            <p:custDataLst>
              <p:tags r:id="rId10"/>
            </p:custDataLst>
          </p:nvPr>
        </p:nvSpPr>
        <p:spPr>
          <a:xfrm>
            <a:off x="6087745" y="4091941"/>
            <a:ext cx="2645410" cy="67373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166" h="1061">
                <a:moveTo>
                  <a:pt x="1956" y="0"/>
                </a:moveTo>
                <a:cubicBezTo>
                  <a:pt x="1973" y="0"/>
                  <a:pt x="1988" y="7"/>
                  <a:pt x="1998" y="18"/>
                </a:cubicBezTo>
                <a:lnTo>
                  <a:pt x="2000" y="19"/>
                </a:lnTo>
                <a:lnTo>
                  <a:pt x="2014" y="45"/>
                </a:lnTo>
                <a:lnTo>
                  <a:pt x="2091" y="186"/>
                </a:lnTo>
                <a:lnTo>
                  <a:pt x="3174" y="186"/>
                </a:lnTo>
                <a:lnTo>
                  <a:pt x="3473" y="186"/>
                </a:lnTo>
                <a:lnTo>
                  <a:pt x="4166" y="186"/>
                </a:lnTo>
                <a:lnTo>
                  <a:pt x="4166" y="1061"/>
                </a:lnTo>
                <a:lnTo>
                  <a:pt x="3473" y="1061"/>
                </a:lnTo>
                <a:lnTo>
                  <a:pt x="3174" y="1061"/>
                </a:lnTo>
                <a:lnTo>
                  <a:pt x="438" y="1061"/>
                </a:lnTo>
                <a:cubicBezTo>
                  <a:pt x="196" y="1061"/>
                  <a:pt x="0" y="865"/>
                  <a:pt x="0" y="624"/>
                </a:cubicBezTo>
                <a:cubicBezTo>
                  <a:pt x="0" y="382"/>
                  <a:pt x="196" y="186"/>
                  <a:pt x="438" y="186"/>
                </a:cubicBezTo>
                <a:lnTo>
                  <a:pt x="1819" y="186"/>
                </a:lnTo>
                <a:lnTo>
                  <a:pt x="1902" y="34"/>
                </a:lnTo>
                <a:lnTo>
                  <a:pt x="1905" y="29"/>
                </a:lnTo>
                <a:lnTo>
                  <a:pt x="1906" y="26"/>
                </a:lnTo>
                <a:cubicBezTo>
                  <a:pt x="1917" y="10"/>
                  <a:pt x="1935" y="0"/>
                  <a:pt x="1956" y="0"/>
                </a:cubicBezTo>
                <a:close/>
              </a:path>
            </a:pathLst>
          </a:custGeom>
          <a:gradFill>
            <a:gsLst>
              <a:gs pos="0">
                <a:schemeClr val="accent1">
                  <a:lumMod val="80000"/>
                  <a:lumOff val="20000"/>
                  <a:alpha val="100000"/>
                </a:schemeClr>
              </a:gs>
              <a:gs pos="100000">
                <a:schemeClr val="accent1">
                  <a:alpha val="100000"/>
                </a:schemeClr>
              </a:gs>
            </a:gsLst>
            <a:lin ang="0" scaled="0"/>
          </a:gra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575945" tIns="179705" rIns="504190" rtlCol="0" anchor="ctr">
            <a:noAutofit/>
          </a:bodyPr>
          <a:lstStyle/>
          <a:p>
            <a:pPr algn="ctr">
              <a:spcBef>
                <a:spcPct val="0"/>
              </a:spcBef>
              <a:spcAft>
                <a:spcPct val="0"/>
              </a:spcAft>
            </a:pPr>
            <a:r>
              <a:rPr lang="zh-CN" altLang="en-US" b="1">
                <a:solidFill>
                  <a:srgbClr val="FFFFFF"/>
                </a:solidFill>
                <a:effectLst>
                  <a:outerShdw blurRad="38100" dist="38100" dir="5400000" algn="t" rotWithShape="0">
                    <a:schemeClr val="accent1">
                      <a:lumMod val="75000"/>
                      <a:alpha val="40000"/>
                    </a:schemeClr>
                  </a:outerShdw>
                </a:effectLst>
                <a:latin typeface="微软雅黑" panose="020B0503020204020204" charset="-122"/>
                <a:ea typeface="微软雅黑" panose="020B0503020204020204" charset="-122"/>
                <a:cs typeface="+mn-ea"/>
                <a:sym typeface="+mn-ea"/>
              </a:rPr>
              <a:t>生活兴趣和</a:t>
            </a:r>
            <a:endParaRPr lang="zh-CN" altLang="en-US" b="1">
              <a:solidFill>
                <a:srgbClr val="FFFFFF"/>
              </a:solidFill>
              <a:effectLst>
                <a:outerShdw blurRad="38100" dist="38100" dir="5400000" algn="t" rotWithShape="0">
                  <a:schemeClr val="accent1">
                    <a:lumMod val="75000"/>
                    <a:alpha val="40000"/>
                  </a:schemeClr>
                </a:outerShdw>
              </a:effectLst>
              <a:latin typeface="微软雅黑" panose="020B0503020204020204" charset="-122"/>
              <a:ea typeface="微软雅黑" panose="020B0503020204020204" charset="-122"/>
              <a:cs typeface="+mn-ea"/>
              <a:sym typeface="+mn-ea"/>
            </a:endParaRPr>
          </a:p>
          <a:p>
            <a:pPr algn="ctr">
              <a:spcBef>
                <a:spcPct val="0"/>
              </a:spcBef>
              <a:spcAft>
                <a:spcPct val="0"/>
              </a:spcAft>
            </a:pPr>
            <a:r>
              <a:rPr lang="zh-CN" altLang="en-US" b="1">
                <a:solidFill>
                  <a:srgbClr val="FFFFFF"/>
                </a:solidFill>
                <a:effectLst>
                  <a:outerShdw blurRad="38100" dist="38100" dir="5400000" algn="t" rotWithShape="0">
                    <a:schemeClr val="accent1">
                      <a:lumMod val="75000"/>
                      <a:alpha val="40000"/>
                    </a:schemeClr>
                  </a:outerShdw>
                </a:effectLst>
                <a:latin typeface="微软雅黑" panose="020B0503020204020204" charset="-122"/>
                <a:ea typeface="微软雅黑" panose="020B0503020204020204" charset="-122"/>
                <a:cs typeface="+mn-ea"/>
                <a:sym typeface="+mn-ea"/>
              </a:rPr>
              <a:t>流行文化</a:t>
            </a:r>
            <a:endParaRPr lang="zh-CN" altLang="en-US" b="1">
              <a:solidFill>
                <a:srgbClr val="FFFFFF"/>
              </a:solidFill>
              <a:effectLst>
                <a:outerShdw blurRad="38100" dist="38100" dir="5400000" algn="t" rotWithShape="0">
                  <a:schemeClr val="accent1">
                    <a:lumMod val="75000"/>
                    <a:alpha val="40000"/>
                  </a:schemeClr>
                </a:outerShdw>
              </a:effectLst>
              <a:latin typeface="微软雅黑" panose="020B0503020204020204" charset="-122"/>
              <a:ea typeface="微软雅黑" panose="020B0503020204020204" charset="-122"/>
              <a:cs typeface="+mn-ea"/>
              <a:sym typeface="+mn-ea"/>
            </a:endParaRPr>
          </a:p>
        </p:txBody>
      </p:sp>
      <p:pic>
        <p:nvPicPr>
          <p:cNvPr id="23" name="图片 5" descr="343435383036303b343532343134393bcdb7c4d4b7e7b1a9"/>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1802765" y="4386581"/>
            <a:ext cx="190499" cy="190499"/>
          </a:xfrm>
          <a:prstGeom prst="rect">
            <a:avLst/>
          </a:prstGeom>
        </p:spPr>
      </p:pic>
      <p:sp>
        <p:nvSpPr>
          <p:cNvPr id="120" name="椭圆 119"/>
          <p:cNvSpPr/>
          <p:nvPr>
            <p:custDataLst>
              <p:tags r:id="rId14"/>
            </p:custDataLst>
          </p:nvPr>
        </p:nvSpPr>
        <p:spPr>
          <a:xfrm flipV="1">
            <a:off x="6196330" y="4312921"/>
            <a:ext cx="342265" cy="342265"/>
          </a:xfrm>
          <a:prstGeom prst="ellipse">
            <a:avLst/>
          </a:prstGeom>
          <a:solidFill>
            <a:srgbClr val="FFFF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290" tIns="179705" rIns="144145" numCol="1" spcCol="0" rtlCol="0" fromWordArt="0" anchor="ctr" anchorCtr="0" forceAA="0" compatLnSpc="1">
            <a:normAutofit fontScale="25000" lnSpcReduction="20000"/>
          </a:bodyPr>
          <a:lstStyle/>
          <a:p>
            <a:pPr lvl="0" algn="ctr">
              <a:buClrTx/>
              <a:buSzTx/>
              <a:buFontTx/>
            </a:pPr>
            <a:endParaRPr lang="zh-CN" altLang="en-US" b="1" spc="300" dirty="0">
              <a:solidFill>
                <a:schemeClr val="bg2"/>
              </a:solidFill>
              <a:effectLst>
                <a:outerShdw blurRad="38100" dist="38100" dir="5400000" algn="t" rotWithShape="0">
                  <a:schemeClr val="accent1">
                    <a:lumMod val="75000"/>
                    <a:alpha val="40000"/>
                  </a:schemeClr>
                </a:outerShdw>
              </a:effectLst>
              <a:latin typeface="+mj-ea"/>
              <a:ea typeface="+mj-ea"/>
              <a:sym typeface="+mn-ea"/>
            </a:endParaRPr>
          </a:p>
        </p:txBody>
      </p:sp>
      <p:pic>
        <p:nvPicPr>
          <p:cNvPr id="24" name="图片 19" descr="343435383038363b343532323339393bd6b4d0d0d5aad2aa"/>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4046855" y="4400551"/>
            <a:ext cx="172720" cy="172720"/>
          </a:xfrm>
          <a:prstGeom prst="rect">
            <a:avLst/>
          </a:prstGeom>
        </p:spPr>
      </p:pic>
      <p:sp>
        <p:nvSpPr>
          <p:cNvPr id="119" name="任意多边形 118"/>
          <p:cNvSpPr/>
          <p:nvPr>
            <p:custDataLst>
              <p:tags r:id="rId18"/>
            </p:custDataLst>
          </p:nvPr>
        </p:nvSpPr>
        <p:spPr>
          <a:xfrm>
            <a:off x="8350885" y="4208781"/>
            <a:ext cx="2482215" cy="67437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9" h="1061">
                <a:moveTo>
                  <a:pt x="437" y="0"/>
                </a:moveTo>
                <a:lnTo>
                  <a:pt x="3471" y="0"/>
                </a:lnTo>
                <a:cubicBezTo>
                  <a:pt x="3713" y="0"/>
                  <a:pt x="3909" y="196"/>
                  <a:pt x="3909" y="437"/>
                </a:cubicBezTo>
                <a:cubicBezTo>
                  <a:pt x="3909" y="679"/>
                  <a:pt x="3713" y="875"/>
                  <a:pt x="3471" y="875"/>
                </a:cubicBezTo>
                <a:lnTo>
                  <a:pt x="2091" y="875"/>
                </a:lnTo>
                <a:lnTo>
                  <a:pt x="2090" y="875"/>
                </a:lnTo>
                <a:lnTo>
                  <a:pt x="2007" y="1027"/>
                </a:lnTo>
                <a:lnTo>
                  <a:pt x="2004" y="1032"/>
                </a:lnTo>
                <a:lnTo>
                  <a:pt x="2003" y="1035"/>
                </a:lnTo>
                <a:cubicBezTo>
                  <a:pt x="1992" y="1051"/>
                  <a:pt x="1974" y="1061"/>
                  <a:pt x="1953" y="1061"/>
                </a:cubicBezTo>
                <a:cubicBezTo>
                  <a:pt x="1936" y="1061"/>
                  <a:pt x="1921" y="1054"/>
                  <a:pt x="1911" y="1043"/>
                </a:cubicBezTo>
                <a:lnTo>
                  <a:pt x="1911" y="1043"/>
                </a:lnTo>
                <a:lnTo>
                  <a:pt x="1819" y="875"/>
                </a:lnTo>
                <a:lnTo>
                  <a:pt x="1818" y="875"/>
                </a:lnTo>
                <a:lnTo>
                  <a:pt x="437" y="875"/>
                </a:lnTo>
                <a:lnTo>
                  <a:pt x="415" y="874"/>
                </a:lnTo>
                <a:lnTo>
                  <a:pt x="414" y="874"/>
                </a:lnTo>
                <a:lnTo>
                  <a:pt x="392" y="873"/>
                </a:lnTo>
                <a:cubicBezTo>
                  <a:pt x="319" y="865"/>
                  <a:pt x="251" y="840"/>
                  <a:pt x="193" y="800"/>
                </a:cubicBezTo>
                <a:lnTo>
                  <a:pt x="188" y="797"/>
                </a:lnTo>
                <a:lnTo>
                  <a:pt x="176" y="788"/>
                </a:lnTo>
                <a:cubicBezTo>
                  <a:pt x="69" y="708"/>
                  <a:pt x="0" y="581"/>
                  <a:pt x="0" y="437"/>
                </a:cubicBezTo>
                <a:cubicBezTo>
                  <a:pt x="0" y="286"/>
                  <a:pt x="77" y="153"/>
                  <a:pt x="193" y="75"/>
                </a:cubicBezTo>
                <a:lnTo>
                  <a:pt x="209" y="65"/>
                </a:lnTo>
                <a:lnTo>
                  <a:pt x="211" y="63"/>
                </a:lnTo>
                <a:cubicBezTo>
                  <a:pt x="265" y="30"/>
                  <a:pt x="326" y="9"/>
                  <a:pt x="392" y="2"/>
                </a:cubicBezTo>
                <a:lnTo>
                  <a:pt x="414" y="1"/>
                </a:lnTo>
                <a:lnTo>
                  <a:pt x="415" y="1"/>
                </a:lnTo>
                <a:lnTo>
                  <a:pt x="437" y="0"/>
                </a:lnTo>
                <a:close/>
              </a:path>
            </a:pathLst>
          </a:custGeom>
          <a:gradFill>
            <a:gsLst>
              <a:gs pos="0">
                <a:schemeClr val="accent2">
                  <a:lumMod val="80000"/>
                  <a:lumOff val="20000"/>
                  <a:alpha val="100000"/>
                </a:schemeClr>
              </a:gs>
              <a:gs pos="80000">
                <a:schemeClr val="accent2">
                  <a:lumMod val="90000"/>
                  <a:lumOff val="10000"/>
                  <a:alpha val="100000"/>
                </a:schemeClr>
              </a:gs>
            </a:gsLst>
            <a:lin ang="0" scaled="0"/>
          </a:grad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3850" tIns="0" rIns="0" bIns="10795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a:solidFill>
                  <a:srgbClr val="FFFFFF"/>
                </a:solidFill>
                <a:effectLst>
                  <a:outerShdw blurRad="38100" dist="38100" dir="5400000" algn="t" rotWithShape="0">
                    <a:schemeClr val="accent2">
                      <a:lumMod val="75000"/>
                      <a:alpha val="40000"/>
                    </a:schemeClr>
                  </a:outerShdw>
                </a:effectLst>
                <a:latin typeface="微软雅黑" panose="020B0503020204020204" charset="-122"/>
                <a:ea typeface="微软雅黑" panose="020B0503020204020204" charset="-122"/>
                <a:cs typeface="+mn-ea"/>
                <a:sym typeface="+mn-ea"/>
              </a:rPr>
              <a:t>公开数据</a:t>
            </a:r>
            <a:endParaRPr lang="zh-CN" altLang="en-US" b="1">
              <a:solidFill>
                <a:srgbClr val="FFFFFF"/>
              </a:solidFill>
              <a:effectLst>
                <a:outerShdw blurRad="38100" dist="38100" dir="5400000" algn="t" rotWithShape="0">
                  <a:schemeClr val="accent2">
                    <a:lumMod val="75000"/>
                    <a:alpha val="40000"/>
                  </a:schemeClr>
                </a:outerShdw>
              </a:effectLst>
              <a:latin typeface="微软雅黑" panose="020B0503020204020204" charset="-122"/>
              <a:ea typeface="微软雅黑" panose="020B0503020204020204" charset="-122"/>
              <a:cs typeface="+mn-ea"/>
              <a:sym typeface="+mn-ea"/>
            </a:endParaRPr>
          </a:p>
        </p:txBody>
      </p:sp>
      <p:pic>
        <p:nvPicPr>
          <p:cNvPr id="33" name="图片 12" descr="343439383331313b343532303032383bbfcdbba7b9dcc0ed"/>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6271895" y="4388486"/>
            <a:ext cx="190987" cy="190987"/>
          </a:xfrm>
          <a:prstGeom prst="rect">
            <a:avLst/>
          </a:prstGeom>
        </p:spPr>
      </p:pic>
      <p:sp>
        <p:nvSpPr>
          <p:cNvPr id="13" name="椭圆 12"/>
          <p:cNvSpPr/>
          <p:nvPr>
            <p:custDataLst>
              <p:tags r:id="rId22"/>
            </p:custDataLst>
          </p:nvPr>
        </p:nvSpPr>
        <p:spPr>
          <a:xfrm>
            <a:off x="8476615" y="4318001"/>
            <a:ext cx="342265" cy="342265"/>
          </a:xfrm>
          <a:prstGeom prst="ellipse">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pic>
        <p:nvPicPr>
          <p:cNvPr id="34" name="图片 15" descr="343439383331313b343532303033313bd3a6d3c3c9ccb3c7"/>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8565515" y="4406901"/>
            <a:ext cx="172800" cy="17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《两天内骤降</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20</a:t>
            </a:r>
            <a:r>
              <a:rPr lang=""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有多反常？</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72</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年气温数据告诉你》节选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57" name="图片 53"/>
          <p:cNvPicPr>
            <a:picLocks noChangeAspect="1"/>
          </p:cNvPicPr>
          <p:nvPr/>
        </p:nvPicPr>
        <p:blipFill>
          <a:blip r:embed="rId1"/>
          <a:stretch>
            <a:fillRect/>
          </a:stretch>
        </p:blipFill>
        <p:spPr>
          <a:xfrm>
            <a:off x="2855595" y="134620"/>
            <a:ext cx="6480810" cy="59982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 name="矩形: 圆角 2"/>
          <p:cNvSpPr/>
          <p:nvPr>
            <p:custDataLst>
              <p:tags r:id="rId1"/>
            </p:custDataLst>
          </p:nvPr>
        </p:nvSpPr>
        <p:spPr>
          <a:xfrm>
            <a:off x="1019175" y="1917700"/>
            <a:ext cx="10343515" cy="4074160"/>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20000"/>
                <a:lumOff val="8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algn="l">
              <a:lnSpc>
                <a:spcPct val="150000"/>
              </a:lnSpc>
            </a:pPr>
            <a:r>
              <a:rPr lang="en-US" altLang="zh-CN" sz="2400" dirty="0">
                <a:solidFill>
                  <a:schemeClr val="tx1">
                    <a:lumMod val="85000"/>
                    <a:lumOff val="15000"/>
                  </a:schemeClr>
                </a:solidFill>
                <a:latin typeface="微软雅黑" panose="020B0503020204020204" charset="-122"/>
                <a:ea typeface="微软雅黑" panose="020B0503020204020204" charset="-122"/>
                <a:cs typeface="+mn-ea"/>
                <a:sym typeface="+mn-ea"/>
              </a:rPr>
              <a:t>       </a:t>
            </a:r>
            <a:r>
              <a:rPr lang="zh-CN" altLang="en-US" sz="2400" dirty="0">
                <a:solidFill>
                  <a:schemeClr val="tx1">
                    <a:lumMod val="85000"/>
                    <a:lumOff val="15000"/>
                  </a:schemeClr>
                </a:solidFill>
                <a:latin typeface="微软雅黑" panose="020B0503020204020204" charset="-122"/>
                <a:ea typeface="微软雅黑" panose="020B0503020204020204" charset="-122"/>
                <a:cs typeface="+mn-ea"/>
                <a:sym typeface="+mn-ea"/>
              </a:rPr>
              <a:t>从公开数据中挖掘具有价值的数据新闻选题重在将复杂、抽象与晦涩的数据创作成简单、明了与生动的新闻报道。基于数据寻找选题十分考验数据新闻团队的数据分析能力与新闻敏感度，需要团队敏锐地从公开数据中发现问题，并能够将这些问题与社会现实相结合，进行深入的分析与报道。以问题意识为导向对数据进行有效挖掘非常必要。对数据新闻选题提出有价值的问题，并寻找答案，便成了数据新闻的开端。</a:t>
            </a:r>
            <a:endParaRPr lang="zh-CN" altLang="en-US" sz="24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任意多边形: 形状 28"/>
          <p:cNvSpPr/>
          <p:nvPr>
            <p:custDataLst>
              <p:tags r:id="rId2"/>
            </p:custDataLst>
          </p:nvPr>
        </p:nvSpPr>
        <p:spPr>
          <a:xfrm>
            <a:off x="4262006" y="1797823"/>
            <a:ext cx="3857627" cy="490348"/>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1">
                  <a:lumMod val="40000"/>
                  <a:lumOff val="60000"/>
                  <a:alpha val="100000"/>
                </a:schemeClr>
              </a:gs>
              <a:gs pos="69000">
                <a:schemeClr val="accent1">
                  <a:alpha val="100000"/>
                </a:schemeClr>
              </a:gs>
              <a:gs pos="100000">
                <a:schemeClr val="accent1">
                  <a:alpha val="100000"/>
                </a:schemeClr>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3200" b="1" dirty="0">
                <a:solidFill>
                  <a:schemeClr val="lt1">
                    <a:lumMod val="100000"/>
                  </a:schemeClr>
                </a:solidFill>
                <a:uFillTx/>
                <a:latin typeface="微软雅黑" panose="020B0503020204020204" charset="-122"/>
                <a:ea typeface="微软雅黑" panose="020B0503020204020204" charset="-122"/>
                <a:cs typeface="+mn-ea"/>
                <a:sym typeface="+mn-ea"/>
              </a:rPr>
              <a:t>小结</a:t>
            </a:r>
            <a:endParaRPr lang="zh-CN" altLang="en-US" sz="3200" b="1" dirty="0">
              <a:solidFill>
                <a:schemeClr val="lt1">
                  <a:lumMod val="100000"/>
                </a:schemeClr>
              </a:solidFill>
              <a:uFillTx/>
              <a:latin typeface="微软雅黑" panose="020B0503020204020204" charset="-122"/>
              <a:ea typeface="微软雅黑" panose="020B0503020204020204" charset="-122"/>
              <a:cs typeface="+mn-ea"/>
              <a:sym typeface="+mn-ea"/>
            </a:endParaRPr>
          </a:p>
        </p:txBody>
      </p:sp>
      <p:sp>
        <p:nvSpPr>
          <p:cNvPr id="25" name="等腰三角形 24"/>
          <p:cNvSpPr/>
          <p:nvPr>
            <p:custDataLst>
              <p:tags r:id="rId3"/>
            </p:custDataLst>
          </p:nvPr>
        </p:nvSpPr>
        <p:spPr>
          <a:xfrm>
            <a:off x="4092954" y="1797823"/>
            <a:ext cx="168703" cy="12022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6" name="等腰三角形 25"/>
          <p:cNvSpPr/>
          <p:nvPr>
            <p:custDataLst>
              <p:tags r:id="rId4"/>
            </p:custDataLst>
          </p:nvPr>
        </p:nvSpPr>
        <p:spPr>
          <a:xfrm flipH="1">
            <a:off x="8119706" y="1797823"/>
            <a:ext cx="168703" cy="12022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1950720"/>
            <a:ext cx="5535930" cy="338391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叙事结构</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是一种展现报道内在逻辑的素材组织方式，在数据新闻中指的是以数据为基础，通过呈现、解读和分析数据来构建新闻内容的结构。</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3" name="图片 2" descr="摄图网_401473608_数据统计数据分析数据整理图标免抠矢量插画素材(非企业商用)"/>
          <p:cNvPicPr>
            <a:picLocks noChangeAspect="1"/>
          </p:cNvPicPr>
          <p:nvPr/>
        </p:nvPicPr>
        <p:blipFill>
          <a:blip r:embed="rId1"/>
          <a:srcRect t="31815" b="20713"/>
          <a:stretch>
            <a:fillRect/>
          </a:stretch>
        </p:blipFill>
        <p:spPr>
          <a:xfrm>
            <a:off x="6692900" y="2427605"/>
            <a:ext cx="5118100" cy="2429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 name="图形 135" descr="箭头资源 1"/>
          <p:cNvSpPr/>
          <p:nvPr>
            <p:custDataLst>
              <p:tags r:id="rId1"/>
            </p:custDataLst>
          </p:nvPr>
        </p:nvSpPr>
        <p:spPr>
          <a:xfrm>
            <a:off x="9832975" y="2782253"/>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2">
                  <a:lumMod val="60000"/>
                  <a:lumOff val="40000"/>
                  <a:alpha val="100000"/>
                </a:schemeClr>
              </a:gs>
              <a:gs pos="63000">
                <a:schemeClr val="accent2">
                  <a:alpha val="10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2" name="图形 127" descr="箭头资源 1"/>
          <p:cNvSpPr/>
          <p:nvPr>
            <p:custDataLst>
              <p:tags r:id="rId2"/>
            </p:custDataLst>
          </p:nvPr>
        </p:nvSpPr>
        <p:spPr>
          <a:xfrm>
            <a:off x="7977506" y="2782253"/>
            <a:ext cx="1726565" cy="1162685"/>
          </a:xfrm>
          <a:custGeom>
            <a:avLst/>
            <a:gdLst>
              <a:gd name="connsiteX0" fmla="*/ 0 w 2139848"/>
              <a:gd name="connsiteY0" fmla="*/ 1134815 h 1441441"/>
              <a:gd name="connsiteX1" fmla="*/ 831588 w 2139848"/>
              <a:gd name="connsiteY1" fmla="*/ 303037 h 1441441"/>
              <a:gd name="connsiteX2" fmla="*/ 1363493 w 2139848"/>
              <a:gd name="connsiteY2" fmla="*/ 303037 h 1441441"/>
              <a:gd name="connsiteX3" fmla="*/ 1379702 w 2139848"/>
              <a:gd name="connsiteY3" fmla="*/ 293526 h 1441441"/>
              <a:gd name="connsiteX4" fmla="*/ 1379037 w 2139848"/>
              <a:gd name="connsiteY4" fmla="*/ 274741 h 1441441"/>
              <a:gd name="connsiteX5" fmla="*/ 1349970 w 2139848"/>
              <a:gd name="connsiteY5" fmla="*/ 230120 h 1441441"/>
              <a:gd name="connsiteX6" fmla="*/ 1321836 w 2139848"/>
              <a:gd name="connsiteY6" fmla="*/ 90195 h 1441441"/>
              <a:gd name="connsiteX7" fmla="*/ 1360073 w 2139848"/>
              <a:gd name="connsiteY7" fmla="*/ 22720 h 1441441"/>
              <a:gd name="connsiteX8" fmla="*/ 1422248 w 2139848"/>
              <a:gd name="connsiteY8" fmla="*/ 487 h 1441441"/>
              <a:gd name="connsiteX9" fmla="*/ 1559499 w 2139848"/>
              <a:gd name="connsiteY9" fmla="*/ 53659 h 1441441"/>
              <a:gd name="connsiteX10" fmla="*/ 2098399 w 2139848"/>
              <a:gd name="connsiteY10" fmla="*/ 606208 h 1441441"/>
              <a:gd name="connsiteX11" fmla="*/ 2098399 w 2139848"/>
              <a:gd name="connsiteY11" fmla="*/ 808323 h 1441441"/>
              <a:gd name="connsiteX12" fmla="*/ 1559499 w 2139848"/>
              <a:gd name="connsiteY12" fmla="*/ 1392433 h 1441441"/>
              <a:gd name="connsiteX13" fmla="*/ 1454113 w 2139848"/>
              <a:gd name="connsiteY13" fmla="*/ 1441407 h 1441441"/>
              <a:gd name="connsiteX14" fmla="*/ 1345307 w 2139848"/>
              <a:gd name="connsiteY14" fmla="*/ 1391034 h 1441441"/>
              <a:gd name="connsiteX15" fmla="*/ 1335048 w 2139848"/>
              <a:gd name="connsiteY15" fmla="*/ 1373776 h 1441441"/>
              <a:gd name="connsiteX16" fmla="*/ 1358985 w 2139848"/>
              <a:gd name="connsiteY16" fmla="*/ 1210219 h 1441441"/>
              <a:gd name="connsiteX17" fmla="*/ 1386964 w 2139848"/>
              <a:gd name="connsiteY17" fmla="*/ 1170885 h 1441441"/>
              <a:gd name="connsiteX18" fmla="*/ 1388545 w 2139848"/>
              <a:gd name="connsiteY18" fmla="*/ 1151987 h 1441441"/>
              <a:gd name="connsiteX19" fmla="*/ 1372353 w 2139848"/>
              <a:gd name="connsiteY19" fmla="*/ 1142122 h 1441441"/>
              <a:gd name="connsiteX20" fmla="*/ 0 w 2139848"/>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848" h="1441441">
                <a:moveTo>
                  <a:pt x="0" y="1134815"/>
                </a:moveTo>
                <a:lnTo>
                  <a:pt x="831588" y="303037"/>
                </a:lnTo>
                <a:lnTo>
                  <a:pt x="1363493" y="303037"/>
                </a:lnTo>
                <a:cubicBezTo>
                  <a:pt x="1370233" y="303086"/>
                  <a:pt x="1376457" y="299434"/>
                  <a:pt x="1379702" y="293526"/>
                </a:cubicBezTo>
                <a:cubicBezTo>
                  <a:pt x="1382948" y="287617"/>
                  <a:pt x="1382693" y="280404"/>
                  <a:pt x="1379037" y="274741"/>
                </a:cubicBezTo>
                <a:lnTo>
                  <a:pt x="1349970" y="230120"/>
                </a:lnTo>
                <a:cubicBezTo>
                  <a:pt x="1322420" y="189052"/>
                  <a:pt x="1312301" y="138723"/>
                  <a:pt x="1321836" y="90195"/>
                </a:cubicBezTo>
                <a:cubicBezTo>
                  <a:pt x="1325865" y="63769"/>
                  <a:pt x="1339475" y="39751"/>
                  <a:pt x="1360073" y="22720"/>
                </a:cubicBezTo>
                <a:cubicBezTo>
                  <a:pt x="1378343" y="9698"/>
                  <a:pt x="1399865" y="2002"/>
                  <a:pt x="1422248" y="487"/>
                </a:cubicBezTo>
                <a:cubicBezTo>
                  <a:pt x="1473675" y="-3400"/>
                  <a:pt x="1524108" y="16138"/>
                  <a:pt x="1559499" y="53659"/>
                </a:cubicBezTo>
                <a:lnTo>
                  <a:pt x="2098399" y="606208"/>
                </a:lnTo>
                <a:cubicBezTo>
                  <a:pt x="2098399" y="606208"/>
                  <a:pt x="2191661" y="684722"/>
                  <a:pt x="2098399" y="808323"/>
                </a:cubicBezTo>
                <a:cubicBezTo>
                  <a:pt x="2020680" y="911712"/>
                  <a:pt x="1673279" y="1274740"/>
                  <a:pt x="1559499" y="1392433"/>
                </a:cubicBezTo>
                <a:cubicBezTo>
                  <a:pt x="1531797" y="1421458"/>
                  <a:pt x="1494156" y="1438950"/>
                  <a:pt x="1454113" y="1441407"/>
                </a:cubicBezTo>
                <a:cubicBezTo>
                  <a:pt x="1412008" y="1442351"/>
                  <a:pt x="1371835" y="1423753"/>
                  <a:pt x="1345307" y="1391034"/>
                </a:cubicBezTo>
                <a:cubicBezTo>
                  <a:pt x="1341155" y="1385749"/>
                  <a:pt x="1337708" y="1379949"/>
                  <a:pt x="1335048" y="1373776"/>
                </a:cubicBezTo>
                <a:cubicBezTo>
                  <a:pt x="1315085" y="1318694"/>
                  <a:pt x="1324074" y="1257267"/>
                  <a:pt x="1358985" y="1210219"/>
                </a:cubicBezTo>
                <a:lnTo>
                  <a:pt x="1386964" y="1170885"/>
                </a:lnTo>
                <a:cubicBezTo>
                  <a:pt x="1391027" y="1165393"/>
                  <a:pt x="1391638" y="1158077"/>
                  <a:pt x="1388545" y="1151987"/>
                </a:cubicBezTo>
                <a:cubicBezTo>
                  <a:pt x="1385452" y="1145897"/>
                  <a:pt x="1379183" y="1142077"/>
                  <a:pt x="1372353" y="1142122"/>
                </a:cubicBezTo>
                <a:lnTo>
                  <a:pt x="0" y="1134815"/>
                </a:lnTo>
                <a:close/>
              </a:path>
            </a:pathLst>
          </a:custGeom>
          <a:gradFill>
            <a:gsLst>
              <a:gs pos="0">
                <a:schemeClr val="accent1">
                  <a:lumMod val="60000"/>
                  <a:lumOff val="40000"/>
                  <a:alpha val="90000"/>
                </a:schemeClr>
              </a:gs>
              <a:gs pos="63000">
                <a:schemeClr val="accent1">
                  <a:alpha val="9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5" name="图形 119" descr="箭头资源 1"/>
          <p:cNvSpPr/>
          <p:nvPr>
            <p:custDataLst>
              <p:tags r:id="rId3"/>
            </p:custDataLst>
          </p:nvPr>
        </p:nvSpPr>
        <p:spPr>
          <a:xfrm>
            <a:off x="6191251" y="2782253"/>
            <a:ext cx="1726565" cy="1162685"/>
          </a:xfrm>
          <a:custGeom>
            <a:avLst/>
            <a:gdLst>
              <a:gd name="connsiteX0" fmla="*/ 0 w 2139848"/>
              <a:gd name="connsiteY0" fmla="*/ 1134815 h 1441441"/>
              <a:gd name="connsiteX1" fmla="*/ 831588 w 2139848"/>
              <a:gd name="connsiteY1" fmla="*/ 303037 h 1441441"/>
              <a:gd name="connsiteX2" fmla="*/ 1363493 w 2139848"/>
              <a:gd name="connsiteY2" fmla="*/ 303037 h 1441441"/>
              <a:gd name="connsiteX3" fmla="*/ 1379702 w 2139848"/>
              <a:gd name="connsiteY3" fmla="*/ 293526 h 1441441"/>
              <a:gd name="connsiteX4" fmla="*/ 1379037 w 2139848"/>
              <a:gd name="connsiteY4" fmla="*/ 274741 h 1441441"/>
              <a:gd name="connsiteX5" fmla="*/ 1349970 w 2139848"/>
              <a:gd name="connsiteY5" fmla="*/ 230120 h 1441441"/>
              <a:gd name="connsiteX6" fmla="*/ 1321836 w 2139848"/>
              <a:gd name="connsiteY6" fmla="*/ 90195 h 1441441"/>
              <a:gd name="connsiteX7" fmla="*/ 1360073 w 2139848"/>
              <a:gd name="connsiteY7" fmla="*/ 22720 h 1441441"/>
              <a:gd name="connsiteX8" fmla="*/ 1422248 w 2139848"/>
              <a:gd name="connsiteY8" fmla="*/ 487 h 1441441"/>
              <a:gd name="connsiteX9" fmla="*/ 1559499 w 2139848"/>
              <a:gd name="connsiteY9" fmla="*/ 53659 h 1441441"/>
              <a:gd name="connsiteX10" fmla="*/ 2098399 w 2139848"/>
              <a:gd name="connsiteY10" fmla="*/ 606208 h 1441441"/>
              <a:gd name="connsiteX11" fmla="*/ 2098399 w 2139848"/>
              <a:gd name="connsiteY11" fmla="*/ 808323 h 1441441"/>
              <a:gd name="connsiteX12" fmla="*/ 1559499 w 2139848"/>
              <a:gd name="connsiteY12" fmla="*/ 1392433 h 1441441"/>
              <a:gd name="connsiteX13" fmla="*/ 1454113 w 2139848"/>
              <a:gd name="connsiteY13" fmla="*/ 1441407 h 1441441"/>
              <a:gd name="connsiteX14" fmla="*/ 1345307 w 2139848"/>
              <a:gd name="connsiteY14" fmla="*/ 1391034 h 1441441"/>
              <a:gd name="connsiteX15" fmla="*/ 1335048 w 2139848"/>
              <a:gd name="connsiteY15" fmla="*/ 1373776 h 1441441"/>
              <a:gd name="connsiteX16" fmla="*/ 1358985 w 2139848"/>
              <a:gd name="connsiteY16" fmla="*/ 1210219 h 1441441"/>
              <a:gd name="connsiteX17" fmla="*/ 1386964 w 2139848"/>
              <a:gd name="connsiteY17" fmla="*/ 1170885 h 1441441"/>
              <a:gd name="connsiteX18" fmla="*/ 1388545 w 2139848"/>
              <a:gd name="connsiteY18" fmla="*/ 1151987 h 1441441"/>
              <a:gd name="connsiteX19" fmla="*/ 1372353 w 2139848"/>
              <a:gd name="connsiteY19" fmla="*/ 1142122 h 1441441"/>
              <a:gd name="connsiteX20" fmla="*/ 0 w 2139848"/>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848" h="1441441">
                <a:moveTo>
                  <a:pt x="0" y="1134815"/>
                </a:moveTo>
                <a:lnTo>
                  <a:pt x="831588" y="303037"/>
                </a:lnTo>
                <a:lnTo>
                  <a:pt x="1363493" y="303037"/>
                </a:lnTo>
                <a:cubicBezTo>
                  <a:pt x="1370233" y="303086"/>
                  <a:pt x="1376457" y="299434"/>
                  <a:pt x="1379702" y="293526"/>
                </a:cubicBezTo>
                <a:cubicBezTo>
                  <a:pt x="1382948" y="287617"/>
                  <a:pt x="1382693" y="280404"/>
                  <a:pt x="1379037" y="274741"/>
                </a:cubicBezTo>
                <a:lnTo>
                  <a:pt x="1349970" y="230120"/>
                </a:lnTo>
                <a:cubicBezTo>
                  <a:pt x="1322420" y="189052"/>
                  <a:pt x="1312301" y="138723"/>
                  <a:pt x="1321836" y="90195"/>
                </a:cubicBezTo>
                <a:cubicBezTo>
                  <a:pt x="1325865" y="63769"/>
                  <a:pt x="1339475" y="39751"/>
                  <a:pt x="1360073" y="22720"/>
                </a:cubicBezTo>
                <a:cubicBezTo>
                  <a:pt x="1378343" y="9698"/>
                  <a:pt x="1399865" y="2002"/>
                  <a:pt x="1422248" y="487"/>
                </a:cubicBezTo>
                <a:cubicBezTo>
                  <a:pt x="1473675" y="-3400"/>
                  <a:pt x="1524108" y="16138"/>
                  <a:pt x="1559499" y="53659"/>
                </a:cubicBezTo>
                <a:lnTo>
                  <a:pt x="2098399" y="606208"/>
                </a:lnTo>
                <a:cubicBezTo>
                  <a:pt x="2098399" y="606208"/>
                  <a:pt x="2191661" y="684722"/>
                  <a:pt x="2098399" y="808323"/>
                </a:cubicBezTo>
                <a:cubicBezTo>
                  <a:pt x="2020680" y="911712"/>
                  <a:pt x="1673279" y="1274740"/>
                  <a:pt x="1559499" y="1392433"/>
                </a:cubicBezTo>
                <a:cubicBezTo>
                  <a:pt x="1531797" y="1421458"/>
                  <a:pt x="1494156" y="1438950"/>
                  <a:pt x="1454113" y="1441407"/>
                </a:cubicBezTo>
                <a:cubicBezTo>
                  <a:pt x="1412008" y="1442351"/>
                  <a:pt x="1371835" y="1423753"/>
                  <a:pt x="1345307" y="1391034"/>
                </a:cubicBezTo>
                <a:cubicBezTo>
                  <a:pt x="1341155" y="1385749"/>
                  <a:pt x="1337708" y="1379949"/>
                  <a:pt x="1335048" y="1373776"/>
                </a:cubicBezTo>
                <a:cubicBezTo>
                  <a:pt x="1315085" y="1318694"/>
                  <a:pt x="1324074" y="1257267"/>
                  <a:pt x="1358985" y="1210219"/>
                </a:cubicBezTo>
                <a:lnTo>
                  <a:pt x="1386964" y="1170885"/>
                </a:lnTo>
                <a:cubicBezTo>
                  <a:pt x="1391027" y="1165393"/>
                  <a:pt x="1391638" y="1158077"/>
                  <a:pt x="1388545" y="1151987"/>
                </a:cubicBezTo>
                <a:cubicBezTo>
                  <a:pt x="1385452" y="1145897"/>
                  <a:pt x="1379183" y="1142077"/>
                  <a:pt x="1372353" y="1142122"/>
                </a:cubicBezTo>
                <a:lnTo>
                  <a:pt x="0" y="1134815"/>
                </a:lnTo>
                <a:close/>
              </a:path>
            </a:pathLst>
          </a:custGeom>
          <a:gradFill>
            <a:gsLst>
              <a:gs pos="0">
                <a:schemeClr val="accent2">
                  <a:lumMod val="60000"/>
                  <a:lumOff val="40000"/>
                  <a:alpha val="80000"/>
                </a:schemeClr>
              </a:gs>
              <a:gs pos="63000">
                <a:schemeClr val="accent2">
                  <a:alpha val="8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24" name="图形 111" descr="箭头资源 1"/>
          <p:cNvSpPr/>
          <p:nvPr>
            <p:custDataLst>
              <p:tags r:id="rId4"/>
            </p:custDataLst>
          </p:nvPr>
        </p:nvSpPr>
        <p:spPr>
          <a:xfrm>
            <a:off x="732155" y="2782888"/>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1">
                  <a:lumMod val="60000"/>
                  <a:lumOff val="40000"/>
                  <a:alpha val="50000"/>
                </a:schemeClr>
              </a:gs>
              <a:gs pos="63000">
                <a:schemeClr val="accent1">
                  <a:alpha val="5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30" name="图形 111" descr="箭头资源 1"/>
          <p:cNvSpPr/>
          <p:nvPr>
            <p:custDataLst>
              <p:tags r:id="rId5"/>
            </p:custDataLst>
          </p:nvPr>
        </p:nvSpPr>
        <p:spPr>
          <a:xfrm>
            <a:off x="2623821" y="2782253"/>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2">
                  <a:lumMod val="60000"/>
                  <a:lumOff val="40000"/>
                  <a:alpha val="60000"/>
                </a:schemeClr>
              </a:gs>
              <a:gs pos="63000">
                <a:schemeClr val="accent2">
                  <a:alpha val="6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9" name="直角三角形 8"/>
          <p:cNvSpPr/>
          <p:nvPr>
            <p:custDataLst>
              <p:tags r:id="rId6"/>
            </p:custDataLst>
          </p:nvPr>
        </p:nvSpPr>
        <p:spPr>
          <a:xfrm rot="5400000">
            <a:off x="4409441" y="3696018"/>
            <a:ext cx="205740" cy="205740"/>
          </a:xfrm>
          <a:prstGeom prst="rtTriangle">
            <a:avLst/>
          </a:prstGeom>
          <a:solidFill>
            <a:schemeClr val="accent1">
              <a:alpha val="7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cxnSp>
        <p:nvCxnSpPr>
          <p:cNvPr id="11" name="直接连接符 10"/>
          <p:cNvCxnSpPr/>
          <p:nvPr>
            <p:custDataLst>
              <p:tags r:id="rId7"/>
            </p:custDataLst>
          </p:nvPr>
        </p:nvCxnSpPr>
        <p:spPr>
          <a:xfrm>
            <a:off x="4409441" y="3868103"/>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椭圆 5"/>
          <p:cNvSpPr/>
          <p:nvPr>
            <p:custDataLst>
              <p:tags r:id="rId8"/>
            </p:custDataLst>
          </p:nvPr>
        </p:nvSpPr>
        <p:spPr>
          <a:xfrm>
            <a:off x="4309111" y="4397058"/>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7" name="椭圆 6"/>
          <p:cNvSpPr/>
          <p:nvPr>
            <p:custDataLst>
              <p:tags r:id="rId9"/>
            </p:custDataLst>
          </p:nvPr>
        </p:nvSpPr>
        <p:spPr>
          <a:xfrm rot="5400000">
            <a:off x="4370706" y="4458653"/>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8" name="矩形 7"/>
          <p:cNvSpPr/>
          <p:nvPr>
            <p:custDataLst>
              <p:tags r:id="rId10"/>
            </p:custDataLst>
          </p:nvPr>
        </p:nvSpPr>
        <p:spPr>
          <a:xfrm>
            <a:off x="4597401" y="4223068"/>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rPr>
              <a:t>结构分析</a:t>
            </a:r>
            <a:endPar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endParaRPr>
          </a:p>
        </p:txBody>
      </p:sp>
      <p:sp>
        <p:nvSpPr>
          <p:cNvPr id="20" name="直角三角形 19"/>
          <p:cNvSpPr/>
          <p:nvPr>
            <p:custDataLst>
              <p:tags r:id="rId11"/>
            </p:custDataLst>
          </p:nvPr>
        </p:nvSpPr>
        <p:spPr>
          <a:xfrm rot="5400000">
            <a:off x="6191886" y="3696018"/>
            <a:ext cx="205740" cy="205740"/>
          </a:xfrm>
          <a:prstGeom prst="rtTriangle">
            <a:avLst/>
          </a:prstGeom>
          <a:solidFill>
            <a:schemeClr val="accent2">
              <a:alpha val="8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cxnSp>
        <p:nvCxnSpPr>
          <p:cNvPr id="21" name="直接连接符 20"/>
          <p:cNvCxnSpPr/>
          <p:nvPr>
            <p:custDataLst>
              <p:tags r:id="rId12"/>
            </p:custDataLst>
          </p:nvPr>
        </p:nvCxnSpPr>
        <p:spPr>
          <a:xfrm>
            <a:off x="6194426" y="3868103"/>
            <a:ext cx="1270" cy="522605"/>
          </a:xfrm>
          <a:prstGeom prst="line">
            <a:avLst/>
          </a:prstGeom>
          <a:ln w="3175">
            <a:solidFill>
              <a:schemeClr val="accent2">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椭圆 12"/>
          <p:cNvSpPr/>
          <p:nvPr>
            <p:custDataLst>
              <p:tags r:id="rId13"/>
            </p:custDataLst>
          </p:nvPr>
        </p:nvSpPr>
        <p:spPr>
          <a:xfrm>
            <a:off x="6094096" y="4397058"/>
            <a:ext cx="201295" cy="201295"/>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3" name="椭圆 22"/>
          <p:cNvSpPr/>
          <p:nvPr>
            <p:custDataLst>
              <p:tags r:id="rId14"/>
            </p:custDataLst>
          </p:nvPr>
        </p:nvSpPr>
        <p:spPr>
          <a:xfrm rot="5400000">
            <a:off x="6155691" y="4458653"/>
            <a:ext cx="78105" cy="7810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4" name="矩形 13"/>
          <p:cNvSpPr/>
          <p:nvPr>
            <p:custDataLst>
              <p:tags r:id="rId15"/>
            </p:custDataLst>
          </p:nvPr>
        </p:nvSpPr>
        <p:spPr>
          <a:xfrm>
            <a:off x="6383656" y="4223068"/>
            <a:ext cx="1464945" cy="1341755"/>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rPr>
              <a:t>表现、原因、影响分析</a:t>
            </a:r>
            <a:endPar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endParaRPr>
          </a:p>
        </p:txBody>
      </p:sp>
      <p:sp>
        <p:nvSpPr>
          <p:cNvPr id="28" name="直角三角形 27"/>
          <p:cNvSpPr/>
          <p:nvPr>
            <p:custDataLst>
              <p:tags r:id="rId16"/>
            </p:custDataLst>
          </p:nvPr>
        </p:nvSpPr>
        <p:spPr>
          <a:xfrm rot="5400000">
            <a:off x="7977506" y="3696018"/>
            <a:ext cx="205740" cy="205740"/>
          </a:xfrm>
          <a:prstGeom prst="rtTriangle">
            <a:avLst/>
          </a:prstGeom>
          <a:solidFill>
            <a:schemeClr val="accent1">
              <a:alpha val="9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cxnSp>
        <p:nvCxnSpPr>
          <p:cNvPr id="31" name="直接连接符 30"/>
          <p:cNvCxnSpPr/>
          <p:nvPr>
            <p:custDataLst>
              <p:tags r:id="rId17"/>
            </p:custDataLst>
          </p:nvPr>
        </p:nvCxnSpPr>
        <p:spPr>
          <a:xfrm>
            <a:off x="7979411" y="3868103"/>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18"/>
            </p:custDataLst>
          </p:nvPr>
        </p:nvSpPr>
        <p:spPr>
          <a:xfrm>
            <a:off x="7879081" y="4397058"/>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5" name="椭圆 34"/>
          <p:cNvSpPr/>
          <p:nvPr>
            <p:custDataLst>
              <p:tags r:id="rId19"/>
            </p:custDataLst>
          </p:nvPr>
        </p:nvSpPr>
        <p:spPr>
          <a:xfrm rot="5400000">
            <a:off x="7940676" y="4458653"/>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5" name="矩形 14"/>
          <p:cNvSpPr/>
          <p:nvPr>
            <p:custDataLst>
              <p:tags r:id="rId20"/>
            </p:custDataLst>
          </p:nvPr>
        </p:nvSpPr>
        <p:spPr>
          <a:xfrm>
            <a:off x="8168641" y="4223068"/>
            <a:ext cx="1464945" cy="1341755"/>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rPr>
              <a:t>时间分析</a:t>
            </a:r>
            <a:endPar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endParaRPr>
          </a:p>
        </p:txBody>
      </p:sp>
      <p:cxnSp>
        <p:nvCxnSpPr>
          <p:cNvPr id="43" name="直接连接符 42"/>
          <p:cNvCxnSpPr/>
          <p:nvPr>
            <p:custDataLst>
              <p:tags r:id="rId21"/>
            </p:custDataLst>
          </p:nvPr>
        </p:nvCxnSpPr>
        <p:spPr>
          <a:xfrm>
            <a:off x="9835516" y="3868103"/>
            <a:ext cx="1270" cy="522605"/>
          </a:xfrm>
          <a:prstGeom prst="line">
            <a:avLst/>
          </a:prstGeom>
          <a:ln w="3175">
            <a:solidFill>
              <a:schemeClr val="accent2">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图形 111" descr="箭头资源 1"/>
          <p:cNvSpPr/>
          <p:nvPr>
            <p:custDataLst>
              <p:tags r:id="rId22"/>
            </p:custDataLst>
          </p:nvPr>
        </p:nvSpPr>
        <p:spPr>
          <a:xfrm>
            <a:off x="4410711" y="2782253"/>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1">
                  <a:lumMod val="60000"/>
                  <a:lumOff val="40000"/>
                  <a:alpha val="70000"/>
                </a:schemeClr>
              </a:gs>
              <a:gs pos="63000">
                <a:schemeClr val="accent1">
                  <a:alpha val="7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42" name="直角三角形 41"/>
          <p:cNvSpPr/>
          <p:nvPr>
            <p:custDataLst>
              <p:tags r:id="rId23"/>
            </p:custDataLst>
          </p:nvPr>
        </p:nvSpPr>
        <p:spPr>
          <a:xfrm rot="5400000">
            <a:off x="9833611" y="3696018"/>
            <a:ext cx="205740" cy="205740"/>
          </a:xfrm>
          <a:prstGeom prst="rtTriangle">
            <a:avLst/>
          </a:prstGeom>
          <a:solidFill>
            <a:schemeClr val="accent2"/>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44" name="椭圆 43"/>
          <p:cNvSpPr/>
          <p:nvPr>
            <p:custDataLst>
              <p:tags r:id="rId24"/>
            </p:custDataLst>
          </p:nvPr>
        </p:nvSpPr>
        <p:spPr>
          <a:xfrm>
            <a:off x="9735186" y="4397058"/>
            <a:ext cx="201295" cy="201295"/>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47" name="椭圆 46"/>
          <p:cNvSpPr/>
          <p:nvPr>
            <p:custDataLst>
              <p:tags r:id="rId25"/>
            </p:custDataLst>
          </p:nvPr>
        </p:nvSpPr>
        <p:spPr>
          <a:xfrm rot="5400000">
            <a:off x="9796781" y="4458653"/>
            <a:ext cx="78105" cy="7810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8" name="矩形 17"/>
          <p:cNvSpPr/>
          <p:nvPr>
            <p:custDataLst>
              <p:tags r:id="rId26"/>
            </p:custDataLst>
          </p:nvPr>
        </p:nvSpPr>
        <p:spPr>
          <a:xfrm>
            <a:off x="10026650" y="4223068"/>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rPr>
              <a:t>阐释分析</a:t>
            </a:r>
            <a:endPar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endParaRPr>
          </a:p>
        </p:txBody>
      </p:sp>
      <p:sp>
        <p:nvSpPr>
          <p:cNvPr id="32" name="直角三角形 31"/>
          <p:cNvSpPr/>
          <p:nvPr>
            <p:custDataLst>
              <p:tags r:id="rId27"/>
            </p:custDataLst>
          </p:nvPr>
        </p:nvSpPr>
        <p:spPr>
          <a:xfrm rot="5400000">
            <a:off x="2622551" y="3696018"/>
            <a:ext cx="205740" cy="205740"/>
          </a:xfrm>
          <a:prstGeom prst="rtTriangle">
            <a:avLst/>
          </a:prstGeom>
          <a:solidFill>
            <a:schemeClr val="accent2">
              <a:alpha val="6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cxnSp>
        <p:nvCxnSpPr>
          <p:cNvPr id="37" name="直接连接符 36"/>
          <p:cNvCxnSpPr/>
          <p:nvPr>
            <p:custDataLst>
              <p:tags r:id="rId28"/>
            </p:custDataLst>
          </p:nvPr>
        </p:nvCxnSpPr>
        <p:spPr>
          <a:xfrm>
            <a:off x="2624456" y="3868103"/>
            <a:ext cx="1270" cy="522605"/>
          </a:xfrm>
          <a:prstGeom prst="line">
            <a:avLst/>
          </a:prstGeom>
          <a:ln w="3175">
            <a:solidFill>
              <a:schemeClr val="accent2">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椭圆 37"/>
          <p:cNvSpPr/>
          <p:nvPr>
            <p:custDataLst>
              <p:tags r:id="rId29"/>
            </p:custDataLst>
          </p:nvPr>
        </p:nvSpPr>
        <p:spPr>
          <a:xfrm>
            <a:off x="2524126" y="4397058"/>
            <a:ext cx="201295" cy="201295"/>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40" name="椭圆 39"/>
          <p:cNvSpPr/>
          <p:nvPr>
            <p:custDataLst>
              <p:tags r:id="rId30"/>
            </p:custDataLst>
          </p:nvPr>
        </p:nvSpPr>
        <p:spPr>
          <a:xfrm rot="5400000">
            <a:off x="2585721" y="4458653"/>
            <a:ext cx="78105" cy="7810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9" name="矩形 18"/>
          <p:cNvSpPr/>
          <p:nvPr>
            <p:custDataLst>
              <p:tags r:id="rId31"/>
            </p:custDataLst>
          </p:nvPr>
        </p:nvSpPr>
        <p:spPr>
          <a:xfrm>
            <a:off x="2814321" y="4223068"/>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rPr>
              <a:t>对比分析</a:t>
            </a:r>
            <a:endPar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endParaRPr>
          </a:p>
        </p:txBody>
      </p:sp>
      <p:pic>
        <p:nvPicPr>
          <p:cNvPr id="52" name="图片 12" descr="343439383331313b343532303032383bbfcdbba7b9dcc0ed"/>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1464945" y="3238183"/>
            <a:ext cx="288000" cy="288000"/>
          </a:xfrm>
          <a:prstGeom prst="rect">
            <a:avLst/>
          </a:prstGeom>
        </p:spPr>
      </p:pic>
      <p:sp>
        <p:nvSpPr>
          <p:cNvPr id="25" name="直角三角形 24"/>
          <p:cNvSpPr/>
          <p:nvPr>
            <p:custDataLst>
              <p:tags r:id="rId35"/>
            </p:custDataLst>
          </p:nvPr>
        </p:nvSpPr>
        <p:spPr>
          <a:xfrm rot="5400000">
            <a:off x="730886" y="3696653"/>
            <a:ext cx="205740" cy="205740"/>
          </a:xfrm>
          <a:prstGeom prst="rtTriangle">
            <a:avLst/>
          </a:prstGeom>
          <a:solidFill>
            <a:schemeClr val="accent1">
              <a:alpha val="5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pic>
        <p:nvPicPr>
          <p:cNvPr id="53" name="图片 23" descr="343439383331313b343532303034303bcffacadbb9dcc0ed"/>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3355976" y="3233103"/>
            <a:ext cx="288000" cy="288000"/>
          </a:xfrm>
          <a:prstGeom prst="rect">
            <a:avLst/>
          </a:prstGeom>
        </p:spPr>
      </p:pic>
      <p:cxnSp>
        <p:nvCxnSpPr>
          <p:cNvPr id="33" name="直接连接符 32"/>
          <p:cNvCxnSpPr/>
          <p:nvPr>
            <p:custDataLst>
              <p:tags r:id="rId39"/>
            </p:custDataLst>
          </p:nvPr>
        </p:nvCxnSpPr>
        <p:spPr>
          <a:xfrm>
            <a:off x="732791" y="3868738"/>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pic>
        <p:nvPicPr>
          <p:cNvPr id="54" name="图片 16" descr="343439383331313b343532303033323bd3a6d3c3b9dcc0ed"/>
          <p:cNvPicPr>
            <a:picLocks noChangeAspect="1"/>
          </p:cNvPicPr>
          <p:nvPr>
            <p:custDataLst>
              <p:tags r:id="rId40"/>
            </p:custDataLst>
          </p:nvPr>
        </p:nvPicPr>
        <p:blipFill>
          <a:blip r:embed="rId41">
            <a:extLst>
              <a:ext uri="{96DAC541-7B7A-43D3-8B79-37D633B846F1}">
                <asvg:svgBlip xmlns:asvg="http://schemas.microsoft.com/office/drawing/2016/SVG/main" r:embed="rId42"/>
              </a:ext>
            </a:extLst>
          </a:blip>
          <a:stretch>
            <a:fillRect/>
          </a:stretch>
        </p:blipFill>
        <p:spPr>
          <a:xfrm>
            <a:off x="5199381" y="3233103"/>
            <a:ext cx="288000" cy="288000"/>
          </a:xfrm>
          <a:prstGeom prst="rect">
            <a:avLst/>
          </a:prstGeom>
        </p:spPr>
      </p:pic>
      <p:sp>
        <p:nvSpPr>
          <p:cNvPr id="46" name="椭圆 45"/>
          <p:cNvSpPr/>
          <p:nvPr>
            <p:custDataLst>
              <p:tags r:id="rId43"/>
            </p:custDataLst>
          </p:nvPr>
        </p:nvSpPr>
        <p:spPr>
          <a:xfrm>
            <a:off x="632461" y="4397693"/>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55" name="图片 15" descr="343439383331313b343532303033313bd3a6d3c3c9ccb3c7"/>
          <p:cNvPicPr>
            <a:picLocks noChangeAspect="1"/>
          </p:cNvPicPr>
          <p:nvPr>
            <p:custDataLst>
              <p:tags r:id="rId44"/>
            </p:custDataLst>
          </p:nvPr>
        </p:nvPicPr>
        <p:blipFill>
          <a:blip r:embed="rId45">
            <a:extLst>
              <a:ext uri="{96DAC541-7B7A-43D3-8B79-37D633B846F1}">
                <asvg:svgBlip xmlns:asvg="http://schemas.microsoft.com/office/drawing/2016/SVG/main" r:embed="rId46"/>
              </a:ext>
            </a:extLst>
          </a:blip>
          <a:stretch>
            <a:fillRect/>
          </a:stretch>
        </p:blipFill>
        <p:spPr>
          <a:xfrm>
            <a:off x="6933566" y="3233103"/>
            <a:ext cx="288000" cy="288000"/>
          </a:xfrm>
          <a:prstGeom prst="rect">
            <a:avLst/>
          </a:prstGeom>
        </p:spPr>
      </p:pic>
      <p:sp>
        <p:nvSpPr>
          <p:cNvPr id="48" name="椭圆 47"/>
          <p:cNvSpPr/>
          <p:nvPr>
            <p:custDataLst>
              <p:tags r:id="rId47"/>
            </p:custDataLst>
          </p:nvPr>
        </p:nvSpPr>
        <p:spPr>
          <a:xfrm rot="5400000">
            <a:off x="694056" y="4459288"/>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pic>
        <p:nvPicPr>
          <p:cNvPr id="56" name="图片 19" descr="343435383036303b343532343136343bcfeec4bfb7b6cea7"/>
          <p:cNvPicPr>
            <a:picLocks noChangeAspect="1"/>
          </p:cNvPicPr>
          <p:nvPr>
            <p:custDataLst>
              <p:tags r:id="rId48"/>
            </p:custDataLst>
          </p:nvPr>
        </p:nvPicPr>
        <p:blipFill>
          <a:blip r:embed="rId49">
            <a:extLst>
              <a:ext uri="{96DAC541-7B7A-43D3-8B79-37D633B846F1}">
                <asvg:svgBlip xmlns:asvg="http://schemas.microsoft.com/office/drawing/2016/SVG/main" r:embed="rId50"/>
              </a:ext>
            </a:extLst>
          </a:blip>
          <a:stretch>
            <a:fillRect/>
          </a:stretch>
        </p:blipFill>
        <p:spPr>
          <a:xfrm>
            <a:off x="8710296" y="3233103"/>
            <a:ext cx="288000" cy="288000"/>
          </a:xfrm>
          <a:prstGeom prst="rect">
            <a:avLst/>
          </a:prstGeom>
        </p:spPr>
      </p:pic>
      <p:sp>
        <p:nvSpPr>
          <p:cNvPr id="26" name="矩形 25"/>
          <p:cNvSpPr/>
          <p:nvPr>
            <p:custDataLst>
              <p:tags r:id="rId51"/>
            </p:custDataLst>
          </p:nvPr>
        </p:nvSpPr>
        <p:spPr>
          <a:xfrm>
            <a:off x="922655" y="4223703"/>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rPr>
              <a:t>个案分析</a:t>
            </a:r>
            <a:endParaRPr lang="zh-CN" altLang="en-US" sz="2400" b="1">
              <a:solidFill>
                <a:schemeClr val="tx1">
                  <a:lumMod val="65000"/>
                  <a:lumOff val="35000"/>
                </a:schemeClr>
              </a:solidFill>
              <a:latin typeface="微软雅黑" panose="020B0503020204020204" charset="-122"/>
              <a:ea typeface="微软雅黑" panose="020B0503020204020204" charset="-122"/>
              <a:cs typeface="+mn-ea"/>
              <a:sym typeface="+mn-ea"/>
            </a:endParaRPr>
          </a:p>
        </p:txBody>
      </p:sp>
      <p:pic>
        <p:nvPicPr>
          <p:cNvPr id="57" name="图片 17" descr="343435383038363b343532323430323bcdc6b9e3b7bdb0b8"/>
          <p:cNvPicPr>
            <a:picLocks noChangeAspect="1"/>
          </p:cNvPicPr>
          <p:nvPr>
            <p:custDataLst>
              <p:tags r:id="rId52"/>
            </p:custDataLst>
          </p:nvPr>
        </p:nvPicPr>
        <p:blipFill>
          <a:blip r:embed="rId53">
            <a:extLst>
              <a:ext uri="{96DAC541-7B7A-43D3-8B79-37D633B846F1}">
                <asvg:svgBlip xmlns:asvg="http://schemas.microsoft.com/office/drawing/2016/SVG/main" r:embed="rId54"/>
              </a:ext>
            </a:extLst>
          </a:blip>
          <a:stretch>
            <a:fillRect/>
          </a:stretch>
        </p:blipFill>
        <p:spPr>
          <a:xfrm>
            <a:off x="10566401" y="3233738"/>
            <a:ext cx="288000" cy="288000"/>
          </a:xfrm>
          <a:prstGeom prst="rect">
            <a:avLst/>
          </a:prstGeom>
        </p:spPr>
      </p:pic>
      <p:sp>
        <p:nvSpPr>
          <p:cNvPr id="27" name="文本框 26"/>
          <p:cNvSpPr txBox="1"/>
          <p:nvPr/>
        </p:nvSpPr>
        <p:spPr>
          <a:xfrm>
            <a:off x="1564005" y="458724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535930" cy="338391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个案分析</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是指数据新闻对某一特定的案例进行深入分析和解读。个案分析可以帮助受众更好地认知数据新闻报道，提升共鸣感和理解力。</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圆角矩形 1"/>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1</a:t>
            </a:r>
            <a:r>
              <a:rPr lang="zh-CN" altLang="en-US" sz="2400" b="1">
                <a:latin typeface="微软雅黑" panose="020B0503020204020204" charset="-122"/>
                <a:ea typeface="微软雅黑" panose="020B0503020204020204" charset="-122"/>
              </a:rPr>
              <a:t>）个案分析</a:t>
            </a:r>
            <a:endParaRPr lang="en-US" altLang="zh-CN" sz="2400" b="1">
              <a:latin typeface="微软雅黑" panose="020B0503020204020204" charset="-122"/>
              <a:ea typeface="微软雅黑" panose="020B0503020204020204" charset="-122"/>
            </a:endParaRPr>
          </a:p>
        </p:txBody>
      </p:sp>
      <p:pic>
        <p:nvPicPr>
          <p:cNvPr id="3" name="图片 2" descr="摄图网_401814014_导航平工作队合作场面例证(非企业商用)"/>
          <p:cNvPicPr>
            <a:picLocks noChangeAspect="1"/>
          </p:cNvPicPr>
          <p:nvPr/>
        </p:nvPicPr>
        <p:blipFill>
          <a:blip r:embed="rId1"/>
          <a:srcRect t="5278"/>
          <a:stretch>
            <a:fillRect/>
          </a:stretch>
        </p:blipFill>
        <p:spPr>
          <a:xfrm>
            <a:off x="6889115" y="1696720"/>
            <a:ext cx="4707890" cy="4013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7" name="文本框 26"/>
          <p:cNvSpPr txBox="1"/>
          <p:nvPr/>
        </p:nvSpPr>
        <p:spPr>
          <a:xfrm>
            <a:off x="1564005" y="4587240"/>
            <a:ext cx="4064000" cy="914400"/>
          </a:xfrm>
          <a:prstGeom prst="rect">
            <a:avLst/>
          </a:prstGeom>
        </p:spPr>
        <p:txBody>
          <a:bodyPr wrap="square" lIns="0" tIns="0" rIns="0" bIns="0" rtlCol="0" anchor="t">
            <a:noAutofit/>
          </a:bodyPr>
          <a:p>
            <a:pPr marL="0" lvl="1" indent="0" algn="ctr">
              <a:lnSpc>
                <a:spcPts val="8570"/>
              </a:lnSpc>
              <a:spcBef>
                <a:spcPct val="0"/>
              </a:spcBef>
            </a:pPr>
            <a:endParaRPr lang="en-US" alt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endParaRPr>
          </a:p>
        </p:txBody>
      </p:sp>
      <p:sp>
        <p:nvSpPr>
          <p:cNvPr id="188" name="燕尾形 187"/>
          <p:cNvSpPr/>
          <p:nvPr>
            <p:custDataLst>
              <p:tags r:id="rId1"/>
            </p:custDataLst>
          </p:nvPr>
        </p:nvSpPr>
        <p:spPr>
          <a:xfrm>
            <a:off x="773748" y="3355341"/>
            <a:ext cx="10466070" cy="120015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思源黑体 CN Regular" panose="020B0500000000000000" charset="-122"/>
            </a:endParaRPr>
          </a:p>
        </p:txBody>
      </p:sp>
      <p:sp>
        <p:nvSpPr>
          <p:cNvPr id="190" name="燕尾形 189"/>
          <p:cNvSpPr/>
          <p:nvPr>
            <p:custDataLst>
              <p:tags r:id="rId2"/>
            </p:custDataLst>
          </p:nvPr>
        </p:nvSpPr>
        <p:spPr>
          <a:xfrm>
            <a:off x="2153603" y="3519171"/>
            <a:ext cx="2263140" cy="815975"/>
          </a:xfrm>
          <a:prstGeom prst="chevron">
            <a:avLst/>
          </a:prstGeom>
          <a:gradFill>
            <a:gsLst>
              <a:gs pos="0">
                <a:schemeClr val="accent1">
                  <a:lumMod val="55000"/>
                  <a:lumOff val="45000"/>
                  <a:alpha val="100000"/>
                </a:schemeClr>
              </a:gs>
              <a:gs pos="100000">
                <a:schemeClr val="accent1">
                  <a:alpha val="100000"/>
                </a:schemeClr>
              </a:gs>
            </a:gsLst>
            <a:lin ang="0" scaled="0"/>
          </a:gradFill>
          <a:ln>
            <a:noFill/>
          </a:ln>
          <a:effectLst>
            <a:outerShdw blurRad="152400" dist="88900" dir="8100000" algn="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zh-CN" altLang="en-US" sz="2400" b="1" cap="all">
                <a:solidFill>
                  <a:srgbClr val="FFFFFF"/>
                </a:solidFill>
                <a:uFillTx/>
                <a:latin typeface="微软雅黑" panose="020B0503020204020204" charset="-122"/>
                <a:ea typeface="微软雅黑" panose="020B0503020204020204" charset="-122"/>
                <a:cs typeface="微软雅黑" panose="020B0503020204020204" charset="-122"/>
                <a:sym typeface="+mn-ea"/>
              </a:rPr>
              <a:t>功能</a:t>
            </a:r>
            <a:r>
              <a:rPr lang="en-US" altLang="zh-CN" sz="2400" b="1" cap="all">
                <a:solidFill>
                  <a:srgbClr val="FFFFFF"/>
                </a:solidFill>
                <a:uFillTx/>
                <a:latin typeface="微软雅黑" panose="020B0503020204020204" charset="-122"/>
                <a:ea typeface="微软雅黑" panose="020B0503020204020204" charset="-122"/>
                <a:cs typeface="微软雅黑" panose="020B0503020204020204" charset="-122"/>
                <a:sym typeface="+mn-ea"/>
              </a:rPr>
              <a:t>1</a:t>
            </a:r>
            <a:endParaRPr lang="en-US" altLang="zh-CN" sz="2400" b="1" cap="all">
              <a:solidFill>
                <a:srgbClr val="FFFFFF"/>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91" name="燕尾形 190"/>
          <p:cNvSpPr/>
          <p:nvPr>
            <p:custDataLst>
              <p:tags r:id="rId3"/>
            </p:custDataLst>
          </p:nvPr>
        </p:nvSpPr>
        <p:spPr>
          <a:xfrm>
            <a:off x="4875213" y="3519171"/>
            <a:ext cx="2263140" cy="815975"/>
          </a:xfrm>
          <a:prstGeom prst="chevron">
            <a:avLst/>
          </a:prstGeom>
          <a:gradFill>
            <a:gsLst>
              <a:gs pos="0">
                <a:schemeClr val="accent2">
                  <a:lumMod val="70000"/>
                  <a:lumOff val="30000"/>
                  <a:alpha val="100000"/>
                </a:schemeClr>
              </a:gs>
              <a:gs pos="100000">
                <a:schemeClr val="accent2">
                  <a:lumMod val="95000"/>
                  <a:alpha val="100000"/>
                </a:schemeClr>
              </a:gs>
            </a:gsLst>
            <a:lin ang="0" scaled="0"/>
          </a:gradFill>
          <a:ln>
            <a:noFill/>
          </a:ln>
          <a:effectLst>
            <a:outerShdw blurRad="152400" dist="88900" dir="8100000" algn="tr"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zh-CN" altLang="en-US" sz="2400" b="1" cap="all">
                <a:solidFill>
                  <a:srgbClr val="FFFFFF"/>
                </a:solidFill>
                <a:uFillTx/>
                <a:latin typeface="微软雅黑" panose="020B0503020204020204" charset="-122"/>
                <a:ea typeface="微软雅黑" panose="020B0503020204020204" charset="-122"/>
                <a:cs typeface="微软雅黑" panose="020B0503020204020204" charset="-122"/>
                <a:sym typeface="+mn-ea"/>
              </a:rPr>
              <a:t>功能</a:t>
            </a:r>
            <a:r>
              <a:rPr lang="en-US" altLang="zh-CN" sz="2400" b="1" cap="all">
                <a:solidFill>
                  <a:srgbClr val="FFFFFF"/>
                </a:solidFill>
                <a:uFillTx/>
                <a:latin typeface="微软雅黑" panose="020B0503020204020204" charset="-122"/>
                <a:ea typeface="微软雅黑" panose="020B0503020204020204" charset="-122"/>
                <a:cs typeface="微软雅黑" panose="020B0503020204020204" charset="-122"/>
                <a:sym typeface="+mn-ea"/>
              </a:rPr>
              <a:t>2</a:t>
            </a:r>
            <a:endParaRPr lang="en-US" altLang="zh-CN" sz="2400" b="1" cap="all">
              <a:solidFill>
                <a:srgbClr val="FFFFFF"/>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92" name="燕尾形 191"/>
          <p:cNvSpPr/>
          <p:nvPr>
            <p:custDataLst>
              <p:tags r:id="rId4"/>
            </p:custDataLst>
          </p:nvPr>
        </p:nvSpPr>
        <p:spPr>
          <a:xfrm>
            <a:off x="7596823" y="3519171"/>
            <a:ext cx="2263140" cy="815975"/>
          </a:xfrm>
          <a:prstGeom prst="chevron">
            <a:avLst/>
          </a:prstGeom>
          <a:gradFill>
            <a:gsLst>
              <a:gs pos="0">
                <a:schemeClr val="accent1">
                  <a:lumMod val="85000"/>
                  <a:lumOff val="15000"/>
                  <a:alpha val="100000"/>
                </a:schemeClr>
              </a:gs>
              <a:gs pos="100000">
                <a:schemeClr val="accent1">
                  <a:lumMod val="90000"/>
                  <a:alpha val="100000"/>
                </a:schemeClr>
              </a:gs>
            </a:gsLst>
            <a:lin ang="0" scaled="0"/>
          </a:gradFill>
          <a:ln>
            <a:noFill/>
          </a:ln>
          <a:effectLst>
            <a:outerShdw blurRad="152400" dist="88900" dir="8100000" algn="tr"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zh-CN" altLang="en-US" sz="2400" b="1" cap="all">
                <a:solidFill>
                  <a:srgbClr val="FFFFFF"/>
                </a:solidFill>
                <a:uFillTx/>
                <a:latin typeface="微软雅黑" panose="020B0503020204020204" charset="-122"/>
                <a:ea typeface="微软雅黑" panose="020B0503020204020204" charset="-122"/>
                <a:cs typeface="微软雅黑" panose="020B0503020204020204" charset="-122"/>
                <a:sym typeface="+mn-ea"/>
              </a:rPr>
              <a:t>功能</a:t>
            </a:r>
            <a:r>
              <a:rPr lang="en-US" altLang="zh-CN" sz="2400" b="1" cap="all">
                <a:solidFill>
                  <a:srgbClr val="FFFFFF"/>
                </a:solidFill>
                <a:uFillTx/>
                <a:latin typeface="微软雅黑" panose="020B0503020204020204" charset="-122"/>
                <a:ea typeface="微软雅黑" panose="020B0503020204020204" charset="-122"/>
                <a:cs typeface="微软雅黑" panose="020B0503020204020204" charset="-122"/>
                <a:sym typeface="+mn-ea"/>
              </a:rPr>
              <a:t>3</a:t>
            </a:r>
            <a:endParaRPr lang="en-US" altLang="zh-CN" sz="2400" b="1" cap="all">
              <a:solidFill>
                <a:srgbClr val="FFFFFF"/>
              </a:solidFill>
              <a:uFillTx/>
              <a:latin typeface="微软雅黑" panose="020B0503020204020204" charset="-122"/>
              <a:ea typeface="微软雅黑" panose="020B0503020204020204" charset="-122"/>
              <a:cs typeface="微软雅黑" panose="020B0503020204020204" charset="-122"/>
              <a:sym typeface="+mn-ea"/>
            </a:endParaRPr>
          </a:p>
        </p:txBody>
      </p:sp>
      <p:cxnSp>
        <p:nvCxnSpPr>
          <p:cNvPr id="194" name="直接连接符 193"/>
          <p:cNvCxnSpPr/>
          <p:nvPr>
            <p:custDataLst>
              <p:tags r:id="rId5"/>
            </p:custDataLst>
          </p:nvPr>
        </p:nvCxnSpPr>
        <p:spPr>
          <a:xfrm flipH="1">
            <a:off x="951548" y="4615816"/>
            <a:ext cx="8335645" cy="0"/>
          </a:xfrm>
          <a:prstGeom prst="line">
            <a:avLst/>
          </a:prstGeom>
          <a:ln w="9525">
            <a:gradFill>
              <a:gsLst>
                <a:gs pos="0">
                  <a:schemeClr val="accent1">
                    <a:lumMod val="20000"/>
                    <a:lumOff val="80000"/>
                    <a:alpha val="0"/>
                  </a:schemeClr>
                </a:gs>
                <a:gs pos="100000">
                  <a:schemeClr val="accent1">
                    <a:lumMod val="20000"/>
                    <a:lumOff val="80000"/>
                    <a:alpha val="100000"/>
                  </a:schemeClr>
                </a:gs>
              </a:gsLst>
              <a:lin ang="0" scaled="1"/>
            </a:gradFill>
            <a:tailEnd type="none"/>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custDataLst>
              <p:tags r:id="rId6"/>
            </p:custDataLst>
          </p:nvPr>
        </p:nvCxnSpPr>
        <p:spPr>
          <a:xfrm flipH="1">
            <a:off x="2158048" y="3298191"/>
            <a:ext cx="8335645" cy="0"/>
          </a:xfrm>
          <a:prstGeom prst="line">
            <a:avLst/>
          </a:prstGeom>
          <a:ln w="9525">
            <a:gradFill>
              <a:gsLst>
                <a:gs pos="0">
                  <a:schemeClr val="accent1">
                    <a:lumMod val="20000"/>
                    <a:lumOff val="80000"/>
                    <a:alpha val="0"/>
                  </a:schemeClr>
                </a:gs>
                <a:gs pos="100000">
                  <a:schemeClr val="accent1">
                    <a:lumMod val="20000"/>
                    <a:lumOff val="80000"/>
                    <a:alpha val="100000"/>
                  </a:schemeClr>
                </a:gs>
              </a:gsLst>
              <a:lin ang="10800000" scaled="1"/>
            </a:gradFill>
            <a:tailEnd type="none"/>
          </a:ln>
        </p:spPr>
        <p:style>
          <a:lnRef idx="1">
            <a:schemeClr val="accent1"/>
          </a:lnRef>
          <a:fillRef idx="0">
            <a:schemeClr val="accent1"/>
          </a:fillRef>
          <a:effectRef idx="0">
            <a:schemeClr val="accent1"/>
          </a:effectRef>
          <a:fontRef idx="minor">
            <a:schemeClr val="tx1"/>
          </a:fontRef>
        </p:style>
      </p:cxnSp>
      <p:sp>
        <p:nvSpPr>
          <p:cNvPr id="3" name="矩形 2"/>
          <p:cNvSpPr/>
          <p:nvPr>
            <p:custDataLst>
              <p:tags r:id="rId7"/>
            </p:custDataLst>
          </p:nvPr>
        </p:nvSpPr>
        <p:spPr>
          <a:xfrm>
            <a:off x="5598478" y="2461261"/>
            <a:ext cx="2958465" cy="78549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rPr>
              <a:t>对个案的描述有时也会作为行文线索贯穿始终。</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29" name="矩形 28"/>
          <p:cNvSpPr/>
          <p:nvPr>
            <p:custDataLst>
              <p:tags r:id="rId8"/>
            </p:custDataLst>
          </p:nvPr>
        </p:nvSpPr>
        <p:spPr>
          <a:xfrm>
            <a:off x="2822893" y="4965066"/>
            <a:ext cx="2958465" cy="78549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2000">
                <a:solidFill>
                  <a:schemeClr val="tx1">
                    <a:lumMod val="85000"/>
                    <a:lumOff val="15000"/>
                  </a:schemeClr>
                </a:solidFill>
                <a:latin typeface="微软雅黑" panose="020B0503020204020204" charset="-122"/>
                <a:ea typeface="微软雅黑" panose="020B0503020204020204" charset="-122"/>
                <a:cs typeface="+mn-ea"/>
              </a:rPr>
              <a:t>数据新闻作品开头的案例能够起到引人入胜的效果。</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36" name="矩形 35"/>
          <p:cNvSpPr/>
          <p:nvPr>
            <p:custDataLst>
              <p:tags r:id="rId9"/>
            </p:custDataLst>
          </p:nvPr>
        </p:nvSpPr>
        <p:spPr>
          <a:xfrm>
            <a:off x="8188960" y="4965065"/>
            <a:ext cx="3358515" cy="78549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2000">
                <a:solidFill>
                  <a:schemeClr val="tx1">
                    <a:lumMod val="85000"/>
                    <a:lumOff val="15000"/>
                  </a:schemeClr>
                </a:solidFill>
                <a:latin typeface="微软雅黑" panose="020B0503020204020204" charset="-122"/>
                <a:ea typeface="微软雅黑" panose="020B0503020204020204" charset="-122"/>
                <a:cs typeface="+mn-ea"/>
              </a:rPr>
              <a:t>在以特殊群体的生存现状、心理境况为议题的数据新闻中，能够较好地体现作品的人文性。</a:t>
            </a:r>
            <a:endParaRPr lang="zh-CN" altLang="en-US" sz="2000">
              <a:solidFill>
                <a:schemeClr val="tx1">
                  <a:lumMod val="85000"/>
                  <a:lumOff val="15000"/>
                </a:schemeClr>
              </a:solidFill>
              <a:latin typeface="微软雅黑" panose="020B0503020204020204" charset="-122"/>
              <a:ea typeface="微软雅黑" panose="020B0503020204020204" charset="-122"/>
              <a:cs typeface="+mn-ea"/>
            </a:endParaRPr>
          </a:p>
        </p:txBody>
      </p:sp>
      <p:cxnSp>
        <p:nvCxnSpPr>
          <p:cNvPr id="39" name="直接箭头连接符 38"/>
          <p:cNvCxnSpPr/>
          <p:nvPr>
            <p:custDataLst>
              <p:tags r:id="rId10"/>
            </p:custDataLst>
          </p:nvPr>
        </p:nvCxnSpPr>
        <p:spPr>
          <a:xfrm flipV="1">
            <a:off x="5453698" y="2719071"/>
            <a:ext cx="0" cy="576580"/>
          </a:xfrm>
          <a:prstGeom prst="straightConnector1">
            <a:avLst/>
          </a:prstGeom>
          <a:ln>
            <a:solidFill>
              <a:schemeClr val="accent2">
                <a:lumMod val="60000"/>
                <a:lumOff val="40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custDataLst>
              <p:tags r:id="rId11"/>
            </p:custDataLst>
          </p:nvPr>
        </p:nvCxnSpPr>
        <p:spPr>
          <a:xfrm flipH="1" flipV="1">
            <a:off x="2593023" y="4625976"/>
            <a:ext cx="2540" cy="588645"/>
          </a:xfrm>
          <a:prstGeom prst="straightConnector1">
            <a:avLst/>
          </a:prstGeom>
          <a:ln>
            <a:solidFill>
              <a:schemeClr val="accent1">
                <a:lumMod val="60000"/>
                <a:lumOff val="4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custDataLst>
              <p:tags r:id="rId12"/>
            </p:custDataLst>
          </p:nvPr>
        </p:nvCxnSpPr>
        <p:spPr>
          <a:xfrm flipH="1" flipV="1">
            <a:off x="8049578" y="4625976"/>
            <a:ext cx="2540" cy="588645"/>
          </a:xfrm>
          <a:prstGeom prst="straightConnector1">
            <a:avLst/>
          </a:prstGeom>
          <a:ln>
            <a:solidFill>
              <a:schemeClr val="accent1">
                <a:lumMod val="60000"/>
                <a:lumOff val="4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49" name="圆角矩形 48"/>
          <p:cNvSpPr/>
          <p:nvPr/>
        </p:nvSpPr>
        <p:spPr>
          <a:xfrm>
            <a:off x="1137285" y="1476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rPr>
              <a:t>个案需要具有的三种功能</a:t>
            </a:r>
            <a:endParaRPr lang="zh-CN" altLang="en-US" sz="24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寿</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后服务：去世后我的社交账号何去何从》</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388110" y="325120"/>
            <a:ext cx="4535805" cy="5766435"/>
          </a:xfrm>
          <a:prstGeom prst="rect">
            <a:avLst/>
          </a:prstGeom>
        </p:spPr>
      </p:pic>
      <p:pic>
        <p:nvPicPr>
          <p:cNvPr id="4" name="图片 3"/>
          <p:cNvPicPr>
            <a:picLocks noChangeAspect="1"/>
          </p:cNvPicPr>
          <p:nvPr/>
        </p:nvPicPr>
        <p:blipFill>
          <a:blip r:embed="rId2"/>
          <a:stretch>
            <a:fillRect/>
          </a:stretch>
        </p:blipFill>
        <p:spPr>
          <a:xfrm>
            <a:off x="6207760" y="167005"/>
            <a:ext cx="4337050" cy="5924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《独居青年：孤独更深处，热烈且自由的灵魂》数据新闻节选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p:nvPr/>
        </p:nvPicPr>
        <p:blipFill>
          <a:blip r:embed="rId1"/>
          <a:stretch>
            <a:fillRect/>
          </a:stretch>
        </p:blipFill>
        <p:spPr>
          <a:xfrm>
            <a:off x="532130" y="1688465"/>
            <a:ext cx="11410950" cy="38525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535930" cy="35306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对比分析</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指的是通过比较不同的数据、变量或情况之间的异同，从而揭示趋势、模式或关联，这是数据新闻中最为常见的分析思路与方法。</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
                <a:srgbClr val="027FFD"/>
              </a:buClr>
              <a:buFont typeface="Wingdings" panose="05000000000000000000" charset="0"/>
              <a:buNone/>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①横向比较</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a:p>
            <a:pPr indent="0" algn="l">
              <a:lnSpc>
                <a:spcPct val="150000"/>
              </a:lnSpc>
              <a:buClr>
                <a:srgbClr val="027FFD"/>
              </a:buClr>
              <a:buFont typeface="Wingdings" panose="05000000000000000000" charset="0"/>
              <a:buNone/>
            </a:pPr>
            <a:r>
              <a:rPr lang="en-US" altLang="zh-CN" sz="240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②纵向比较</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圆角矩形 1"/>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2</a:t>
            </a:r>
            <a:r>
              <a:rPr lang="zh-CN" altLang="en-US" sz="2400" b="1">
                <a:latin typeface="微软雅黑" panose="020B0503020204020204" charset="-122"/>
                <a:ea typeface="微软雅黑" panose="020B0503020204020204" charset="-122"/>
              </a:rPr>
              <a:t>）对比分析</a:t>
            </a:r>
            <a:endParaRPr lang="en-US" altLang="zh-CN" sz="2400" b="1">
              <a:latin typeface="微软雅黑" panose="020B0503020204020204" charset="-122"/>
              <a:ea typeface="微软雅黑" panose="020B0503020204020204" charset="-122"/>
            </a:endParaRPr>
          </a:p>
        </p:txBody>
      </p:sp>
      <p:pic>
        <p:nvPicPr>
          <p:cNvPr id="4" name="图片 3" descr="摄图网_401354990_数据分析数据管理图标免抠矢量插画素材(非企业商用)"/>
          <p:cNvPicPr>
            <a:picLocks noChangeAspect="1"/>
          </p:cNvPicPr>
          <p:nvPr/>
        </p:nvPicPr>
        <p:blipFill>
          <a:blip r:embed="rId1"/>
          <a:stretch>
            <a:fillRect/>
          </a:stretch>
        </p:blipFill>
        <p:spPr>
          <a:xfrm flipH="1">
            <a:off x="6870065" y="1518920"/>
            <a:ext cx="4589780" cy="45897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custDataLst>
              <p:tags r:id="rId1"/>
            </p:custDataLst>
          </p:nvPr>
        </p:nvSpPr>
        <p:spPr>
          <a:xfrm>
            <a:off x="5369560" y="2696210"/>
            <a:ext cx="1433759" cy="1425266"/>
          </a:xfrm>
          <a:prstGeom prst="rect">
            <a:avLst/>
          </a:prstGeom>
          <a:noFill/>
        </p:spPr>
        <p:txBody>
          <a:bodyPr wrap="square" tIns="323850" bIns="432000" rtlCol="0" anchor="b" anchorCtr="0">
            <a:noAutofit/>
          </a:bodyPr>
          <a:p>
            <a:pPr algn="ctr">
              <a:spcBef>
                <a:spcPct val="0"/>
              </a:spcBef>
              <a:spcAft>
                <a:spcPct val="0"/>
              </a:spcAft>
            </a:pPr>
            <a:r>
              <a:rPr lang="zh-CN" altLang="en-US" sz="2400" b="1" dirty="0">
                <a:solidFill>
                  <a:schemeClr val="tx1">
                    <a:lumMod val="100000"/>
                  </a:schemeClr>
                </a:solidFill>
                <a:latin typeface="微软雅黑" panose="020B0503020204020204" charset="-122"/>
                <a:ea typeface="微软雅黑" panose="020B0503020204020204" charset="-122"/>
                <a:cs typeface="微软雅黑" panose="020B0503020204020204" charset="-122"/>
              </a:rPr>
              <a:t>（</a:t>
            </a:r>
            <a:r>
              <a:rPr lang="en-US" altLang="zh-CN" sz="2400" b="1" dirty="0">
                <a:solidFill>
                  <a:schemeClr val="tx1">
                    <a:lumMod val="100000"/>
                  </a:schemeClr>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tx1">
                    <a:lumMod val="100000"/>
                  </a:schemeClr>
                </a:solidFill>
                <a:latin typeface="微软雅黑" panose="020B0503020204020204" charset="-122"/>
                <a:ea typeface="微软雅黑" panose="020B0503020204020204" charset="-122"/>
                <a:cs typeface="微软雅黑" panose="020B0503020204020204" charset="-122"/>
              </a:rPr>
              <a:t>）</a:t>
            </a:r>
            <a:endParaRPr lang="zh-CN" altLang="en-US" sz="2400" b="1" dirty="0">
              <a:solidFill>
                <a:schemeClr val="tx1">
                  <a:lumMod val="100000"/>
                </a:schemeClr>
              </a:solidFill>
              <a:latin typeface="微软雅黑" panose="020B0503020204020204" charset="-122"/>
              <a:ea typeface="微软雅黑" panose="020B0503020204020204" charset="-122"/>
              <a:cs typeface="微软雅黑" panose="020B0503020204020204" charset="-122"/>
            </a:endParaRPr>
          </a:p>
          <a:p>
            <a:pPr algn="ctr">
              <a:spcBef>
                <a:spcPct val="0"/>
              </a:spcBef>
              <a:spcAft>
                <a:spcPct val="0"/>
              </a:spcAft>
            </a:pPr>
            <a:r>
              <a:rPr lang="zh-CN" altLang="en-US" sz="2400" b="1" dirty="0">
                <a:solidFill>
                  <a:schemeClr val="tx1">
                    <a:lumMod val="100000"/>
                  </a:schemeClr>
                </a:solidFill>
                <a:latin typeface="微软雅黑" panose="020B0503020204020204" charset="-122"/>
                <a:ea typeface="微软雅黑" panose="020B0503020204020204" charset="-122"/>
                <a:cs typeface="微软雅黑" panose="020B0503020204020204" charset="-122"/>
              </a:rPr>
              <a:t>对比分析</a:t>
            </a:r>
            <a:endParaRPr lang="zh-CN" altLang="en-US" sz="2400" b="1" dirty="0">
              <a:solidFill>
                <a:schemeClr val="tx1">
                  <a:lumMod val="100000"/>
                </a:schemeClr>
              </a:solidFill>
              <a:latin typeface="微软雅黑" panose="020B0503020204020204" charset="-122"/>
              <a:ea typeface="微软雅黑" panose="020B0503020204020204" charset="-122"/>
              <a:cs typeface="微软雅黑" panose="020B0503020204020204" charset="-122"/>
            </a:endParaRPr>
          </a:p>
        </p:txBody>
      </p:sp>
      <p:sp>
        <p:nvSpPr>
          <p:cNvPr id="3" name="任意多边形 2"/>
          <p:cNvSpPr/>
          <p:nvPr>
            <p:custDataLst>
              <p:tags r:id="rId2"/>
            </p:custDataLst>
          </p:nvPr>
        </p:nvSpPr>
        <p:spPr>
          <a:xfrm rot="10800000">
            <a:off x="4881245" y="2651126"/>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alpha val="100000"/>
                </a:schemeClr>
              </a:gs>
              <a:gs pos="100000">
                <a:schemeClr val="accent2">
                  <a:lumMod val="80000"/>
                  <a:lumOff val="20000"/>
                  <a:alpha val="100000"/>
                </a:schemeClr>
              </a:gs>
            </a:gsLst>
            <a:lin ang="1194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6" name="任意多边形 5"/>
          <p:cNvSpPr/>
          <p:nvPr>
            <p:custDataLst>
              <p:tags r:id="rId3"/>
            </p:custDataLst>
          </p:nvPr>
        </p:nvSpPr>
        <p:spPr>
          <a:xfrm>
            <a:off x="4532630" y="2221866"/>
            <a:ext cx="2736396" cy="1960671"/>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1">
                  <a:lumMod val="90000"/>
                  <a:alpha val="100000"/>
                </a:schemeClr>
              </a:gs>
              <a:gs pos="100000">
                <a:schemeClr val="accent1">
                  <a:lumMod val="80000"/>
                  <a:lumOff val="20000"/>
                  <a:alpha val="100000"/>
                </a:schemeClr>
              </a:gs>
            </a:gsLst>
            <a:lin ang="1392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8" name="矩形 7"/>
          <p:cNvSpPr/>
          <p:nvPr>
            <p:custDataLst>
              <p:tags r:id="rId4"/>
            </p:custDataLst>
          </p:nvPr>
        </p:nvSpPr>
        <p:spPr>
          <a:xfrm>
            <a:off x="1736090" y="1816101"/>
            <a:ext cx="2457450" cy="637540"/>
          </a:xfrm>
          <a:prstGeom prst="rect">
            <a:avLst/>
          </a:prstGeom>
          <a:noFill/>
        </p:spPr>
        <p:txBody>
          <a:bodyPr wrap="square" lIns="0" tIns="0" rIns="0" bIns="0" rtlCol="0" anchor="b">
            <a:noAutofit/>
          </a:bodyPr>
          <a:p>
            <a:pPr algn="r">
              <a:spcBef>
                <a:spcPct val="0"/>
              </a:spcBef>
              <a:spcAft>
                <a:spcPct val="0"/>
              </a:spcAft>
            </a:pPr>
            <a:r>
              <a:rPr lang="zh-CN" altLang="en-US" sz="2400" b="1" dirty="0">
                <a:solidFill>
                  <a:schemeClr val="accent1"/>
                </a:solidFill>
                <a:latin typeface="微软雅黑" panose="020B0503020204020204" charset="-122"/>
                <a:ea typeface="微软雅黑" panose="020B0503020204020204" charset="-122"/>
                <a:cs typeface="+mn-ea"/>
              </a:rPr>
              <a:t>横向比较</a:t>
            </a:r>
            <a:endParaRPr lang="zh-CN" altLang="en-US" sz="2400" b="1" dirty="0">
              <a:solidFill>
                <a:schemeClr val="accent1"/>
              </a:solidFill>
              <a:latin typeface="微软雅黑" panose="020B0503020204020204" charset="-122"/>
              <a:ea typeface="微软雅黑" panose="020B0503020204020204" charset="-122"/>
              <a:cs typeface="+mn-ea"/>
            </a:endParaRPr>
          </a:p>
        </p:txBody>
      </p:sp>
      <p:sp>
        <p:nvSpPr>
          <p:cNvPr id="11" name="矩形 10"/>
          <p:cNvSpPr/>
          <p:nvPr>
            <p:custDataLst>
              <p:tags r:id="rId5"/>
            </p:custDataLst>
          </p:nvPr>
        </p:nvSpPr>
        <p:spPr>
          <a:xfrm>
            <a:off x="1736090" y="2540001"/>
            <a:ext cx="2457450" cy="89789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rPr>
              <a:t>又称静态比较，是指在同一时间条件下比较不同对象、事物或情况的异同之处。</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13" name="矩形 12"/>
          <p:cNvSpPr/>
          <p:nvPr>
            <p:custDataLst>
              <p:tags r:id="rId6"/>
            </p:custDataLst>
          </p:nvPr>
        </p:nvSpPr>
        <p:spPr>
          <a:xfrm>
            <a:off x="7979410" y="3684271"/>
            <a:ext cx="2457450" cy="637540"/>
          </a:xfrm>
          <a:prstGeom prst="rect">
            <a:avLst/>
          </a:prstGeom>
          <a:noFill/>
        </p:spPr>
        <p:txBody>
          <a:bodyPr wrap="square" lIns="0" tIns="0" rIns="0" bIns="0" rtlCol="0" anchor="b">
            <a:noAutofit/>
          </a:bodyPr>
          <a:p>
            <a:pPr>
              <a:spcBef>
                <a:spcPct val="0"/>
              </a:spcBef>
              <a:spcAft>
                <a:spcPct val="0"/>
              </a:spcAft>
            </a:pPr>
            <a:r>
              <a:rPr lang="zh-CN" altLang="en-US" sz="2400" b="1" dirty="0">
                <a:solidFill>
                  <a:schemeClr val="accent2"/>
                </a:solidFill>
                <a:latin typeface="微软雅黑" panose="020B0503020204020204" charset="-122"/>
                <a:ea typeface="微软雅黑" panose="020B0503020204020204" charset="-122"/>
                <a:cs typeface="+mn-ea"/>
              </a:rPr>
              <a:t>纵向比较</a:t>
            </a:r>
            <a:endParaRPr lang="zh-CN" altLang="en-US" sz="2400" b="1" dirty="0">
              <a:solidFill>
                <a:schemeClr val="accent2"/>
              </a:solidFill>
              <a:latin typeface="微软雅黑" panose="020B0503020204020204" charset="-122"/>
              <a:ea typeface="微软雅黑" panose="020B0503020204020204" charset="-122"/>
              <a:cs typeface="+mn-ea"/>
            </a:endParaRPr>
          </a:p>
        </p:txBody>
      </p:sp>
      <p:sp>
        <p:nvSpPr>
          <p:cNvPr id="14" name="矩形 13"/>
          <p:cNvSpPr/>
          <p:nvPr>
            <p:custDataLst>
              <p:tags r:id="rId7"/>
            </p:custDataLst>
          </p:nvPr>
        </p:nvSpPr>
        <p:spPr>
          <a:xfrm>
            <a:off x="7979410" y="4421505"/>
            <a:ext cx="2593975" cy="897890"/>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rPr>
              <a:t>又称动态比较，是指在不同时间条件下比较同一对象、事物或情况的变化和发展情况。</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endParaRPr>
          </a:p>
        </p:txBody>
      </p:sp>
      <p:sp>
        <p:nvSpPr>
          <p:cNvPr id="52" name="序号"/>
          <p:cNvSpPr/>
          <p:nvPr>
            <p:custDataLst>
              <p:tags r:id="rId8"/>
            </p:custDataLst>
          </p:nvPr>
        </p:nvSpPr>
        <p:spPr>
          <a:xfrm>
            <a:off x="4626610" y="2225676"/>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01</a:t>
            </a:r>
            <a:endParaRPr lang="en-US" altLang="zh-CN" sz="1400" b="1" dirty="0">
              <a:solidFill>
                <a:schemeClr val="lt1">
                  <a:lumMod val="100000"/>
                </a:schemeClr>
              </a:solidFill>
              <a:latin typeface="+mn-ea"/>
              <a:cs typeface="+mn-ea"/>
              <a:sym typeface="+mn-ea"/>
            </a:endParaRPr>
          </a:p>
        </p:txBody>
      </p:sp>
      <p:sp>
        <p:nvSpPr>
          <p:cNvPr id="7" name="序号"/>
          <p:cNvSpPr/>
          <p:nvPr>
            <p:custDataLst>
              <p:tags r:id="rId9"/>
            </p:custDataLst>
          </p:nvPr>
        </p:nvSpPr>
        <p:spPr>
          <a:xfrm>
            <a:off x="7093585" y="4179571"/>
            <a:ext cx="429895" cy="429895"/>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mn-ea"/>
                <a:cs typeface="+mn-ea"/>
                <a:sym typeface="+mn-ea"/>
              </a:rPr>
              <a:t>02</a:t>
            </a:r>
            <a:endParaRPr lang="en-US" altLang="zh-CN" sz="1400" b="1" dirty="0">
              <a:solidFill>
                <a:schemeClr val="lt1">
                  <a:lumMod val="100000"/>
                </a:schemeClr>
              </a:solidFill>
              <a:latin typeface="+mn-ea"/>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842260"/>
            <a:ext cx="5535930" cy="27432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新近发生的事件是数据新闻选题的</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重要来源</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一些作品的选题主要源自近期发生的舆论热点事件、重大新闻事件以及重要的可预测事件等，体现了数据新闻创作团队对近期事件的高度敏感性与洞察力。</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220726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a:latin typeface="微软雅黑" panose="020B0503020204020204" charset="-122"/>
                <a:ea typeface="微软雅黑" panose="020B0503020204020204" charset="-122"/>
              </a:rPr>
              <a:t>(1)</a:t>
            </a:r>
            <a:r>
              <a:rPr lang="zh-CN" altLang="en-US" sz="2400" b="1">
                <a:latin typeface="微软雅黑" panose="020B0503020204020204" charset="-122"/>
                <a:ea typeface="微软雅黑" panose="020B0503020204020204" charset="-122"/>
              </a:rPr>
              <a:t>从新近发生的事件中寻找选题</a:t>
            </a:r>
            <a:endParaRPr lang="zh-CN" altLang="en-US" sz="2400" b="1">
              <a:latin typeface="微软雅黑" panose="020B0503020204020204" charset="-122"/>
              <a:ea typeface="微软雅黑" panose="020B0503020204020204" charset="-122"/>
            </a:endParaRPr>
          </a:p>
        </p:txBody>
      </p:sp>
      <p:pic>
        <p:nvPicPr>
          <p:cNvPr id="4" name="图片 3" descr="摄图网_401836415_卡通新闻媒体传播登录页面(非企业商用)"/>
          <p:cNvPicPr>
            <a:picLocks noChangeAspect="1"/>
          </p:cNvPicPr>
          <p:nvPr/>
        </p:nvPicPr>
        <p:blipFill>
          <a:blip r:embed="rId1"/>
          <a:stretch>
            <a:fillRect/>
          </a:stretch>
        </p:blipFill>
        <p:spPr>
          <a:xfrm>
            <a:off x="6656705" y="1341120"/>
            <a:ext cx="5019675" cy="4518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食源性疾病暴发事件每起发病人数统计情况，出自数据新闻作品《舌尖上的</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恶魔</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76" name="图片 1" descr="IMG_256"/>
          <p:cNvPicPr>
            <a:picLocks noChangeAspect="1"/>
          </p:cNvPicPr>
          <p:nvPr/>
        </p:nvPicPr>
        <p:blipFill>
          <a:blip r:embed="rId1"/>
          <a:stretch>
            <a:fillRect/>
          </a:stretch>
        </p:blipFill>
        <p:spPr>
          <a:xfrm>
            <a:off x="4089400" y="217805"/>
            <a:ext cx="4013200" cy="565086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726440"/>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2022</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年年中我国市值</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Top10</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互联网企业，出自数据新闻作品《外卖骑手：我</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接单</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，谁来为我</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买单</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77" name="图片 10"/>
          <p:cNvPicPr>
            <a:picLocks noChangeAspect="1"/>
          </p:cNvPicPr>
          <p:nvPr/>
        </p:nvPicPr>
        <p:blipFill>
          <a:blip r:embed="rId1"/>
          <a:stretch>
            <a:fillRect/>
          </a:stretch>
        </p:blipFill>
        <p:spPr>
          <a:xfrm>
            <a:off x="2505393" y="336550"/>
            <a:ext cx="7181215" cy="54171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72580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1990—2002</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年广州港港口吞吐量，出自数据新闻作品《数说南沙</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湾区新高地，扬帆正当时》</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78" name="图片 12"/>
          <p:cNvPicPr>
            <a:picLocks noChangeAspect="1"/>
          </p:cNvPicPr>
          <p:nvPr/>
        </p:nvPicPr>
        <p:blipFill>
          <a:blip r:embed="rId1"/>
          <a:stretch>
            <a:fillRect/>
          </a:stretch>
        </p:blipFill>
        <p:spPr>
          <a:xfrm>
            <a:off x="1670685" y="303530"/>
            <a:ext cx="8850630" cy="547751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72580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2012—2020</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年南沙新区的经济变化，出自数据新闻作品《数说南沙</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湾区新高地，扬帆正当时》</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63" name="图片 8"/>
          <p:cNvPicPr>
            <a:picLocks noChangeAspect="1"/>
          </p:cNvPicPr>
          <p:nvPr/>
        </p:nvPicPr>
        <p:blipFill>
          <a:blip r:embed="rId1"/>
          <a:stretch>
            <a:fillRect/>
          </a:stretch>
        </p:blipFill>
        <p:spPr>
          <a:xfrm>
            <a:off x="2019300" y="167005"/>
            <a:ext cx="8153400" cy="56140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535930" cy="35306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b="1">
                <a:solidFill>
                  <a:schemeClr val="tx1"/>
                </a:solidFill>
                <a:latin typeface="微软雅黑" panose="020B0503020204020204" charset="-122"/>
                <a:ea typeface="微软雅黑" panose="020B0503020204020204" charset="-122"/>
                <a:cs typeface="微软雅黑" panose="020B0503020204020204" charset="-122"/>
              </a:rPr>
              <a:t>结构分析</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通过聚焦被研究整体内各部分与整体之间的比较来进行分析。通过对整体内各部分所占比例的比较，可以得出各部分在整体中的重要程度及对整体的影响程度。</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圆角矩形 1"/>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3</a:t>
            </a:r>
            <a:r>
              <a:rPr lang="zh-CN" altLang="en-US" sz="2400" b="1">
                <a:latin typeface="微软雅黑" panose="020B0503020204020204" charset="-122"/>
                <a:ea typeface="微软雅黑" panose="020B0503020204020204" charset="-122"/>
              </a:rPr>
              <a:t>）结构分析</a:t>
            </a:r>
            <a:endParaRPr lang="en-US" altLang="zh-CN" sz="2400" b="1">
              <a:latin typeface="微软雅黑" panose="020B0503020204020204" charset="-122"/>
              <a:ea typeface="微软雅黑" panose="020B0503020204020204" charset="-122"/>
            </a:endParaRPr>
          </a:p>
        </p:txBody>
      </p:sp>
      <p:pic>
        <p:nvPicPr>
          <p:cNvPr id="3" name="图片 2" descr="摄图网_401473914_数据分析数据统计图标免抠矢量插画素材(非企业商用)"/>
          <p:cNvPicPr>
            <a:picLocks noChangeAspect="1"/>
          </p:cNvPicPr>
          <p:nvPr/>
        </p:nvPicPr>
        <p:blipFill>
          <a:blip r:embed="rId1"/>
          <a:srcRect t="12926" b="10926"/>
          <a:stretch>
            <a:fillRect/>
          </a:stretch>
        </p:blipFill>
        <p:spPr>
          <a:xfrm>
            <a:off x="6724015" y="1882775"/>
            <a:ext cx="5086985" cy="387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70675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盗失文物所属朝代统计图，出自数据新闻作品《失落的文明：数据起底国内文物盗失现状》</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2"/>
          <p:cNvPicPr>
            <a:picLocks noChangeAspect="1"/>
          </p:cNvPicPr>
          <p:nvPr/>
        </p:nvPicPr>
        <p:blipFill>
          <a:blip r:embed="rId1"/>
          <a:stretch>
            <a:fillRect/>
          </a:stretch>
        </p:blipFill>
        <p:spPr>
          <a:xfrm>
            <a:off x="3340735" y="418465"/>
            <a:ext cx="5510530" cy="532511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70675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中国女排历届国家队成绩与参赛球员平均年龄、平均服役年限关联图，出自数据新闻作品《巅峰不傲，低谷不颓</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数据解析中国女排》</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19" name="图片 6" descr="IMG_256"/>
          <p:cNvPicPr>
            <a:picLocks noChangeAspect="1"/>
          </p:cNvPicPr>
          <p:nvPr/>
        </p:nvPicPr>
        <p:blipFill>
          <a:blip r:embed="rId1"/>
          <a:stretch>
            <a:fillRect/>
          </a:stretch>
        </p:blipFill>
        <p:spPr>
          <a:xfrm>
            <a:off x="1524635" y="163195"/>
            <a:ext cx="9142730" cy="58826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814060" cy="396684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通过收集和分析相关数据展示事件或现象的具体表现，然后找出导致事件或现象的根本原因，最后从社会、经济、政治等方面切入，分析事件或现象的影响。不同的报道论述的顺序与侧重点有所差异，有的数据新闻也会在此基础上加入其他的分析内容。</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圆角矩形 1"/>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）表现、原因、影响分析</a:t>
            </a:r>
            <a:endParaRPr lang="en-US" altLang="zh-CN" sz="2400" b="1">
              <a:latin typeface="微软雅黑" panose="020B0503020204020204" charset="-122"/>
              <a:ea typeface="微软雅黑" panose="020B0503020204020204" charset="-122"/>
            </a:endParaRPr>
          </a:p>
        </p:txBody>
      </p:sp>
      <p:pic>
        <p:nvPicPr>
          <p:cNvPr id="4" name="图片 3" descr="摄图网_401373981_商务数据管理数据分析2.5D商业插画轴测图免抠素材(非企业商用)"/>
          <p:cNvPicPr>
            <a:picLocks noChangeAspect="1"/>
          </p:cNvPicPr>
          <p:nvPr/>
        </p:nvPicPr>
        <p:blipFill>
          <a:blip r:embed="rId1"/>
          <a:stretch>
            <a:fillRect/>
          </a:stretch>
        </p:blipFill>
        <p:spPr>
          <a:xfrm>
            <a:off x="6569075" y="1485900"/>
            <a:ext cx="5372100" cy="5372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《看见：被困在</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妇科羞耻</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里的她们》节选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35" name="图片 7"/>
          <p:cNvPicPr>
            <a:picLocks noChangeAspect="1"/>
          </p:cNvPicPr>
          <p:nvPr/>
        </p:nvPicPr>
        <p:blipFill>
          <a:blip r:embed="rId1"/>
          <a:stretch>
            <a:fillRect/>
          </a:stretch>
        </p:blipFill>
        <p:spPr>
          <a:xfrm>
            <a:off x="2682875" y="466090"/>
            <a:ext cx="7245350" cy="50177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《心理疾病趋向低龄化</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警惕</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少年维特之烦恼</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0" name="图片 8"/>
          <p:cNvPicPr>
            <a:picLocks noChangeAspect="1"/>
          </p:cNvPicPr>
          <p:nvPr/>
        </p:nvPicPr>
        <p:blipFill>
          <a:blip r:embed="rId1"/>
          <a:stretch>
            <a:fillRect/>
          </a:stretch>
        </p:blipFill>
        <p:spPr>
          <a:xfrm>
            <a:off x="1058545" y="778510"/>
            <a:ext cx="10223500" cy="45446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01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选题来源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842260"/>
            <a:ext cx="5535930" cy="274320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新鲜的舆论热点事件话题性强、讨论度高，因此成为日常化数据新闻生产的重要素材。大量的事件性信息与意见性信息在互联网空间中不断涌现，并发展成为网络舆论的热点议题。</a:t>
            </a:r>
            <a:endParaRPr lang="zh-CN" altLang="en-US" sz="20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793115" y="2207260"/>
            <a:ext cx="549783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①舆论热点事件</a:t>
            </a:r>
            <a:endParaRPr lang="zh-CN" altLang="en-US" sz="2400" b="1">
              <a:latin typeface="微软雅黑" panose="020B0503020204020204" charset="-122"/>
              <a:ea typeface="微软雅黑" panose="020B0503020204020204" charset="-122"/>
            </a:endParaRPr>
          </a:p>
        </p:txBody>
      </p:sp>
      <p:pic>
        <p:nvPicPr>
          <p:cNvPr id="2" name="图片 1" descr="摄图网_401832406_当前新闻报道互联网登录页面(非企业商用)"/>
          <p:cNvPicPr>
            <a:picLocks noChangeAspect="1"/>
          </p:cNvPicPr>
          <p:nvPr/>
        </p:nvPicPr>
        <p:blipFill>
          <a:blip r:embed="rId1"/>
          <a:stretch>
            <a:fillRect/>
          </a:stretch>
        </p:blipFill>
        <p:spPr>
          <a:xfrm>
            <a:off x="6905625" y="1310005"/>
            <a:ext cx="5080000" cy="457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《雏鸟离巢：未成年人离家出走现状》节选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42" name="图片 9"/>
          <p:cNvPicPr>
            <a:picLocks noChangeAspect="1"/>
          </p:cNvPicPr>
          <p:nvPr/>
        </p:nvPicPr>
        <p:blipFill>
          <a:blip r:embed="rId1"/>
          <a:stretch>
            <a:fillRect/>
          </a:stretch>
        </p:blipFill>
        <p:spPr>
          <a:xfrm>
            <a:off x="2645410" y="443865"/>
            <a:ext cx="6901180" cy="51879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814060" cy="396684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数据新闻按照事件发生的时间顺序来展开，从过去到现在，再到未来。这种结构有助于受众理解事件的发展和演变过程，以及对未来趋势的预测，也能够帮助受众挖掘出数据背后的故事。</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圆角矩形 1"/>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5</a:t>
            </a:r>
            <a:r>
              <a:rPr lang="zh-CN" altLang="en-US" sz="2400" b="1">
                <a:latin typeface="微软雅黑" panose="020B0503020204020204" charset="-122"/>
                <a:ea typeface="微软雅黑" panose="020B0503020204020204" charset="-122"/>
              </a:rPr>
              <a:t>）时间分析</a:t>
            </a:r>
            <a:endParaRPr lang="en-US" altLang="zh-CN" sz="2400" b="1">
              <a:latin typeface="微软雅黑" panose="020B0503020204020204" charset="-122"/>
              <a:ea typeface="微软雅黑" panose="020B0503020204020204" charset="-122"/>
            </a:endParaRPr>
          </a:p>
        </p:txBody>
      </p:sp>
      <p:pic>
        <p:nvPicPr>
          <p:cNvPr id="3" name="图片 2" descr="摄图网_401534051_商务插画沙漏时钟场景(非企业商用)"/>
          <p:cNvPicPr>
            <a:picLocks noChangeAspect="1"/>
          </p:cNvPicPr>
          <p:nvPr/>
        </p:nvPicPr>
        <p:blipFill>
          <a:blip r:embed="rId1"/>
          <a:stretch>
            <a:fillRect/>
          </a:stretch>
        </p:blipFill>
        <p:spPr>
          <a:xfrm>
            <a:off x="6684645" y="2567305"/>
            <a:ext cx="5243195" cy="3495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《又见朱鹮舞神洲：数说涅槃重生那些年》</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50" name="图片 12" descr="IMG_256"/>
          <p:cNvPicPr>
            <a:picLocks noChangeAspect="1"/>
          </p:cNvPicPr>
          <p:nvPr/>
        </p:nvPicPr>
        <p:blipFill>
          <a:blip r:embed="rId1"/>
          <a:stretch>
            <a:fillRect/>
          </a:stretch>
        </p:blipFill>
        <p:spPr>
          <a:xfrm>
            <a:off x="1907540" y="642620"/>
            <a:ext cx="8377555" cy="50266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02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数据新闻的叙事结构</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9" name="Rectangle 11"/>
          <p:cNvSpPr/>
          <p:nvPr/>
        </p:nvSpPr>
        <p:spPr>
          <a:xfrm>
            <a:off x="755015" y="2331720"/>
            <a:ext cx="5814060" cy="3966845"/>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buClr>
                <a:srgbClr val="027FFD"/>
              </a:buClr>
              <a:buFont typeface="Wingdings" panose="05000000000000000000" charset="0"/>
              <a:buChar char="l"/>
            </a:pPr>
            <a:r>
              <a:rPr lang="zh-CN" altLang="en-US" sz="2400">
                <a:solidFill>
                  <a:schemeClr val="tx1"/>
                </a:solidFill>
                <a:latin typeface="微软雅黑" panose="020B0503020204020204" charset="-122"/>
                <a:ea typeface="微软雅黑" panose="020B0503020204020204" charset="-122"/>
                <a:cs typeface="微软雅黑" panose="020B0503020204020204" charset="-122"/>
              </a:rPr>
              <a:t>对某一现象、事物或者特殊人群进行概念上的阐释，并通过详细的数据分析其存在的意义、重要性、影响等。更强调议题</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是什么</a:t>
            </a:r>
            <a:r>
              <a:rPr lang="en-US" altLang="zh-CN" sz="24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400">
                <a:solidFill>
                  <a:schemeClr val="tx1"/>
                </a:solidFill>
                <a:latin typeface="微软雅黑" panose="020B0503020204020204" charset="-122"/>
                <a:ea typeface="微软雅黑" panose="020B0503020204020204" charset="-122"/>
                <a:cs typeface="微软雅黑" panose="020B0503020204020204" charset="-122"/>
              </a:rPr>
              <a:t>，介绍现象、事物或者特殊人群的全貌，论述关注该议题有何价值。</a:t>
            </a:r>
            <a:endParaRPr lang="zh-CN" altLang="en-US" sz="24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圆角矩形 1"/>
          <p:cNvSpPr/>
          <p:nvPr/>
        </p:nvSpPr>
        <p:spPr>
          <a:xfrm>
            <a:off x="612140" y="1696720"/>
            <a:ext cx="5821680" cy="451485"/>
          </a:xfrm>
          <a:prstGeom prst="roundRect">
            <a:avLst>
              <a:gd name="adj" fmla="val 50000"/>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rPr>
              <a:t>（</a:t>
            </a:r>
            <a:r>
              <a:rPr lang="en-US" altLang="zh-CN" sz="2400" b="1">
                <a:latin typeface="微软雅黑" panose="020B0503020204020204" charset="-122"/>
                <a:ea typeface="微软雅黑" panose="020B0503020204020204" charset="-122"/>
              </a:rPr>
              <a:t>6</a:t>
            </a:r>
            <a:r>
              <a:rPr lang="zh-CN" altLang="en-US" sz="2400" b="1">
                <a:latin typeface="微软雅黑" panose="020B0503020204020204" charset="-122"/>
                <a:ea typeface="微软雅黑" panose="020B0503020204020204" charset="-122"/>
              </a:rPr>
              <a:t>）阐释分析</a:t>
            </a:r>
            <a:endParaRPr lang="en-US" altLang="zh-CN" sz="2400" b="1">
              <a:latin typeface="微软雅黑" panose="020B0503020204020204" charset="-122"/>
              <a:ea typeface="微软雅黑" panose="020B0503020204020204" charset="-122"/>
            </a:endParaRPr>
          </a:p>
        </p:txBody>
      </p:sp>
      <p:pic>
        <p:nvPicPr>
          <p:cNvPr id="4" name="图片 3" descr="摄图网_401492192_数据分析数据管理图标免抠矢量插画素材(非企业商用)"/>
          <p:cNvPicPr>
            <a:picLocks noChangeAspect="1"/>
          </p:cNvPicPr>
          <p:nvPr/>
        </p:nvPicPr>
        <p:blipFill>
          <a:blip r:embed="rId1"/>
          <a:srcRect t="19343" b="8148"/>
          <a:stretch>
            <a:fillRect/>
          </a:stretch>
        </p:blipFill>
        <p:spPr>
          <a:xfrm>
            <a:off x="6871335" y="2583180"/>
            <a:ext cx="4866640" cy="3525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34758" y="258445"/>
            <a:ext cx="9722485" cy="5584825"/>
          </a:xfrm>
          <a:prstGeom prst="rect">
            <a:avLst/>
          </a:prstGeom>
        </p:spPr>
      </p:pic>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《解构藏文》</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1226185" y="5921375"/>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《视力障碍：翻越</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看不见</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的藩篱》</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1"/>
          <a:stretch>
            <a:fillRect/>
          </a:stretch>
        </p:blipFill>
        <p:spPr>
          <a:xfrm>
            <a:off x="1785620" y="229235"/>
            <a:ext cx="3572510" cy="5548630"/>
          </a:xfrm>
          <a:prstGeom prst="rect">
            <a:avLst/>
          </a:prstGeom>
        </p:spPr>
      </p:pic>
      <p:pic>
        <p:nvPicPr>
          <p:cNvPr id="5" name="图片 4"/>
          <p:cNvPicPr>
            <a:picLocks noChangeAspect="1"/>
          </p:cNvPicPr>
          <p:nvPr/>
        </p:nvPicPr>
        <p:blipFill>
          <a:blip r:embed="rId2"/>
          <a:stretch>
            <a:fillRect/>
          </a:stretch>
        </p:blipFill>
        <p:spPr>
          <a:xfrm>
            <a:off x="6019800" y="153670"/>
            <a:ext cx="4617720" cy="57003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en-US" altLang="zh-CN" sz="4000" dirty="0">
                  <a:solidFill>
                    <a:srgbClr val="027FFD"/>
                  </a:solidFill>
                  <a:latin typeface="汉仪力量黑简" panose="00020600040101010101" charset="-122"/>
                  <a:ea typeface="汉仪力量黑简" panose="00020600040101010101" charset="-122"/>
                  <a:cs typeface="汉仪力量黑简" panose="00020600040101010101" charset="-122"/>
                </a:rPr>
                <a:t>03 </a:t>
              </a:r>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常见选题误区与案例分析</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1" name="任意多边形 40"/>
          <p:cNvSpPr/>
          <p:nvPr>
            <p:custDataLst>
              <p:tags r:id="rId1"/>
            </p:custDataLst>
          </p:nvPr>
        </p:nvSpPr>
        <p:spPr>
          <a:xfrm rot="5400000" flipH="1">
            <a:off x="6374765" y="1519556"/>
            <a:ext cx="4683125" cy="5562600"/>
          </a:xfrm>
          <a:custGeom>
            <a:avLst/>
            <a:gdLst>
              <a:gd name="adj1" fmla="val 4467"/>
              <a:gd name="adj2" fmla="val 0"/>
              <a:gd name="a1" fmla="pin 0 adj1 50000"/>
              <a:gd name="a2" fmla="pin 0 adj2 50000"/>
              <a:gd name="tx1" fmla="*/ ss a1 100000"/>
              <a:gd name="tx2" fmla="+- r 0 tx1"/>
              <a:gd name="bx1" fmla="*/ ss a2 100000"/>
              <a:gd name="bx2" fmla="+- r 0 bx1"/>
              <a:gd name="by1" fmla="+- b 0 bx1"/>
              <a:gd name="d" fmla="+- tx1 0 bx1"/>
              <a:gd name="tdx" fmla="*/ tx1 29289 100000"/>
              <a:gd name="bdx" fmla="*/ bx1 29289 100000"/>
              <a:gd name="il" fmla="?: d tdx bdx"/>
              <a:gd name="ir" fmla="+- r 0 il"/>
              <a:gd name="ib" fmla="+- b 0 bdx"/>
            </a:gdLst>
            <a:ahLst/>
            <a:cxnLst>
              <a:cxn ang="0">
                <a:pos x="r" y="vc"/>
              </a:cxn>
              <a:cxn ang="cd4">
                <a:pos x="hc" y="b"/>
              </a:cxn>
              <a:cxn ang="cd2">
                <a:pos x="l" y="vc"/>
              </a:cxn>
              <a:cxn ang="3">
                <a:pos x="hc" y="t"/>
              </a:cxn>
            </a:cxnLst>
            <a:rect l="l" t="t" r="r" b="b"/>
            <a:pathLst>
              <a:path w="7375" h="8760">
                <a:moveTo>
                  <a:pt x="329" y="0"/>
                </a:moveTo>
                <a:lnTo>
                  <a:pt x="7046" y="0"/>
                </a:lnTo>
                <a:cubicBezTo>
                  <a:pt x="7228" y="0"/>
                  <a:pt x="7375" y="147"/>
                  <a:pt x="7375" y="329"/>
                </a:cubicBezTo>
                <a:lnTo>
                  <a:pt x="7375" y="8264"/>
                </a:lnTo>
                <a:lnTo>
                  <a:pt x="456" y="8264"/>
                </a:lnTo>
                <a:lnTo>
                  <a:pt x="456" y="8760"/>
                </a:lnTo>
                <a:lnTo>
                  <a:pt x="0" y="8760"/>
                </a:lnTo>
                <a:lnTo>
                  <a:pt x="0" y="329"/>
                </a:lnTo>
                <a:cubicBezTo>
                  <a:pt x="0" y="147"/>
                  <a:pt x="147" y="0"/>
                  <a:pt x="329" y="0"/>
                </a:cubicBezTo>
                <a:close/>
              </a:path>
            </a:pathLst>
          </a:custGeom>
          <a:solidFill>
            <a:schemeClr val="accent1">
              <a:lumMod val="40000"/>
              <a:lumOff val="60000"/>
              <a:alpha val="10000"/>
            </a:schemeClr>
          </a:solidFill>
          <a:ln>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575945" tIns="0" rIns="107950" numCol="1" spcCol="0" rtlCol="0" fromWordArt="0" anchor="ctr" anchorCtr="0" forceAA="0" compatLnSpc="1">
            <a:noAutofit/>
          </a:bodyPr>
          <a:p>
            <a:pPr lvl="0" algn="l">
              <a:lnSpc>
                <a:spcPct val="130000"/>
              </a:lnSpc>
              <a:spcAft>
                <a:spcPts val="0"/>
              </a:spcAft>
              <a:buClrTx/>
              <a:buSzTx/>
              <a:buFontTx/>
            </a:pPr>
            <a:r>
              <a:rPr lang="en-US" altLang="zh-CN" sz="1400" dirty="0">
                <a:solidFill>
                  <a:schemeClr val="tx1">
                    <a:lumMod val="85000"/>
                    <a:lumOff val="15000"/>
                  </a:schemeClr>
                </a:solidFill>
                <a:sym typeface="+mn-ea"/>
              </a:rPr>
              <a:t>   </a:t>
            </a:r>
            <a:endParaRPr lang="en-US" altLang="zh-CN" sz="1400" dirty="0">
              <a:solidFill>
                <a:schemeClr val="tx1">
                  <a:lumMod val="85000"/>
                  <a:lumOff val="15000"/>
                </a:schemeClr>
              </a:solidFill>
              <a:sym typeface="+mn-ea"/>
            </a:endParaRPr>
          </a:p>
        </p:txBody>
      </p:sp>
      <p:sp>
        <p:nvSpPr>
          <p:cNvPr id="42" name="任意多边形 41"/>
          <p:cNvSpPr/>
          <p:nvPr>
            <p:custDataLst>
              <p:tags r:id="rId2"/>
            </p:custDataLst>
          </p:nvPr>
        </p:nvSpPr>
        <p:spPr>
          <a:xfrm rot="16200000">
            <a:off x="1151890" y="1247776"/>
            <a:ext cx="4648835" cy="5562600"/>
          </a:xfrm>
          <a:custGeom>
            <a:avLst/>
            <a:gdLst>
              <a:gd name="connsiteX0" fmla="*/ 0 w 7321"/>
              <a:gd name="connsiteY0" fmla="*/ 8760 h 8760"/>
              <a:gd name="connsiteX1" fmla="*/ 0 w 7321"/>
              <a:gd name="connsiteY1" fmla="*/ 329 h 8760"/>
              <a:gd name="connsiteX2" fmla="*/ 326 w 7321"/>
              <a:gd name="connsiteY2" fmla="*/ 0 h 8760"/>
              <a:gd name="connsiteX3" fmla="*/ 6980 w 7321"/>
              <a:gd name="connsiteY3" fmla="*/ 0 h 8760"/>
              <a:gd name="connsiteX4" fmla="*/ 7306 w 7321"/>
              <a:gd name="connsiteY4" fmla="*/ 329 h 8760"/>
              <a:gd name="connsiteX5" fmla="*/ 7321 w 7321"/>
              <a:gd name="connsiteY5" fmla="*/ 8745 h 8760"/>
              <a:gd name="connsiteX6" fmla="*/ 6916 w 7321"/>
              <a:gd name="connsiteY6" fmla="*/ 8747 h 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1" h="8760">
                <a:moveTo>
                  <a:pt x="0" y="8760"/>
                </a:moveTo>
                <a:lnTo>
                  <a:pt x="0" y="329"/>
                </a:lnTo>
                <a:cubicBezTo>
                  <a:pt x="0" y="147"/>
                  <a:pt x="146" y="0"/>
                  <a:pt x="326" y="0"/>
                </a:cubicBezTo>
                <a:lnTo>
                  <a:pt x="6980" y="0"/>
                </a:lnTo>
                <a:cubicBezTo>
                  <a:pt x="7160" y="0"/>
                  <a:pt x="7306" y="147"/>
                  <a:pt x="7306" y="329"/>
                </a:cubicBezTo>
                <a:lnTo>
                  <a:pt x="7321" y="8745"/>
                </a:lnTo>
                <a:cubicBezTo>
                  <a:pt x="7186" y="8745"/>
                  <a:pt x="7055" y="8750"/>
                  <a:pt x="6916" y="8747"/>
                </a:cubicBezTo>
              </a:path>
            </a:pathLst>
          </a:custGeom>
          <a:solidFill>
            <a:schemeClr val="accent1">
              <a:lumMod val="40000"/>
              <a:lumOff val="60000"/>
              <a:alpha val="10000"/>
            </a:schemeClr>
          </a:solidFill>
          <a:ln>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575945" tIns="0" rIns="107950" numCol="1" spcCol="0" rtlCol="0" fromWordArt="0" anchor="ctr" anchorCtr="0" forceAA="0" compatLnSpc="1">
            <a:noAutofit/>
          </a:bodyPr>
          <a:p>
            <a:pPr lvl="0" algn="l">
              <a:lnSpc>
                <a:spcPct val="130000"/>
              </a:lnSpc>
              <a:spcAft>
                <a:spcPts val="0"/>
              </a:spcAft>
              <a:buClrTx/>
              <a:buSzTx/>
              <a:buFontTx/>
            </a:pPr>
            <a:endParaRPr lang="en-US" altLang="zh-CN" sz="1400" dirty="0">
              <a:solidFill>
                <a:schemeClr val="tx1">
                  <a:lumMod val="85000"/>
                  <a:lumOff val="15000"/>
                </a:schemeClr>
              </a:solidFill>
              <a:sym typeface="+mn-ea"/>
            </a:endParaRPr>
          </a:p>
        </p:txBody>
      </p:sp>
      <p:sp>
        <p:nvSpPr>
          <p:cNvPr id="43" name="任意多边形 42"/>
          <p:cNvSpPr/>
          <p:nvPr>
            <p:custDataLst>
              <p:tags r:id="rId3"/>
            </p:custDataLst>
          </p:nvPr>
        </p:nvSpPr>
        <p:spPr>
          <a:xfrm>
            <a:off x="5935345" y="1958975"/>
            <a:ext cx="503555" cy="4683147"/>
          </a:xfrm>
          <a:custGeom>
            <a:avLst/>
            <a:gdLst/>
            <a:ahLst/>
            <a:cxnLst>
              <a:cxn ang="3">
                <a:pos x="hc" y="t"/>
              </a:cxn>
              <a:cxn ang="cd2">
                <a:pos x="l" y="vc"/>
              </a:cxn>
              <a:cxn ang="cd4">
                <a:pos x="hc" y="b"/>
              </a:cxn>
              <a:cxn ang="0">
                <a:pos x="r" y="vc"/>
              </a:cxn>
            </a:cxnLst>
            <a:rect l="l" t="t" r="r" b="b"/>
            <a:pathLst>
              <a:path w="793" h="7410">
                <a:moveTo>
                  <a:pt x="494" y="0"/>
                </a:moveTo>
                <a:lnTo>
                  <a:pt x="793" y="0"/>
                </a:lnTo>
                <a:lnTo>
                  <a:pt x="793" y="7410"/>
                </a:lnTo>
                <a:lnTo>
                  <a:pt x="0" y="7410"/>
                </a:lnTo>
                <a:lnTo>
                  <a:pt x="0" y="6949"/>
                </a:lnTo>
                <a:lnTo>
                  <a:pt x="494" y="6949"/>
                </a:lnTo>
                <a:lnTo>
                  <a:pt x="494" y="0"/>
                </a:lnTo>
                <a:close/>
              </a:path>
            </a:pathLst>
          </a:custGeom>
          <a:gradFill>
            <a:gsLst>
              <a:gs pos="0">
                <a:schemeClr val="accent1">
                  <a:lumMod val="50000"/>
                  <a:alpha val="32000"/>
                </a:schemeClr>
              </a:gs>
              <a:gs pos="83000">
                <a:schemeClr val="accent1">
                  <a:lumMod val="50000"/>
                  <a:alpha val="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solidFill>
                <a:schemeClr val="lt1"/>
              </a:solidFill>
            </a:endParaRPr>
          </a:p>
        </p:txBody>
      </p:sp>
      <p:sp>
        <p:nvSpPr>
          <p:cNvPr id="44" name="直角三角形 43"/>
          <p:cNvSpPr/>
          <p:nvPr>
            <p:custDataLst>
              <p:tags r:id="rId4"/>
            </p:custDataLst>
          </p:nvPr>
        </p:nvSpPr>
        <p:spPr>
          <a:xfrm flipV="1">
            <a:off x="5937885" y="6351271"/>
            <a:ext cx="323215" cy="290830"/>
          </a:xfrm>
          <a:prstGeom prst="rtTriangle">
            <a:avLst/>
          </a:prstGeom>
          <a:solidFill>
            <a:schemeClr val="accent1">
              <a:alpha val="5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45" name="文本框 44"/>
          <p:cNvSpPr txBox="1"/>
          <p:nvPr>
            <p:custDataLst>
              <p:tags r:id="rId5"/>
            </p:custDataLst>
          </p:nvPr>
        </p:nvSpPr>
        <p:spPr>
          <a:xfrm>
            <a:off x="1841500" y="2183765"/>
            <a:ext cx="4254500" cy="1045210"/>
          </a:xfrm>
          <a:prstGeom prst="rect">
            <a:avLst/>
          </a:prstGeom>
          <a:noFill/>
        </p:spPr>
        <p:txBody>
          <a:bodyPr wrap="square" lIns="0" tIns="0" rIns="0" bIns="0" rtlCol="0" anchor="ctr" anchorCtr="0">
            <a:noAutofit/>
          </a:bodyPr>
          <a:p>
            <a:pPr indent="0" algn="l" fontAlgn="ctr">
              <a:lnSpc>
                <a:spcPct val="150000"/>
              </a:lnSpc>
              <a:spcAft>
                <a:spcPts val="0"/>
              </a:spcAft>
            </a:pPr>
            <a:r>
              <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rPr>
              <a:t>选题切口过小，新闻价值不高</a:t>
            </a:r>
            <a:endPar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46" name="文本框 45"/>
          <p:cNvSpPr txBox="1"/>
          <p:nvPr>
            <p:custDataLst>
              <p:tags r:id="rId6"/>
            </p:custDataLst>
          </p:nvPr>
        </p:nvSpPr>
        <p:spPr>
          <a:xfrm>
            <a:off x="1066165" y="2407286"/>
            <a:ext cx="657225" cy="742950"/>
          </a:xfrm>
          <a:prstGeom prst="rect">
            <a:avLst/>
          </a:prstGeom>
          <a:noFill/>
        </p:spPr>
        <p:txBody>
          <a:bodyPr wrap="none" lIns="0" tIns="36195" rIns="0" bIns="0" rtlCol="0" anchor="ctr" anchorCtr="0">
            <a:noAutofit/>
          </a:bodyPr>
          <a:p>
            <a:pPr algn="ctr" fontAlgn="ctr"/>
            <a:r>
              <a:rPr lang="en-US" altLang="zh-CN" sz="2800" b="1" dirty="0">
                <a:gradFill>
                  <a:gsLst>
                    <a:gs pos="0">
                      <a:schemeClr val="accent1">
                        <a:alpha val="50000"/>
                      </a:schemeClr>
                    </a:gs>
                    <a:gs pos="94000">
                      <a:schemeClr val="accent1">
                        <a:alpha val="50000"/>
                      </a:schemeClr>
                    </a:gs>
                  </a:gsLst>
                  <a:lin ang="5400000" scaled="0"/>
                </a:gradFill>
                <a:latin typeface="+mj-lt"/>
                <a:ea typeface="+mj-lt"/>
                <a:sym typeface="+mn-ea"/>
              </a:rPr>
              <a:t>01</a:t>
            </a:r>
            <a:endParaRPr lang="en-US" altLang="zh-CN" sz="2800" b="1" dirty="0">
              <a:gradFill>
                <a:gsLst>
                  <a:gs pos="0">
                    <a:schemeClr val="accent1">
                      <a:alpha val="50000"/>
                    </a:schemeClr>
                  </a:gs>
                  <a:gs pos="94000">
                    <a:schemeClr val="accent1">
                      <a:alpha val="50000"/>
                    </a:schemeClr>
                  </a:gs>
                </a:gsLst>
                <a:lin ang="5400000" scaled="0"/>
              </a:gradFill>
              <a:latin typeface="+mj-lt"/>
              <a:ea typeface="+mj-lt"/>
              <a:sym typeface="+mn-ea"/>
            </a:endParaRPr>
          </a:p>
        </p:txBody>
      </p:sp>
      <p:sp>
        <p:nvSpPr>
          <p:cNvPr id="47" name="文本框 46"/>
          <p:cNvSpPr txBox="1"/>
          <p:nvPr>
            <p:custDataLst>
              <p:tags r:id="rId7"/>
            </p:custDataLst>
          </p:nvPr>
        </p:nvSpPr>
        <p:spPr>
          <a:xfrm>
            <a:off x="1841500" y="3432810"/>
            <a:ext cx="4254500" cy="1045210"/>
          </a:xfrm>
          <a:prstGeom prst="rect">
            <a:avLst/>
          </a:prstGeom>
          <a:noFill/>
        </p:spPr>
        <p:txBody>
          <a:bodyPr wrap="square" lIns="0" tIns="0" rIns="0" bIns="0" rtlCol="0" anchor="ctr" anchorCtr="0">
            <a:noAutofit/>
          </a:bodyPr>
          <a:p>
            <a:pPr indent="0" algn="l" fontAlgn="ctr">
              <a:lnSpc>
                <a:spcPct val="150000"/>
              </a:lnSpc>
              <a:spcAft>
                <a:spcPts val="0"/>
              </a:spcAft>
            </a:pPr>
            <a:r>
              <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rPr>
              <a:t>选题过于宏观，难以操作和分析</a:t>
            </a:r>
            <a:endPar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48" name="文本框 47"/>
          <p:cNvSpPr txBox="1"/>
          <p:nvPr>
            <p:custDataLst>
              <p:tags r:id="rId8"/>
            </p:custDataLst>
          </p:nvPr>
        </p:nvSpPr>
        <p:spPr>
          <a:xfrm>
            <a:off x="1066165" y="3656331"/>
            <a:ext cx="657225" cy="742950"/>
          </a:xfrm>
          <a:prstGeom prst="rect">
            <a:avLst/>
          </a:prstGeom>
          <a:noFill/>
        </p:spPr>
        <p:txBody>
          <a:bodyPr wrap="none" lIns="0" tIns="36195" rIns="0" bIns="0" rtlCol="0" anchor="ctr" anchorCtr="0">
            <a:noAutofit/>
          </a:bodyPr>
          <a:p>
            <a:pPr algn="ctr" fontAlgn="ctr"/>
            <a:r>
              <a:rPr lang="en-US" altLang="zh-CN" sz="2800" b="1" dirty="0">
                <a:gradFill>
                  <a:gsLst>
                    <a:gs pos="0">
                      <a:schemeClr val="accent2">
                        <a:alpha val="50000"/>
                      </a:schemeClr>
                    </a:gs>
                    <a:gs pos="94000">
                      <a:schemeClr val="accent2">
                        <a:alpha val="50000"/>
                      </a:schemeClr>
                    </a:gs>
                  </a:gsLst>
                  <a:lin ang="5400000" scaled="0"/>
                </a:gradFill>
                <a:latin typeface="+mj-lt"/>
                <a:ea typeface="+mj-lt"/>
                <a:sym typeface="+mn-ea"/>
              </a:rPr>
              <a:t>02</a:t>
            </a:r>
            <a:endParaRPr lang="en-US" altLang="zh-CN" sz="2800" b="1" dirty="0">
              <a:gradFill>
                <a:gsLst>
                  <a:gs pos="0">
                    <a:schemeClr val="accent2">
                      <a:alpha val="50000"/>
                    </a:schemeClr>
                  </a:gs>
                  <a:gs pos="94000">
                    <a:schemeClr val="accent2">
                      <a:alpha val="50000"/>
                    </a:schemeClr>
                  </a:gs>
                </a:gsLst>
                <a:lin ang="5400000" scaled="0"/>
              </a:gradFill>
              <a:latin typeface="+mj-lt"/>
              <a:ea typeface="+mj-lt"/>
              <a:sym typeface="+mn-ea"/>
            </a:endParaRPr>
          </a:p>
        </p:txBody>
      </p:sp>
      <p:sp>
        <p:nvSpPr>
          <p:cNvPr id="49" name="文本框 48"/>
          <p:cNvSpPr txBox="1"/>
          <p:nvPr>
            <p:custDataLst>
              <p:tags r:id="rId9"/>
            </p:custDataLst>
          </p:nvPr>
        </p:nvSpPr>
        <p:spPr>
          <a:xfrm>
            <a:off x="1841500" y="4681855"/>
            <a:ext cx="4254500" cy="1045210"/>
          </a:xfrm>
          <a:prstGeom prst="rect">
            <a:avLst/>
          </a:prstGeom>
          <a:noFill/>
        </p:spPr>
        <p:txBody>
          <a:bodyPr wrap="square" lIns="0" tIns="0" rIns="0" bIns="0" rtlCol="0" anchor="ctr" anchorCtr="0">
            <a:noAutofit/>
          </a:bodyPr>
          <a:p>
            <a:pPr indent="0" algn="l" fontAlgn="ctr">
              <a:lnSpc>
                <a:spcPct val="150000"/>
              </a:lnSpc>
              <a:spcAft>
                <a:spcPts val="0"/>
              </a:spcAft>
            </a:pPr>
            <a:r>
              <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rPr>
              <a:t>选题难以找到核心数据支撑</a:t>
            </a:r>
            <a:endPar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50" name="文本框 49"/>
          <p:cNvSpPr txBox="1"/>
          <p:nvPr>
            <p:custDataLst>
              <p:tags r:id="rId10"/>
            </p:custDataLst>
          </p:nvPr>
        </p:nvSpPr>
        <p:spPr>
          <a:xfrm>
            <a:off x="1066165" y="4905376"/>
            <a:ext cx="657225" cy="742950"/>
          </a:xfrm>
          <a:prstGeom prst="rect">
            <a:avLst/>
          </a:prstGeom>
          <a:noFill/>
        </p:spPr>
        <p:txBody>
          <a:bodyPr wrap="none" lIns="0" tIns="36195" rIns="0" bIns="0" rtlCol="0" anchor="ctr" anchorCtr="0">
            <a:noAutofit/>
          </a:bodyPr>
          <a:p>
            <a:pPr algn="ctr" fontAlgn="ctr"/>
            <a:r>
              <a:rPr lang="en-US" altLang="zh-CN" sz="2800" b="1" dirty="0">
                <a:gradFill>
                  <a:gsLst>
                    <a:gs pos="0">
                      <a:schemeClr val="accent1">
                        <a:alpha val="50000"/>
                      </a:schemeClr>
                    </a:gs>
                    <a:gs pos="94000">
                      <a:schemeClr val="accent1">
                        <a:alpha val="50000"/>
                      </a:schemeClr>
                    </a:gs>
                  </a:gsLst>
                  <a:lin ang="5400000" scaled="0"/>
                </a:gradFill>
                <a:latin typeface="+mj-lt"/>
                <a:ea typeface="+mj-lt"/>
                <a:sym typeface="+mn-ea"/>
              </a:rPr>
              <a:t>03</a:t>
            </a:r>
            <a:endParaRPr lang="en-US" altLang="zh-CN" sz="2800" b="1" dirty="0">
              <a:gradFill>
                <a:gsLst>
                  <a:gs pos="0">
                    <a:schemeClr val="accent1">
                      <a:alpha val="50000"/>
                    </a:schemeClr>
                  </a:gs>
                  <a:gs pos="94000">
                    <a:schemeClr val="accent1">
                      <a:alpha val="50000"/>
                    </a:schemeClr>
                  </a:gs>
                </a:gsLst>
                <a:lin ang="5400000" scaled="0"/>
              </a:gradFill>
              <a:latin typeface="+mj-lt"/>
              <a:ea typeface="+mj-lt"/>
              <a:sym typeface="+mn-ea"/>
            </a:endParaRPr>
          </a:p>
        </p:txBody>
      </p:sp>
      <p:sp>
        <p:nvSpPr>
          <p:cNvPr id="51" name="文本框 50"/>
          <p:cNvSpPr txBox="1"/>
          <p:nvPr>
            <p:custDataLst>
              <p:tags r:id="rId11"/>
            </p:custDataLst>
          </p:nvPr>
        </p:nvSpPr>
        <p:spPr>
          <a:xfrm>
            <a:off x="7160895" y="2745105"/>
            <a:ext cx="4254500" cy="1465580"/>
          </a:xfrm>
          <a:prstGeom prst="rect">
            <a:avLst/>
          </a:prstGeom>
          <a:noFill/>
        </p:spPr>
        <p:txBody>
          <a:bodyPr wrap="square" lIns="0" tIns="0" rIns="0" bIns="0" rtlCol="0" anchor="ctr" anchorCtr="0">
            <a:noAutofit/>
          </a:bodyPr>
          <a:p>
            <a:pPr indent="0" algn="l" fontAlgn="ctr">
              <a:lnSpc>
                <a:spcPct val="150000"/>
              </a:lnSpc>
              <a:spcAft>
                <a:spcPts val="0"/>
              </a:spcAft>
            </a:pPr>
            <a:r>
              <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rPr>
              <a:t>选题不适合数据新闻的呈现方式</a:t>
            </a:r>
            <a:endPar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52" name="文本框 51"/>
          <p:cNvSpPr txBox="1"/>
          <p:nvPr>
            <p:custDataLst>
              <p:tags r:id="rId12"/>
            </p:custDataLst>
          </p:nvPr>
        </p:nvSpPr>
        <p:spPr>
          <a:xfrm>
            <a:off x="6343650" y="3178811"/>
            <a:ext cx="689610" cy="742950"/>
          </a:xfrm>
          <a:prstGeom prst="rect">
            <a:avLst/>
          </a:prstGeom>
          <a:noFill/>
        </p:spPr>
        <p:txBody>
          <a:bodyPr wrap="none" lIns="0" tIns="36195" rIns="0" bIns="0" rtlCol="0" anchor="ctr" anchorCtr="0">
            <a:noAutofit/>
          </a:bodyPr>
          <a:p>
            <a:pPr algn="ctr" fontAlgn="ctr"/>
            <a:r>
              <a:rPr lang="en-US" altLang="zh-CN" sz="2800" b="1" dirty="0">
                <a:gradFill>
                  <a:gsLst>
                    <a:gs pos="0">
                      <a:schemeClr val="accent2">
                        <a:alpha val="50000"/>
                      </a:schemeClr>
                    </a:gs>
                    <a:gs pos="94000">
                      <a:schemeClr val="accent2">
                        <a:alpha val="50000"/>
                      </a:schemeClr>
                    </a:gs>
                  </a:gsLst>
                  <a:lin ang="5400000" scaled="0"/>
                </a:gradFill>
                <a:latin typeface="+mj-lt"/>
                <a:ea typeface="+mj-lt"/>
                <a:sym typeface="+mn-ea"/>
              </a:rPr>
              <a:t>04</a:t>
            </a:r>
            <a:endParaRPr lang="en-US" altLang="zh-CN" sz="2800" b="1" dirty="0">
              <a:gradFill>
                <a:gsLst>
                  <a:gs pos="0">
                    <a:schemeClr val="accent2">
                      <a:alpha val="50000"/>
                    </a:schemeClr>
                  </a:gs>
                  <a:gs pos="94000">
                    <a:schemeClr val="accent2">
                      <a:alpha val="50000"/>
                    </a:schemeClr>
                  </a:gs>
                </a:gsLst>
                <a:lin ang="5400000" scaled="0"/>
              </a:gradFill>
              <a:latin typeface="+mj-lt"/>
              <a:ea typeface="+mj-lt"/>
              <a:sym typeface="+mn-ea"/>
            </a:endParaRPr>
          </a:p>
        </p:txBody>
      </p:sp>
      <p:sp>
        <p:nvSpPr>
          <p:cNvPr id="53" name="文本框 52"/>
          <p:cNvSpPr txBox="1"/>
          <p:nvPr>
            <p:custDataLst>
              <p:tags r:id="rId13"/>
            </p:custDataLst>
          </p:nvPr>
        </p:nvSpPr>
        <p:spPr>
          <a:xfrm>
            <a:off x="7160895" y="4364990"/>
            <a:ext cx="4254500" cy="1465580"/>
          </a:xfrm>
          <a:prstGeom prst="rect">
            <a:avLst/>
          </a:prstGeom>
          <a:noFill/>
        </p:spPr>
        <p:txBody>
          <a:bodyPr wrap="square" lIns="0" tIns="0" rIns="0" bIns="0" rtlCol="0" anchor="ctr" anchorCtr="0">
            <a:noAutofit/>
          </a:bodyPr>
          <a:p>
            <a:pPr indent="0" algn="l" fontAlgn="ctr">
              <a:lnSpc>
                <a:spcPct val="150000"/>
              </a:lnSpc>
              <a:spcAft>
                <a:spcPts val="0"/>
              </a:spcAft>
            </a:pPr>
            <a:r>
              <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rPr>
              <a:t>选题有违法律法规</a:t>
            </a:r>
            <a:endParaRPr lang="zh-CN" altLang="en-US" sz="2300" b="1" kern="1300" dirty="0">
              <a:solidFill>
                <a:schemeClr val="tx1">
                  <a:lumMod val="85000"/>
                  <a:lumOff val="15000"/>
                </a:schemeClr>
              </a:solidFill>
              <a:uFillTx/>
              <a:latin typeface="微软雅黑" panose="020B0503020204020204" charset="-122"/>
              <a:ea typeface="微软雅黑" panose="020B0503020204020204" charset="-122"/>
              <a:sym typeface="+mn-ea"/>
            </a:endParaRPr>
          </a:p>
        </p:txBody>
      </p:sp>
      <p:sp>
        <p:nvSpPr>
          <p:cNvPr id="58" name="文本框 57"/>
          <p:cNvSpPr txBox="1"/>
          <p:nvPr>
            <p:custDataLst>
              <p:tags r:id="rId14"/>
            </p:custDataLst>
          </p:nvPr>
        </p:nvSpPr>
        <p:spPr>
          <a:xfrm>
            <a:off x="6343650" y="4798696"/>
            <a:ext cx="689610" cy="742950"/>
          </a:xfrm>
          <a:prstGeom prst="rect">
            <a:avLst/>
          </a:prstGeom>
          <a:noFill/>
        </p:spPr>
        <p:txBody>
          <a:bodyPr wrap="none" lIns="0" tIns="36195" rIns="0" bIns="0" rtlCol="0" anchor="ctr" anchorCtr="0">
            <a:noAutofit/>
          </a:bodyPr>
          <a:p>
            <a:pPr algn="ctr" fontAlgn="ctr"/>
            <a:r>
              <a:rPr lang="en-US" altLang="zh-CN" sz="2800" b="1" dirty="0">
                <a:gradFill>
                  <a:gsLst>
                    <a:gs pos="0">
                      <a:schemeClr val="accent1">
                        <a:alpha val="50000"/>
                      </a:schemeClr>
                    </a:gs>
                    <a:gs pos="94000">
                      <a:schemeClr val="accent1">
                        <a:alpha val="50000"/>
                      </a:schemeClr>
                    </a:gs>
                  </a:gsLst>
                  <a:lin ang="5400000" scaled="0"/>
                </a:gradFill>
                <a:latin typeface="+mj-lt"/>
                <a:ea typeface="+mj-lt"/>
                <a:sym typeface="+mn-ea"/>
              </a:rPr>
              <a:t>05</a:t>
            </a:r>
            <a:endParaRPr lang="en-US" altLang="zh-CN" sz="2800" b="1" dirty="0">
              <a:gradFill>
                <a:gsLst>
                  <a:gs pos="0">
                    <a:schemeClr val="accent1">
                      <a:alpha val="50000"/>
                    </a:schemeClr>
                  </a:gs>
                  <a:gs pos="94000">
                    <a:schemeClr val="accent1">
                      <a:alpha val="50000"/>
                    </a:schemeClr>
                  </a:gs>
                </a:gsLst>
                <a:lin ang="5400000" scaled="0"/>
              </a:gradFill>
              <a:latin typeface="+mj-lt"/>
              <a:ea typeface="+mj-l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1811000" y="6108526"/>
            <a:ext cx="381000" cy="190674"/>
          </a:xfrm>
          <a:prstGeom prst="rect">
            <a:avLst/>
          </a:prstGeom>
          <a:solidFill>
            <a:srgbClr val="027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思源黑体 CN Bold" panose="020B0800000000000000" pitchFamily="34" charset="-122"/>
              <a:ea typeface="思源黑体 CN Bold" panose="020B0800000000000000" pitchFamily="34" charset="-122"/>
            </a:endParaRPr>
          </a:p>
        </p:txBody>
      </p:sp>
      <p:grpSp>
        <p:nvGrpSpPr>
          <p:cNvPr id="17" name="组合 16"/>
          <p:cNvGrpSpPr/>
          <p:nvPr/>
        </p:nvGrpSpPr>
        <p:grpSpPr>
          <a:xfrm>
            <a:off x="298450" y="240665"/>
            <a:ext cx="7024370" cy="743555"/>
            <a:chOff x="273050" y="421670"/>
            <a:chExt cx="2438400" cy="743555"/>
          </a:xfrm>
        </p:grpSpPr>
        <p:sp>
          <p:nvSpPr>
            <p:cNvPr id="22" name="文本框 21"/>
            <p:cNvSpPr txBox="1"/>
            <p:nvPr/>
          </p:nvSpPr>
          <p:spPr>
            <a:xfrm>
              <a:off x="273050" y="421670"/>
              <a:ext cx="2438400" cy="706755"/>
            </a:xfrm>
            <a:prstGeom prst="rect">
              <a:avLst/>
            </a:prstGeom>
            <a:noFill/>
          </p:spPr>
          <p:txBody>
            <a:bodyPr wrap="square" rtlCol="0">
              <a:spAutoFit/>
            </a:bodyPr>
            <a:lstStyle/>
            <a:p>
              <a:r>
                <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rPr>
                <a:t>本章小结</a:t>
              </a:r>
              <a:endParaRPr lang="zh-CN" altLang="en-US" sz="4000" dirty="0">
                <a:solidFill>
                  <a:srgbClr val="027FFD"/>
                </a:solidFill>
                <a:latin typeface="汉仪力量黑简" panose="00020600040101010101" charset="-122"/>
                <a:ea typeface="汉仪力量黑简" panose="00020600040101010101" charset="-122"/>
                <a:cs typeface="汉仪力量黑简" panose="00020600040101010101" charset="-122"/>
              </a:endParaRPr>
            </a:p>
          </p:txBody>
        </p:sp>
        <p:cxnSp>
          <p:nvCxnSpPr>
            <p:cNvPr id="10" name="直接连接符 9"/>
            <p:cNvCxnSpPr/>
            <p:nvPr/>
          </p:nvCxnSpPr>
          <p:spPr>
            <a:xfrm>
              <a:off x="279400" y="1165225"/>
              <a:ext cx="23749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 name="矩形: 圆角 2"/>
          <p:cNvSpPr/>
          <p:nvPr>
            <p:custDataLst>
              <p:tags r:id="rId1"/>
            </p:custDataLst>
          </p:nvPr>
        </p:nvSpPr>
        <p:spPr>
          <a:xfrm>
            <a:off x="1019175" y="1503045"/>
            <a:ext cx="10343515" cy="5012055"/>
          </a:xfrm>
          <a:prstGeom prst="roundRect">
            <a:avLst>
              <a:gd name="adj" fmla="val 3813"/>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20000"/>
                <a:lumOff val="8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indent="537210" algn="l">
              <a:lnSpc>
                <a:spcPct val="150000"/>
              </a:lnSpc>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数据新闻的选题与策划是制作数据新闻的第一步。本章总结了数据新闻创作过程中的四种主要选题来源，即新近发生的事件、特殊人群、生活兴趣和流行文化、公开数据，并结合案例对各类选题的确定过程与方法进行分析。也通过一些案例说明了策划数据新闻选题时应该避免的常见误区。</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537210" algn="l">
              <a:lnSpc>
                <a:spcPct val="150000"/>
              </a:lnSpc>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叙事结构是一种展现报道内在逻辑的素材组织方式，本章介绍了六种常见的叙事结构，创作者可以根据已经确定的选题和数据，选择最为合适的叙事结构进行作品的呈现。</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a:p>
            <a:pPr indent="537210" algn="l">
              <a:lnSpc>
                <a:spcPct val="150000"/>
              </a:lnSpc>
            </a:pPr>
            <a:r>
              <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rPr>
              <a:t>确定优质的新闻选题和叙事结构是数据新闻从业者在创作数据新闻时永恒的课题。数据新闻从业者需要不断地通过学习与实践，提升自身的新闻敏感度与选题能力，为公众带来更多具有价值与深度的数据新闻报道。</a:t>
            </a:r>
            <a:endParaRPr lang="zh-CN" altLang="en-US" sz="2000" dirty="0">
              <a:solidFill>
                <a:schemeClr val="tx1">
                  <a:lumMod val="85000"/>
                  <a:lumOff val="15000"/>
                </a:schemeClr>
              </a:solidFill>
              <a:latin typeface="微软雅黑" panose="020B0503020204020204" charset="-122"/>
              <a:ea typeface="微软雅黑" panose="020B0503020204020204" charset="-122"/>
              <a:cs typeface="+mn-ea"/>
              <a:sym typeface="+mn-ea"/>
            </a:endParaRPr>
          </a:p>
        </p:txBody>
      </p:sp>
      <p:sp>
        <p:nvSpPr>
          <p:cNvPr id="5" name="任意多边形: 形状 28"/>
          <p:cNvSpPr/>
          <p:nvPr>
            <p:custDataLst>
              <p:tags r:id="rId2"/>
            </p:custDataLst>
          </p:nvPr>
        </p:nvSpPr>
        <p:spPr>
          <a:xfrm>
            <a:off x="4261371" y="1222513"/>
            <a:ext cx="3857627" cy="490348"/>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1">
                  <a:lumMod val="40000"/>
                  <a:lumOff val="60000"/>
                  <a:alpha val="100000"/>
                </a:schemeClr>
              </a:gs>
              <a:gs pos="69000">
                <a:schemeClr val="accent1">
                  <a:alpha val="100000"/>
                </a:schemeClr>
              </a:gs>
              <a:gs pos="100000">
                <a:schemeClr val="accent1">
                  <a:alpha val="100000"/>
                </a:schemeClr>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3200" b="1" dirty="0">
                <a:solidFill>
                  <a:schemeClr val="lt1">
                    <a:lumMod val="100000"/>
                  </a:schemeClr>
                </a:solidFill>
                <a:uFillTx/>
                <a:latin typeface="微软雅黑" panose="020B0503020204020204" charset="-122"/>
                <a:ea typeface="微软雅黑" panose="020B0503020204020204" charset="-122"/>
                <a:cs typeface="+mn-ea"/>
                <a:sym typeface="+mn-ea"/>
              </a:rPr>
              <a:t>小结</a:t>
            </a:r>
            <a:endParaRPr lang="zh-CN" altLang="en-US" sz="3200" b="1" dirty="0">
              <a:solidFill>
                <a:schemeClr val="lt1">
                  <a:lumMod val="100000"/>
                </a:schemeClr>
              </a:solidFill>
              <a:uFillTx/>
              <a:latin typeface="微软雅黑" panose="020B0503020204020204" charset="-122"/>
              <a:ea typeface="微软雅黑" panose="020B0503020204020204" charset="-122"/>
              <a:cs typeface="+mn-ea"/>
              <a:sym typeface="+mn-ea"/>
            </a:endParaRPr>
          </a:p>
        </p:txBody>
      </p:sp>
      <p:sp>
        <p:nvSpPr>
          <p:cNvPr id="25" name="等腰三角形 24"/>
          <p:cNvSpPr/>
          <p:nvPr>
            <p:custDataLst>
              <p:tags r:id="rId3"/>
            </p:custDataLst>
          </p:nvPr>
        </p:nvSpPr>
        <p:spPr>
          <a:xfrm>
            <a:off x="4092319" y="1222513"/>
            <a:ext cx="168703" cy="12022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6" name="等腰三角形 25"/>
          <p:cNvSpPr/>
          <p:nvPr>
            <p:custDataLst>
              <p:tags r:id="rId4"/>
            </p:custDataLst>
          </p:nvPr>
        </p:nvSpPr>
        <p:spPr>
          <a:xfrm flipH="1">
            <a:off x="8119071" y="1222513"/>
            <a:ext cx="168703" cy="120220"/>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timing>
    <p:tnLst>
      <p:par>
        <p:cTn id="1" dur="indefinite" restart="never" nodeType="tmRoot"/>
      </p:par>
    </p:tnLst>
    <p:bldLst>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9" name="图片 11"/>
          <p:cNvPicPr>
            <a:picLocks noChangeAspect="1"/>
          </p:cNvPicPr>
          <p:nvPr/>
        </p:nvPicPr>
        <p:blipFill>
          <a:blip r:embed="rId1"/>
          <a:stretch>
            <a:fillRect/>
          </a:stretch>
        </p:blipFill>
        <p:spPr>
          <a:xfrm>
            <a:off x="1123315" y="504825"/>
            <a:ext cx="4973320" cy="5503545"/>
          </a:xfrm>
          <a:prstGeom prst="rect">
            <a:avLst/>
          </a:prstGeom>
          <a:noFill/>
          <a:ln>
            <a:noFill/>
          </a:ln>
        </p:spPr>
      </p:pic>
      <p:pic>
        <p:nvPicPr>
          <p:cNvPr id="208" name="图片 10"/>
          <p:cNvPicPr>
            <a:picLocks noChangeAspect="1"/>
          </p:cNvPicPr>
          <p:nvPr/>
        </p:nvPicPr>
        <p:blipFill>
          <a:blip r:embed="rId2"/>
          <a:stretch>
            <a:fillRect/>
          </a:stretch>
        </p:blipFill>
        <p:spPr>
          <a:xfrm>
            <a:off x="6096635" y="504825"/>
            <a:ext cx="4970145" cy="5467985"/>
          </a:xfrm>
          <a:prstGeom prst="rect">
            <a:avLst/>
          </a:prstGeom>
          <a:noFill/>
          <a:ln>
            <a:noFill/>
          </a:ln>
        </p:spPr>
      </p:pic>
      <p:sp>
        <p:nvSpPr>
          <p:cNvPr id="3" name="圆角矩形 2"/>
          <p:cNvSpPr/>
          <p:nvPr/>
        </p:nvSpPr>
        <p:spPr>
          <a:xfrm>
            <a:off x="1329055" y="6195060"/>
            <a:ext cx="9739630" cy="492125"/>
          </a:xfrm>
          <a:prstGeom prst="roundRect">
            <a:avLst>
              <a:gd name="adj" fmla="val 50000"/>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000" b="1">
                <a:solidFill>
                  <a:schemeClr val="tx1"/>
                </a:solidFill>
              </a:rPr>
              <a:t> </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卷名人、卷局长、卷服务</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各地文旅局这么卷，有用吗？</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节选</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09245" y="84455"/>
            <a:ext cx="3223260" cy="6687185"/>
          </a:xfrm>
          <a:prstGeom prst="rect">
            <a:avLst/>
          </a:prstGeom>
        </p:spPr>
      </p:pic>
      <p:pic>
        <p:nvPicPr>
          <p:cNvPr id="4" name="图片 3"/>
          <p:cNvPicPr>
            <a:picLocks noChangeAspect="1"/>
          </p:cNvPicPr>
          <p:nvPr/>
        </p:nvPicPr>
        <p:blipFill>
          <a:blip r:embed="rId2"/>
          <a:stretch>
            <a:fillRect/>
          </a:stretch>
        </p:blipFill>
        <p:spPr>
          <a:xfrm>
            <a:off x="3658235" y="2291715"/>
            <a:ext cx="8310245" cy="4479925"/>
          </a:xfrm>
          <a:prstGeom prst="rect">
            <a:avLst/>
          </a:prstGeom>
        </p:spPr>
      </p:pic>
      <p:sp>
        <p:nvSpPr>
          <p:cNvPr id="5" name="文本框 4"/>
          <p:cNvSpPr txBox="1"/>
          <p:nvPr/>
        </p:nvSpPr>
        <p:spPr>
          <a:xfrm>
            <a:off x="5214620" y="656590"/>
            <a:ext cx="6301740" cy="1476375"/>
          </a:xfrm>
          <a:prstGeom prst="rect">
            <a:avLst/>
          </a:prstGeom>
        </p:spPr>
        <p:txBody>
          <a:bodyPr wrap="square">
            <a:spAutoFit/>
          </a:bodyPr>
          <a:p>
            <a:pPr marL="0" indent="0" algn="just" defTabSz="266700">
              <a:lnSpc>
                <a:spcPct val="150000"/>
              </a:lnSpc>
              <a:spcBef>
                <a:spcPct val="0"/>
              </a:spcBef>
              <a:spcAft>
                <a:spcPct val="0"/>
              </a:spcAft>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rPr>
              <a:t>如</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何以为家：</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1700</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万海外文物的漫漫长夜</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marL="0" indent="0" algn="just" defTabSz="266700">
              <a:lnSpc>
                <a:spcPct val="150000"/>
              </a:lnSpc>
              <a:spcBef>
                <a:spcPct val="0"/>
              </a:spcBef>
              <a:spcAft>
                <a:spcPct val="0"/>
              </a:spcAft>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他乡客：遗失在外的中华五千年</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a:p>
            <a:pPr marL="0" indent="0" algn="just" defTabSz="266700">
              <a:lnSpc>
                <a:spcPct val="150000"/>
              </a:lnSpc>
              <a:spcBef>
                <a:spcPct val="0"/>
              </a:spcBef>
              <a:spcAft>
                <a:spcPct val="0"/>
              </a:spcAft>
            </a:pP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寻回失落的宝藏：你在他乡还好吗</a:t>
            </a:r>
            <a:r>
              <a:rPr lang="en-US" altLang="zh-CN" sz="200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advClick="0"/>
    </mc:Choice>
    <mc:Fallback>
      <p:transition spd="slow" advClick="0"/>
    </mc:Fallback>
  </mc:AlternateContent>
</p:sld>
</file>

<file path=ppt/tags/tag1.xml><?xml version="1.0" encoding="utf-8"?>
<p:tagLst xmlns:p="http://schemas.openxmlformats.org/presentationml/2006/main">
  <p:tag name="PA" val="v5.2.1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9"/>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9"/>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0.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40_5*m_h_x*1_2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3"/>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02.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40_5*m_h_x*1_3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4"/>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04.xml><?xml version="1.0" encoding="utf-8"?>
<p:tagLst xmlns:p="http://schemas.openxmlformats.org/presentationml/2006/main">
  <p:tag name="KSO_WM_DIAGRAM_VERSION" val="3"/>
  <p:tag name="KSO_WM_DIAGRAM_COLOR_TRICK" val="1"/>
  <p:tag name="KSO_WM_DIAGRAM_COLOR_TEXT_CAN_REMOVE" val="n"/>
  <p:tag name="KSO_WM_UNIT_VALUE" val="72*67"/>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30940_5*m_h_x*1_4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5"/>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06.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5_1"/>
  <p:tag name="KSO_WM_UNIT_ID" val="diagram20230940_5*m_h_x*1_5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1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1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08.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6_1"/>
  <p:tag name="KSO_WM_UNIT_ID" val="diagram20230940_5*m_h_x*1_6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0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2*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10"/>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0318_2*m_h_i*1_1_1"/>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0318_2*m_h_i*1_2_1"/>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gradient&quot;:[{&quot;brightness&quot;:0.30000001192092896,&quot;colorType&quot;:1,&quot;foreColorIndex&quot;:5,&quot;pos&quot;:0,&quot;transparency&quot;:0},{&quot;brightness&quot;:-0.05000000074505806,&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0318_2*m_h_i*1_3_1"/>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30318_2*m_i*1_2"/>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gradient&quot;:[{&quot;brightness&quot;:0.800000011920929,&quot;colorType&quot;:1,&quot;foreColorIndex&quot;:5,&quot;pos&quot;:0,&quot;transparency&quot;:1},{&quot;brightness&quot;:0.800000011920929,&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30318_2*m_i*1_3"/>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gradient&quot;:[{&quot;brightness&quot;:0.800000011920929,&quot;colorType&quot;:1,&quot;foreColorIndex&quot;:5,&quot;pos&quot;:0,&quot;transparency&quot;:1},{&quot;brightness&quot;:0.800000011920929,&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0318_2*m_h_f*1_2_1"/>
  <p:tag name="KSO_WM_TEMPLATE_CATEGORY" val="diagram"/>
  <p:tag name="KSO_WM_TEMPLATE_INDEX" val="2023031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1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0318_2*m_h_f*1_1_1"/>
  <p:tag name="KSO_WM_TEMPLATE_CATEGORY" val="diagram"/>
  <p:tag name="KSO_WM_TEMPLATE_INDEX" val="2023031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0318_2*m_h_f*1_3_1"/>
  <p:tag name="KSO_WM_TEMPLATE_CATEGORY" val="diagram"/>
  <p:tag name="KSO_WM_TEMPLATE_INDEX" val="20230318"/>
  <p:tag name="KSO_WM_UNIT_LAYERLEVEL" val="1_1_1"/>
  <p:tag name="KSO_WM_TAG_VERSION" val="3.0"/>
  <p:tag name="KSO_WM_BEAUTIFY_FLAG" val="#wm#"/>
  <p:tag name="KSO_WM_DIAGRAM_GROUP_CODE" val="m1-1"/>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正文，文字是您思想的提炼"/>
  <p:tag name="KSO_WM_UNIT_TEXT_TYPE" val="1"/>
  <p:tag name="KSO_WM_DIAGRAM_USE_COLOR_VALUE" val="{&quot;color_scheme&quot;:1,&quot;color_type&quot;:1,&quot;theme_color_indexes&quot;:[5,6,5,6,5,6]}"/>
</p:tagLst>
</file>

<file path=ppt/tags/tag1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2*m_h_i*1_2_2"/>
  <p:tag name="KSO_WM_TEMPLATE_CATEGORY" val="diagram"/>
  <p:tag name="KSO_WM_TEMPLATE_INDEX" val="2023031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0318_2*m_h_i*1_1_2"/>
  <p:tag name="KSO_WM_TEMPLATE_CATEGORY" val="diagram"/>
  <p:tag name="KSO_WM_TEMPLATE_INDEX" val="2023031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11"/>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1"/>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0318_2*m_h_i*1_3_2"/>
  <p:tag name="KSO_WM_TEMPLATE_CATEGORY" val="diagram"/>
  <p:tag name="KSO_WM_TEMPLATE_INDEX" val="2023031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63.25,&quot;left&quot;:28.52496337890625,&quot;top&quot;:191.675,&quot;width&quot;:888.9500732421875}"/>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121.xml><?xml version="1.0" encoding="utf-8"?>
<p:tagLst xmlns:p="http://schemas.openxmlformats.org/presentationml/2006/main">
  <p:tag name="KSO_WM_BEAUTIFY_FLAG" val="#wm#"/>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112_1*n_h_a*1_1_1"/>
  <p:tag name="KSO_WM_TEMPLATE_CATEGORY" val="diagram"/>
  <p:tag name="KSO_WM_TEMPLATE_INDEX" val="20231112"/>
  <p:tag name="KSO_WM_UNIT_LAYERLEVEL" val="1_1_1"/>
  <p:tag name="KSO_WM_TAG_VERSION" val="3.0"/>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7.7386474609375,&quot;top&quot;:83.01617736816407,&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2.xml><?xml version="1.0" encoding="utf-8"?>
<p:tagLst xmlns:p="http://schemas.openxmlformats.org/presentationml/2006/main">
  <p:tag name="KSO_WM_DIAGRAM_VIRTUALLY_FRAME" val="{&quot;height&quot;:395.8676452636719,&quot;left&quot;:117.7386474609375,&quot;top&quot;:83.01617736816407,&quot;width&quot;:723.022705078125}"/>
  <p:tag name="KSO_WM_DIAGRAM_MIN_ITEMCNT" val="2"/>
  <p:tag name="KSO_WM_DIAGRAM_COLOR_TRICK" val="4"/>
  <p:tag name="KSO_WM_DIAGRAM_VERSION" val="3"/>
  <p:tag name="KSO_WM_UNIT_LAYERLEVEL" val="1_1_1_1"/>
  <p:tag name="KSO_WM_TEMPLATE_INDEX" val="20231112"/>
  <p:tag name="KSO_WM_UNIT_INDEX" val="1_2_2_2"/>
  <p:tag name="KSO_WM_UNIT_TYPE" val="n_h_h_i"/>
  <p:tag name="KSO_WM_UNIT_COMPATIBLE" val="0"/>
  <p:tag name="KSO_WM_UNIT_HIGHLIGHT" val="0"/>
  <p:tag name="KSO_WM_BEAUTIFY_FLAG" val="#wm#"/>
  <p:tag name="KSO_WM_UNIT_DIAGRAM_ISREFERUNIT" val="0"/>
  <p:tag name="KSO_WM_UNIT_ID" val="diagram20231112_1*n_h_h_i*1_2_2_2"/>
  <p:tag name="KSO_WM_TAG_VERSION" val="3.0"/>
  <p:tag name="KSO_WM_DIAGRAM_MAX_ITEMCNT" val="5"/>
  <p:tag name="KSO_WM_UNIT_DIAGRAM_ISNUMVISUAL" val="0"/>
  <p:tag name="KSO_WM_TEMPLATE_CATEGORY" val="diagram"/>
  <p:tag name="KSO_WM_DIAGRAM_GROUP_CODE" val="n1-1"/>
  <p:tag name="KSO_WM_DIAGRAM_COLOR_TEXT_CAN_REMOVE" val="n"/>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23.xml><?xml version="1.0" encoding="utf-8"?>
<p:tagLst xmlns:p="http://schemas.openxmlformats.org/presentationml/2006/main">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MIN_ITEMCNT" val="2"/>
  <p:tag name="KSO_WM_DIAGRAM_COLOR_TEXT_CAN_REMOVE" val="n"/>
  <p:tag name="KSO_WM_DIAGRAM_VERSION" val="3"/>
  <p:tag name="KSO_WM_DIAGRAM_GROUP_CODE" val="n1-1"/>
  <p:tag name="KSO_WM_UNIT_LAYERLEVEL" val="1_1_1_1"/>
  <p:tag name="KSO_WM_TEMPLATE_CATEGORY" val="diagram"/>
  <p:tag name="KSO_WM_UNIT_INDEX" val="1_2_1_2"/>
  <p:tag name="KSO_WM_UNIT_DIAGRAM_ISNUMVISUAL" val="0"/>
  <p:tag name="KSO_WM_UNIT_HIGHLIGHT" val="0"/>
  <p:tag name="KSO_WM_DIAGRAM_VIRTUALLY_FRAME" val="{&quot;height&quot;:395.8676452636719,&quot;left&quot;:117.7386474609375,&quot;top&quot;:83.01617736816407,&quot;width&quot;:723.022705078125}"/>
  <p:tag name="KSO_WM_DIAGRAM_MAX_ITEMCNT" val="5"/>
  <p:tag name="KSO_WM_DIAGRAM_COLOR_TRICK" val="4"/>
  <p:tag name="KSO_WM_TAG_VERSION" val="3.0"/>
  <p:tag name="KSO_WM_TEMPLATE_INDEX" val="20231112"/>
  <p:tag name="KSO_WM_UNIT_ID" val="diagram20231112_1*n_h_h_i*1_2_1_2"/>
  <p:tag name="KSO_WM_UNIT_TYPE" val="n_h_h_i"/>
  <p:tag name="KSO_WM_UNIT_DIAGRAM_ISREFERUNIT" val="0"/>
  <p:tag name="KSO_WM_UNIT_COMPATIBLE" val="0"/>
  <p:tag name="KSO_WM_BEAUTIFY_FLAG" val="#wm#"/>
  <p:tag name="KSO_WM_UNIT_FILL_TYPE" val="3"/>
  <p:tag name="KSO_WM_DIAGRAM_USE_COLOR_VALUE" val="{&quot;color_scheme&quot;:1,&quot;color_type&quot;:1,&quot;theme_color_indexes&quot;:[5,6,5,6,5,6]}"/>
</p:tagLst>
</file>

<file path=ppt/tags/tag12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1*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7.7386474609375,&quot;top&quot;:83.01617736816407,&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2_1*n_h_h_f*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7.7386474609375,&quot;top&quot;:83.01617736816407,&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1*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7.7386474609375,&quot;top&quot;:83.01617736816407,&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2_1*n_h_h_f*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7.7386474609375,&quot;top&quot;:83.01617736816407,&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10;正文，文字是您思想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112_1*n_h_h_i*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7.7386474609375,&quot;top&quot;:83.01617736816407,&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112_1*n_h_h_i*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5.8676452636719,&quot;left&quot;:117.7386474609375,&quot;top&quot;:83.01617736816407,&quot;width&quot;:723.022705078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30.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i*1_4"/>
  <p:tag name="KSO_WM_TEMPLATE_CATEGORY" val="diagram"/>
  <p:tag name="KSO_WM_TEMPLATE_INDEX" val="20235154"/>
  <p:tag name="KSO_WM_UNIT_LAYERLEVEL" val="1_1"/>
  <p:tag name="KSO_WM_TAG_VERSION" val="3.0"/>
  <p:tag name="KSO_WM_DIAGRAM_GROUP_CODE" val="l1-1"/>
  <p:tag name="KSO_WM_UNIT_TYPE" val="l_i"/>
  <p:tag name="KSO_WM_UNIT_INDEX" val="1_4"/>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solid&quot;:{&quot;brightness&quot;:0.6000000238418579,&quot;colorType&quot;:1,&quot;foreColorIndex&quot;:5,&quot;transparency&quot;:0.899999976158142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6"/>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131.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i*1_1"/>
  <p:tag name="KSO_WM_TEMPLATE_CATEGORY" val="diagram"/>
  <p:tag name="KSO_WM_TEMPLATE_INDEX" val="20235154"/>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solid&quot;:{&quot;brightness&quot;:0.6000000238418579,&quot;colorType&quot;:1,&quot;foreColorIndex&quot;:5,&quot;transparency&quot;:0.8999999761581421},&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6"/>
  <p:tag name="KSO_WM_UNIT_LINE_FORE_SCHEMECOLOR_INDEX" val="5"/>
  <p:tag name="KSO_WM_DIAGRAM_USE_COLOR_VALUE" val="{&quot;color_scheme&quot;:1,&quot;color_type&quot;:1,&quot;theme_color_indexes&quot;:[5,6,5,6,5,6]}"/>
</p:tagLst>
</file>

<file path=ppt/tags/tag132.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i*1_3"/>
  <p:tag name="KSO_WM_TEMPLATE_CATEGORY" val="diagram"/>
  <p:tag name="KSO_WM_TEMPLATE_INDEX" val="20235154"/>
  <p:tag name="KSO_WM_UNIT_LAYERLEVEL" val="1_1"/>
  <p:tag name="KSO_WM_TAG_VERSION" val="3.0"/>
  <p:tag name="KSO_WM_DIAGRAM_GROUP_CODE" val="l1-1"/>
  <p:tag name="KSO_WM_UNIT_TYPE" val="l_i"/>
  <p:tag name="KSO_WM_UNIT_INDEX" val="1_3"/>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gradient&quot;:[{&quot;brightness&quot;:-0.5,&quot;colorType&quot;:1,&quot;foreColorIndex&quot;:5,&quot;pos&quot;:0,&quot;transparency&quot;:0.6800000071525574},{&quot;brightness&quot;:-0.5,&quot;colorType&quot;:1,&quot;foreColorIndex&quot;:5,&quot;pos&quot;:0.8299999833106995,&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133.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i*1_2"/>
  <p:tag name="KSO_WM_TEMPLATE_CATEGORY" val="diagram"/>
  <p:tag name="KSO_WM_TEMPLATE_INDEX" val="20235154"/>
  <p:tag name="KSO_WM_UNIT_LAYERLEVEL" val="1_1"/>
  <p:tag name="KSO_WM_TAG_VERSION" val="3.0"/>
  <p:tag name="KSO_WM_DIAGRAM_GROUP_CODE" val="l1-1"/>
  <p:tag name="KSO_WM_UNIT_TYPE" val="l_i"/>
  <p:tag name="KSO_WM_UNIT_INDEX" val="1_2"/>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solid&quot;:{&quot;brightness&quot;:0,&quot;colorType&quot;:1,&quot;foreColorIndex&quot;:5,&quot;transparency&quot;:0.4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134.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f*1_1_1"/>
  <p:tag name="KSO_WM_TEMPLATE_CATEGORY" val="diagram"/>
  <p:tag name="KSO_WM_TEMPLATE_INDEX" val="20235154"/>
  <p:tag name="KSO_WM_UNIT_LAYERLEVEL" val="1_1_1"/>
  <p:tag name="KSO_WM_TAG_VERSION" val="3.0"/>
  <p:tag name="KSO_WM_UNIT_SUBTYPE" val="a"/>
  <p:tag name="KSO_WM_UNIT_TEXT_LAYER_COUNT" val="1"/>
  <p:tag name="KSO_WM_UNIT_NOCLEAR" val="0"/>
  <p:tag name="KSO_WM_DIAGRAM_GROUP_CODE" val="l1-1"/>
  <p:tag name="KSO_WM_UNIT_TYPE" val="l_h_f"/>
  <p:tag name="KSO_WM_UNIT_INDEX" val="1_1_1"/>
  <p:tag name="KSO_WM_UNIT_VALUE" val="57"/>
  <p:tag name="KSO_WM_DIAGRAM_VERSION" val="3"/>
  <p:tag name="KSO_WM_DIAGRAM_COLOR_TRICK" val="1"/>
  <p:tag name="KSO_WM_DIAGRAM_COLOR_TEXT_CAN_REMOVE" val="n"/>
  <p:tag name="KSO_WM_UNIT_TEXT_TYPE" val="1"/>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35.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i*1_1_1"/>
  <p:tag name="KSO_WM_TEMPLATE_CATEGORY" val="diagram"/>
  <p:tag name="KSO_WM_TEMPLATE_INDEX" val="20235154"/>
  <p:tag name="KSO_WM_UNIT_LAYERLEVEL" val="1_1_1"/>
  <p:tag name="KSO_WM_TAG_VERSION" val="3.0"/>
  <p:tag name="KSO_WM_DIAGRAM_GROUP_CODE" val="l1-1"/>
  <p:tag name="KSO_WM_UNIT_SUBTYPE" val="d"/>
  <p:tag name="KSO_WM_UNIT_TYPE" val="l_h_i"/>
  <p:tag name="KSO_WM_UNIT_INDEX" val="1_1_1"/>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5},{&quot;brightness&quot;:0,&quot;colorType&quot;:1,&quot;foreColorIndex&quot;:5,&quot;pos&quot;:0.9399999976158142,&quot;transparency&quot;:0.5}],&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DIAGRAM_USE_COLOR_VALUE" val="{&quot;color_scheme&quot;:1,&quot;color_type&quot;:1,&quot;theme_color_indexes&quot;:[5,6,5,6,5,6]}"/>
</p:tagLst>
</file>

<file path=ppt/tags/tag136.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f*1_2_1"/>
  <p:tag name="KSO_WM_TEMPLATE_CATEGORY" val="diagram"/>
  <p:tag name="KSO_WM_TEMPLATE_INDEX" val="20235154"/>
  <p:tag name="KSO_WM_UNIT_LAYERLEVEL" val="1_1_1"/>
  <p:tag name="KSO_WM_TAG_VERSION" val="3.0"/>
  <p:tag name="KSO_WM_UNIT_SUBTYPE" val="a"/>
  <p:tag name="KSO_WM_UNIT_TEXT_LAYER_COUNT" val="1"/>
  <p:tag name="KSO_WM_UNIT_NOCLEAR" val="0"/>
  <p:tag name="KSO_WM_DIAGRAM_GROUP_CODE" val="l1-1"/>
  <p:tag name="KSO_WM_UNIT_TYPE" val="l_h_f"/>
  <p:tag name="KSO_WM_UNIT_INDEX" val="1_2_1"/>
  <p:tag name="KSO_WM_UNIT_VALUE" val="57"/>
  <p:tag name="KSO_WM_DIAGRAM_VERSION" val="3"/>
  <p:tag name="KSO_WM_DIAGRAM_COLOR_TRICK" val="1"/>
  <p:tag name="KSO_WM_DIAGRAM_COLOR_TEXT_CAN_REMOVE" val="n"/>
  <p:tag name="KSO_WM_UNIT_TEXT_TYPE" val="1"/>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37.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i*1_2_1"/>
  <p:tag name="KSO_WM_TEMPLATE_CATEGORY" val="diagram"/>
  <p:tag name="KSO_WM_TEMPLATE_INDEX" val="20235154"/>
  <p:tag name="KSO_WM_UNIT_LAYERLEVEL" val="1_1_1"/>
  <p:tag name="KSO_WM_TAG_VERSION" val="3.0"/>
  <p:tag name="KSO_WM_DIAGRAM_GROUP_CODE" val="l1-1"/>
  <p:tag name="KSO_WM_UNIT_SUBTYPE" val="d"/>
  <p:tag name="KSO_WM_UNIT_TYPE" val="l_h_i"/>
  <p:tag name="KSO_WM_UNIT_INDEX" val="1_2_1"/>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5},{&quot;brightness&quot;:0,&quot;colorType&quot;:1,&quot;foreColorIndex&quot;:5,&quot;pos&quot;:0.9399999976158142,&quot;transparency&quot;:0.5}],&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DIAGRAM_USE_COLOR_VALUE" val="{&quot;color_scheme&quot;:1,&quot;color_type&quot;:1,&quot;theme_color_indexes&quot;:[5,6,5,6,5,6]}"/>
</p:tagLst>
</file>

<file path=ppt/tags/tag138.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f*1_3_1"/>
  <p:tag name="KSO_WM_TEMPLATE_CATEGORY" val="diagram"/>
  <p:tag name="KSO_WM_TEMPLATE_INDEX" val="20235154"/>
  <p:tag name="KSO_WM_UNIT_LAYERLEVEL" val="1_1_1"/>
  <p:tag name="KSO_WM_TAG_VERSION" val="3.0"/>
  <p:tag name="KSO_WM_UNIT_SUBTYPE" val="a"/>
  <p:tag name="KSO_WM_UNIT_TEXT_LAYER_COUNT" val="1"/>
  <p:tag name="KSO_WM_UNIT_NOCLEAR" val="0"/>
  <p:tag name="KSO_WM_DIAGRAM_GROUP_CODE" val="l1-1"/>
  <p:tag name="KSO_WM_UNIT_TYPE" val="l_h_f"/>
  <p:tag name="KSO_WM_UNIT_INDEX" val="1_3_1"/>
  <p:tag name="KSO_WM_UNIT_VALUE" val="57"/>
  <p:tag name="KSO_WM_DIAGRAM_VERSION" val="3"/>
  <p:tag name="KSO_WM_DIAGRAM_COLOR_TRICK" val="1"/>
  <p:tag name="KSO_WM_DIAGRAM_COLOR_TEXT_CAN_REMOVE" val="n"/>
  <p:tag name="KSO_WM_UNIT_TEXT_TYPE" val="1"/>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139.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i*1_3_1"/>
  <p:tag name="KSO_WM_TEMPLATE_CATEGORY" val="diagram"/>
  <p:tag name="KSO_WM_TEMPLATE_INDEX" val="20235154"/>
  <p:tag name="KSO_WM_UNIT_LAYERLEVEL" val="1_1_1"/>
  <p:tag name="KSO_WM_TAG_VERSION" val="3.0"/>
  <p:tag name="KSO_WM_DIAGRAM_GROUP_CODE" val="l1-1"/>
  <p:tag name="KSO_WM_UNIT_SUBTYPE" val="d"/>
  <p:tag name="KSO_WM_UNIT_TYPE" val="l_h_i"/>
  <p:tag name="KSO_WM_UNIT_INDEX" val="1_3_1"/>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5},{&quot;brightness&quot;:0,&quot;colorType&quot;:1,&quot;foreColorIndex&quot;:5,&quot;pos&quot;:0.9399999976158142,&quot;transparency&quot;:0.5}],&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DIAGRAM_USE_COLOR_VALUE" val="{&quot;color_scheme&quot;:1,&quot;color_type&quot;:1,&quot;theme_color_indexes&quot;:[5,6,5,6,5,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0.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f*1_4_1"/>
  <p:tag name="KSO_WM_TEMPLATE_CATEGORY" val="diagram"/>
  <p:tag name="KSO_WM_TEMPLATE_INDEX" val="20235154"/>
  <p:tag name="KSO_WM_UNIT_LAYERLEVEL" val="1_1_1"/>
  <p:tag name="KSO_WM_TAG_VERSION" val="3.0"/>
  <p:tag name="KSO_WM_UNIT_SUBTYPE" val="a"/>
  <p:tag name="KSO_WM_UNIT_TEXT_LAYER_COUNT" val="1"/>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UNIT_VALUE" val="76"/>
  <p:tag name="KSO_WM_UNIT_TEXT_TYPE" val="1"/>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智能图形项正文，文字是您思想的提炼，请尽量言简意赅的阐述观点。单击此处添加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41.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i*1_4_1"/>
  <p:tag name="KSO_WM_TEMPLATE_CATEGORY" val="diagram"/>
  <p:tag name="KSO_WM_TEMPLATE_INDEX" val="20235154"/>
  <p:tag name="KSO_WM_UNIT_LAYERLEVEL" val="1_1_1"/>
  <p:tag name="KSO_WM_TAG_VERSION" val="3.0"/>
  <p:tag name="KSO_WM_DIAGRAM_GROUP_CODE" val="l1-1"/>
  <p:tag name="KSO_WM_UNIT_SUBTYPE" val="d"/>
  <p:tag name="KSO_WM_UNIT_TYPE" val="l_h_i"/>
  <p:tag name="KSO_WM_UNIT_INDEX" val="1_4_1"/>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5},{&quot;brightness&quot;:0,&quot;colorType&quot;:1,&quot;foreColorIndex&quot;:5,&quot;pos&quot;:0.9399999976158142,&quot;transparency&quot;:0.5}],&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DIAGRAM_USE_COLOR_VALUE" val="{&quot;color_scheme&quot;:1,&quot;color_type&quot;:1,&quot;theme_color_indexes&quot;:[5,6,5,6,5,6]}"/>
</p:tagLst>
</file>

<file path=ppt/tags/tag142.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f*1_5_1"/>
  <p:tag name="KSO_WM_TEMPLATE_CATEGORY" val="diagram"/>
  <p:tag name="KSO_WM_TEMPLATE_INDEX" val="20235154"/>
  <p:tag name="KSO_WM_UNIT_LAYERLEVEL" val="1_1_1"/>
  <p:tag name="KSO_WM_TAG_VERSION" val="3.0"/>
  <p:tag name="KSO_WM_UNIT_SUBTYPE" val="a"/>
  <p:tag name="KSO_WM_UNIT_TEXT_LAYER_COUNT" val="1"/>
  <p:tag name="KSO_WM_UNIT_NOCLEAR" val="0"/>
  <p:tag name="KSO_WM_DIAGRAM_GROUP_CODE" val="l1-1"/>
  <p:tag name="KSO_WM_UNIT_TYPE" val="l_h_f"/>
  <p:tag name="KSO_WM_UNIT_INDEX" val="1_5_1"/>
  <p:tag name="KSO_WM_UNIT_VALUE" val="76"/>
  <p:tag name="KSO_WM_DIAGRAM_VERSION" val="3"/>
  <p:tag name="KSO_WM_DIAGRAM_COLOR_TRICK" val="1"/>
  <p:tag name="KSO_WM_DIAGRAM_COLOR_TEXT_CAN_REMOVE" val="n"/>
  <p:tag name="KSO_WM_UNIT_TEXT_TYPE" val="1"/>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智能图形项正文，文字是您思想的提炼，请尽量言简意赅的阐述观点。单击此处添加正文，文字是您思想的提炼。"/>
  <p:tag name="KSO_WM_UNIT_TEXT_FILL_FORE_SCHEMECOLOR_INDEX" val="1"/>
  <p:tag name="KSO_WM_UNIT_TEXT_FILL_TYPE" val="1"/>
  <p:tag name="KSO_WM_DIAGRAM_USE_COLOR_VALUE" val="{&quot;color_scheme&quot;:1,&quot;color_type&quot;:1,&quot;theme_color_indexes&quot;:[5,6,5,6,5,6]}"/>
</p:tagLst>
</file>

<file path=ppt/tags/tag143.xml><?xml version="1.0" encoding="utf-8"?>
<p:tagLst xmlns:p="http://schemas.openxmlformats.org/presentationml/2006/main">
  <p:tag name="KSO_WM_DIAGRAM_VIRTUALLY_FRAME" val="{&quot;height&quot;:388.8062078809363,&quot;left&quot;:54.70001220703125,&quot;top&quot;:134.22507874015747,&quot;width&quot;:850.6249877929688}"/>
  <p:tag name="KSO_WM_UNIT_HIGHLIGHT" val="0"/>
  <p:tag name="KSO_WM_UNIT_COMPATIBLE" val="0"/>
  <p:tag name="KSO_WM_UNIT_DIAGRAM_ISNUMVISUAL" val="0"/>
  <p:tag name="KSO_WM_UNIT_DIAGRAM_ISREFERUNIT" val="0"/>
  <p:tag name="KSO_WM_UNIT_ID" val="diagram20235154_4*l_h_i*1_5_1"/>
  <p:tag name="KSO_WM_TEMPLATE_CATEGORY" val="diagram"/>
  <p:tag name="KSO_WM_TEMPLATE_INDEX" val="20235154"/>
  <p:tag name="KSO_WM_UNIT_LAYERLEVEL" val="1_1_1"/>
  <p:tag name="KSO_WM_TAG_VERSION" val="3.0"/>
  <p:tag name="KSO_WM_DIAGRAM_GROUP_CODE" val="l1-1"/>
  <p:tag name="KSO_WM_UNIT_SUBTYPE" val="d"/>
  <p:tag name="KSO_WM_UNIT_TYPE" val="l_h_i"/>
  <p:tag name="KSO_WM_UNIT_INDEX" val="1_5_1"/>
  <p:tag name="KSO_WM_DIAGRAM_VERSION" val="3"/>
  <p:tag name="KSO_WM_DIAGRAM_COLOR_TRICK" val="1"/>
  <p:tag name="KSO_WM_DIAGRAM_COLOR_TEXT_CAN_REMOVE" val="n"/>
  <p:tag name="KSO_WM_DIAGRAM_MAX_ITEMCNT" val="12"/>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5,&quot;pos&quot;:0,&quot;transparency&quot;:0.5},{&quot;brightness&quot;:0,&quot;colorType&quot;:1,&quot;foreColorIndex&quot;:5,&quot;pos&quot;:0.9399999976158142,&quot;transparency&quot;:0.5}],&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TEXT_FILL_FORE_SCHEMECOLOR_INDEX" val="3"/>
  <p:tag name="KSO_WM_UNIT_TEXT_FILL_TYPE" val="3"/>
  <p:tag name="KSO_WM_DIAGRAM_USE_COLOR_VALUE" val="{&quot;color_scheme&quot;:1,&quot;color_type&quot;:1,&quot;theme_color_indexes&quot;:[5,6,5,6,5,6]}"/>
</p:tagLst>
</file>

<file path=ppt/tags/tag144.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424.23913385826773,&quot;left&quot;:79.95001220703125,&quot;top&quot;:88.7608661417323,&quot;width&quot;:814.7499877929688}"/>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1*l_h_f*1_1_1"/>
  <p:tag name="KSO_WM_TEMPLATE_CATEGORY" val="diagram"/>
  <p:tag name="KSO_WM_UNIT_LAYERLEVEL" val="1_1_1"/>
  <p:tag name="KSO_WM_BEAUTIFY_FLAG" val="#wm#"/>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5,&quot;transparency&quot;:0},&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BEAUTIFY_FLAG" val="#wm#"/>
  <p:tag name="KSO_WM_DIAGRAM_MAX_ITEMCNT" val="6"/>
  <p:tag name="KSO_WM_DIAGRAM_MIN_ITEMCNT" val="2"/>
  <p:tag name="KSO_WM_DIAGRAM_VIRTUALLY_FRAME" val="{&quot;height&quot;:424.23913385826773,&quot;left&quot;:79.95001220703125,&quot;top&quot;:88.7608661417323,&quot;width&quot;:814.7499877929688}"/>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1*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24.23913385826773,&quot;left&quot;:79.95001220703125,&quot;top&quot;:88.7608661417323,&quot;width&quot;:814.749987792968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438_1*l_h_i*1_1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24.23913385826773,&quot;left&quot;:79.95001220703125,&quot;top&quot;:88.7608661417323,&quot;width&quot;:814.749987792968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148.xml><?xml version="1.0" encoding="utf-8"?>
<p:tagLst xmlns:p="http://schemas.openxmlformats.org/presentationml/2006/main">
  <p:tag name="resource_record_key" val="{&quot;70&quot;:[3326237,3314111,3318903,3322129,3312375,3312125,3314649,333362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4"/>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4"/>
  <p:tag name="KSO_WM_DIAGRAM_VERSION" val="3"/>
  <p:tag name="KSO_WM_DIAGRAM_COLOR_TRICK" val="1"/>
  <p:tag name="KSO_WM_DIAGRAM_COLOR_TEXT_CAN_REMOVE" val="n"/>
  <p:tag name="KSO_WM_UNIT_FILL_TYPE" val="3"/>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gradient&quot;:[{&quot;brightness&quot;:0,&quot;colorType&quot;:1,&quot;foreColorIndex&quot;:5,&quot;pos&quot;:0,&quot;transparency&quot;:1},{&quot;brightness&quot;:0,&quot;colorType&quot;:1,&quot;foreColorIndex&quot;:5,&quot;pos&quot;:1,&quot;transparency&quot;:0.699999988079071}],&quot;type&quot;:3},&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05000000074505806},&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1"/>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8500000238418579},{&quot;brightness&quot;:0,&quot;colorType&quot;:1,&quot;foreColorIndex&quot;:5,&quot;pos&quot;:1,&quot;transparency&quot;:0.8999999761581421}],&quot;type&quot;:3},&quot;glow&quot;:{&quot;colorType&quot;:0},&quot;line&quot;:{&quot;gradient&quot;:[{&quot;brightness&quot;:0,&quot;colorType&quot;:1,&quot;foreColorIndex&quot;:5,&quot;pos&quot;:0.23999999463558197,&quot;transparency&quot;:1},{&quot;brightness&quot;:0,&quot;colorType&quot;:1,&quot;foreColorIndex&quot;:5,&quot;pos&quot;: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1"/>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2"/>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gradient&quot;:[{&quot;brightness&quot;:0,&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824_2*l_h_f*1_1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65"/>
  <p:tag name="KSO_WM_BEAUTIFY_FLAG" val="#wm#"/>
  <p:tag name="KSO_WM_DIAGRAM_GROUP_CODE" val="l1-1"/>
  <p:tag name="KSO_WM_DIAGRAM_VERSION" val="3"/>
  <p:tag name="KSO_WM_DIAGRAM_COLOR_TRICK" val="1"/>
  <p:tag name="KSO_WM_DIAGRAM_COLOR_TEXT_CAN_REMOVE" val="n"/>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824_2*l_h_f*1_2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65"/>
  <p:tag name="KSO_WM_DIAGRAM_VERSION" val="3"/>
  <p:tag name="KSO_WM_DIAGRAM_COLOR_TRICK" val="1"/>
  <p:tag name="KSO_WM_DIAGRAM_COLOR_TEXT_CAN_REMOVE" val="n"/>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4824_2*l_h_f*1_3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65"/>
  <p:tag name="KSO_WM_DIAGRAM_VERSION" val="3"/>
  <p:tag name="KSO_WM_DIAGRAM_COLOR_TRICK" val="1"/>
  <p:tag name="KSO_WM_DIAGRAM_COLOR_TEXT_CAN_REMOVE" val="n"/>
  <p:tag name="KSO_WM_UNIT_PRESET_TEXT" val="单击此处添加文本内容，简明扼要地阐述。根据需要可酌情增减文字，以便观者准确地理解您传达的思想。单击此处添加文本具体内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4824_2*l_h_a*1_1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BEAUTIFY_FLAG" val="#wm#"/>
  <p:tag name="KSO_WM_DIAGRAM_GROUP_CODE" val="l1-1"/>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4824_2*l_h_a*1_2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10"/>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4824_2*l_h_a*1_3_1"/>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l1-1"/>
  <p:tag name="KSO_WM_UNIT_VALUE" val="10"/>
  <p:tag name="KSO_WM_DIAGRAM_VERSION" val="3"/>
  <p:tag name="KSO_WM_DIAGRAM_COLOR_TRICK" val="1"/>
  <p:tag name="KSO_WM_DIAGRAM_COLOR_TEXT_CAN_REMOVE" val="n"/>
  <p:tag name="KSO_WM_UNIT_PRESET_TEXT" val="此处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5"/>
  <p:tag name="KSO_WM_UNIT_ID" val="diagram20234824_2*l_h_i*1_2_5"/>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 name="KSO_WM_DIAGRAM_USE_COLOR_VALUE" val="{&quot;color_scheme&quot;:1,&quot;color_type&quot;:1,&quot;theme_color_indexes&quot;:[5,6,5,6,5,6]}"/>
  <p:tag name="KSO_WM_BEAUTIFY_FLAG" val="#wm#"/>
  <p:tag name="KSO_WM_DIAGRAM_GROUP_CODE" val="l1-1"/>
  <p:tag name="KSO_WM_DIAGRAM_VERSION" val="3"/>
  <p:tag name="KSO_WM_DIAGRAM_COLOR_TRICK" val="1"/>
  <p:tag name="KSO_WM_DIAGRAM_COLOR_TEXT_CAN_REMOVE" val="n"/>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5"/>
  <p:tag name="KSO_WM_UNIT_ID" val="diagram20234824_2*l_h_i*1_3_5"/>
  <p:tag name="KSO_WM_TEMPLATE_CATEGORY" val="diagram"/>
  <p:tag name="KSO_WM_TEMPLATE_INDEX" val="20234824"/>
  <p:tag name="KSO_WM_UNIT_LAYERLEVEL" val="1_1_1"/>
  <p:tag name="KSO_WM_TAG_VERSION" val="3.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gradient&quot;:[{&quot;brightness&quot;:0,&quot;colorType&quot;:1,&quot;foreColorIndex&quot;:5,&quot;pos&quot;:0.2599999904632568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_BRIGHTNESS" val="0"/>
  <p:tag name="KSO_WM_UNIT_LINE_FILL_TYPE" val="2"/>
  <p:tag name="KSO_WM_UNIT_USESOURCEFORMAT_APPLY" val="1"/>
  <p:tag name="KSO_WM_DIAGRAM_USE_COLOR_VALUE" val="{&quot;color_scheme&quot;:1,&quot;color_type&quot;:1,&quot;theme_color_indexes&quot;:[5,6,5,6,5,6]}"/>
  <p:tag name="KSO_WM_BEAUTIFY_FLAG" val="#wm#"/>
  <p:tag name="KSO_WM_DIAGRAM_GROUP_CODE" val="l1-1"/>
  <p:tag name="KSO_WM_DIAGRAM_VERSION" val="3"/>
  <p:tag name="KSO_WM_DIAGRAM_COLOR_TRICK" val="1"/>
  <p:tag name="KSO_WM_DIAGRAM_COLOR_TEXT_CAN_REMOVE" val="n"/>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2"/>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1_3"/>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1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2_3"/>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1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h_i*1_3_3"/>
  <p:tag name="KSO_WM_TEMPLATE_CATEGORY" val="diagram"/>
  <p:tag name="KSO_WM_TEMPLATE_INDEX" val="20234824"/>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1"/>
  <p:tag name="KSO_WM_DIAGRAM_COLOR_TEXT_CAN_REMOVE" val="n"/>
  <p:tag name="KSO_WM_UNIT_FILL_TYPE" val="1"/>
  <p:tag name="KSO_WM_UNIT_FILL_FORE_SCHEMECOLOR_INDEX" val="13"/>
  <p:tag name="KSO_WM_UNIT_FILL_FORE_SCHEMECOLOR_INDEX_BRIGHTNESS" val="0.1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4_1"/>
  <p:tag name="KSO_WM_UNIT_ID" val="diagram20231063_3*m_h_i*1_4_1"/>
  <p:tag name="KSO_WM_TEMPLATE_CATEGORY" val="diagram"/>
  <p:tag name="KSO_WM_TEMPLATE_INDEX" val="20231063"/>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30000001192092896,&quot;colorType&quot;:1,&quot;foreColorIndex&quot;:6,&quot;pos&quot;:1,&quot;transparency&quot;:0},{&quot;brightness&quot;:0.30000001192092896,&quot;colorType&quot;:1,&quot;foreColorIndex&quot;:6,&quot;pos&quot;:0.5699999928474426,&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5,6,5,6,5,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20231063_3*m_h_i*1_2_1"/>
  <p:tag name="KSO_WM_TEMPLATE_CATEGORY" val="diagram"/>
  <p:tag name="KSO_WM_TEMPLATE_INDEX" val="20231063"/>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30000001192092896,&quot;colorType&quot;:1,&quot;foreColorIndex&quot;:6,&quot;pos&quot;:1,&quot;transparency&quot;:0},{&quot;brightness&quot;:0.30000001192092896,&quot;colorType&quot;:1,&quot;foreColorIndex&quot;:6,&quot;pos&quot;:0.5699999928474426,&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5,6,5,6,5,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20231063_3*m_h_i*1_3_1"/>
  <p:tag name="KSO_WM_TEMPLATE_CATEGORY" val="diagram"/>
  <p:tag name="KSO_WM_TEMPLATE_INDEX" val="20231063"/>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30000001192092896,&quot;colorType&quot;:1,&quot;foreColorIndex&quot;:5,&quot;pos&quot;:1,&quot;transparency&quot;:0},{&quot;brightness&quot;:0.30000001192092896,&quot;colorType&quot;:1,&quot;foreColorIndex&quot;:5,&quot;pos&quot;:0.44999998807907104,&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5,6,5,6,5,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20231063_3*m_h_i*1_1_1"/>
  <p:tag name="KSO_WM_TEMPLATE_CATEGORY" val="diagram"/>
  <p:tag name="KSO_WM_TEMPLATE_INDEX" val="20231063"/>
  <p:tag name="KSO_WM_UNIT_LAYERLEVEL" val="1_1_1"/>
  <p:tag name="KSO_WM_TAG_VERSION" val="3.0"/>
  <p:tag name="KSO_WM_BEAUTIFY_FLAG" val="#wm#"/>
  <p:tag name="KSO_WM_DIAGRAM_GROUP_CODE" val="m1-1"/>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30000001192092896,&quot;colorType&quot;:1,&quot;foreColorIndex&quot;:5,&quot;pos&quot;:1,&quot;transparency&quot;:0},{&quot;brightness&quot;:0.30000001192092896,&quot;colorType&quot;:1,&quot;foreColorIndex&quot;:5,&quot;pos&quot;:0.44999998807907104,&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DIAGRAM_USE_COLOR_VALUE" val="{&quot;color_scheme&quot;:1,&quot;color_type&quot;:1,&quot;theme_color_indexes&quot;:[5,6,5,6,5,6]}"/>
</p:tagLst>
</file>

<file path=ppt/tags/tag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31063_3*m_h_f*1_1_1"/>
  <p:tag name="KSO_WM_TEMPLATE_CATEGORY" val="diagram"/>
  <p:tag name="KSO_WM_TEMPLATE_INDEX" val="20231063"/>
  <p:tag name="KSO_WM_UNIT_LAYERLEVEL" val="1_1_1"/>
  <p:tag name="KSO_WM_TAG_VERSION" val="3.0"/>
  <p:tag name="KSO_WM_BEAUTIFY_FLAG" val="#wm#"/>
  <p:tag name="KSO_WM_DIAGRAM_GROUP_CODE" val="m1-1"/>
  <p:tag name="KSO_WM_UNIT_VALUE" val="39"/>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a*1_1_1"/>
  <p:tag name="KSO_WM_TEMPLATE_CATEGORY" val="diagram"/>
  <p:tag name="KSO_WM_TEMPLATE_INDEX" val="20231063"/>
  <p:tag name="KSO_WM_UNIT_LAYERLEVEL" val="1_1_1"/>
  <p:tag name="KSO_WM_TAG_VERSION" val="3.0"/>
  <p:tag name="KSO_WM_DIAGRAM_GROUP_CODE" val="m1-1"/>
  <p:tag name="KSO_WM_UNIT_TYPE" val="m_h_a"/>
  <p:tag name="KSO_WM_UNIT_INDEX" val="1_1_1"/>
  <p:tag name="KSO_WM_UNIT_ISCONTENTSTITLE" val="0"/>
  <p:tag name="KSO_WM_UNIT_ISNUMDGMTITLE" val="0"/>
  <p:tag name="KSO_WM_UNIT_NOCLEAR" val="0"/>
  <p:tag name="KSO_WM_UNIT_VALUE" val="6"/>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
  <p:tag name="KSO_WM_UNIT_TEXT_FILL_TYPE" val="1"/>
  <p:tag name="KSO_WM_UNIT_PRESET_TEXT" val="添加项标题"/>
  <p:tag name="KSO_WM_UNIT_FILL_TYPE" val="3"/>
  <p:tag name="KSO_WM_UNIT_LINE_FORE_SCHEMECOLOR_INDEX" val="16"/>
  <p:tag name="KSO_WM_UNIT_TEXT_TYPE" val="1"/>
  <p:tag name="KSO_WM_DIAGRAM_USE_COLOR_VALUE" val="{&quot;color_scheme&quot;:1,&quot;color_type&quot;:1,&quot;theme_color_indexes&quot;:[5,6,5,6,5,6]}"/>
</p:tagLst>
</file>

<file path=ppt/tags/tag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a*1_2_1"/>
  <p:tag name="KSO_WM_TEMPLATE_CATEGORY" val="diagram"/>
  <p:tag name="KSO_WM_TEMPLATE_INDEX" val="20231063"/>
  <p:tag name="KSO_WM_UNIT_LAYERLEVEL" val="1_1_1"/>
  <p:tag name="KSO_WM_TAG_VERSION" val="3.0"/>
  <p:tag name="KSO_WM_DIAGRAM_GROUP_CODE" val="m1-1"/>
  <p:tag name="KSO_WM_UNIT_TYPE" val="m_h_a"/>
  <p:tag name="KSO_WM_UNIT_INDEX" val="1_2_1"/>
  <p:tag name="KSO_WM_UNIT_ISCONTENTSTITLE" val="0"/>
  <p:tag name="KSO_WM_UNIT_ISNUMDGMTITLE" val="0"/>
  <p:tag name="KSO_WM_UNIT_NOCLEAR" val="0"/>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20000000298023224,&quot;colorType&quot;:1,&quot;foreColorIndex&quot;:6,&quot;pos&quot;:0,&quot;transparency&quot;:0},{&quot;brightness&quot;:0.10000000149011612,&quot;colorType&quot;:1,&quot;foreColorIndex&quot;:6,&quot;pos&quot;:0.800000011920929,&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8,&quot;transparency&quot;:0.6000000238418579},&quot;threeD&quot;:{&quot;curvedSurface&quot;:{&quot;brightness&quot;:0,&quot;colorType&quot;:2,&quot;rgb&quot;:&quot;#000000&quot;},&quot;depth&quot;:{&quot;colorType&quot;:0}}}}"/>
  <p:tag name="KSO_WM_UNIT_TEXT_FILL_TYPE" val="1"/>
  <p:tag name="KSO_WM_UNIT_PRESET_TEXT" val="添加项标题"/>
  <p:tag name="KSO_WM_UNIT_FILL_TYPE" val="3"/>
  <p:tag name="KSO_WM_UNIT_LINE_FORE_SCHEMECOLOR_INDEX" val="16"/>
  <p:tag name="KSO_WM_UNIT_TEXT_TYPE" val="1"/>
  <p:tag name="KSO_WM_DIAGRAM_USE_COLOR_VALUE" val="{&quot;color_scheme&quot;:1,&quot;color_type&quot;:1,&quot;theme_color_indexes&quot;:[5,6,5,6,5,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3"/>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3"/>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i*1_1_2"/>
  <p:tag name="KSO_WM_TEMPLATE_CATEGORY" val="diagram"/>
  <p:tag name="KSO_WM_TEMPLATE_INDEX" val="20231063"/>
  <p:tag name="KSO_WM_UNIT_LAYERLEVEL" val="1_1_1"/>
  <p:tag name="KSO_WM_TAG_VERSION" val="3.0"/>
  <p:tag name="KSO_WM_DIAGRAM_GROUP_CODE" val="m1-1"/>
  <p:tag name="KSO_WM_UNIT_TYPE" val="m_h_i"/>
  <p:tag name="KSO_WM_UNIT_INDEX" val="1_1_2"/>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i*1_2_2"/>
  <p:tag name="KSO_WM_TEMPLATE_CATEGORY" val="diagram"/>
  <p:tag name="KSO_WM_TEMPLATE_INDEX" val="20231063"/>
  <p:tag name="KSO_WM_UNIT_LAYERLEVEL" val="1_1_1"/>
  <p:tag name="KSO_WM_TAG_VERSION" val="3.0"/>
  <p:tag name="KSO_WM_DIAGRAM_GROUP_CODE" val="m1-1"/>
  <p:tag name="KSO_WM_UNIT_TYPE" val="m_h_i"/>
  <p:tag name="KSO_WM_UNIT_INDEX" val="1_2_2"/>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a*1_3_1"/>
  <p:tag name="KSO_WM_TEMPLATE_CATEGORY" val="diagram"/>
  <p:tag name="KSO_WM_TEMPLATE_INDEX" val="20231063"/>
  <p:tag name="KSO_WM_UNIT_LAYERLEVEL" val="1_1_1"/>
  <p:tag name="KSO_WM_TAG_VERSION" val="3.0"/>
  <p:tag name="KSO_WM_DIAGRAM_GROUP_CODE" val="m1-1"/>
  <p:tag name="KSO_WM_UNIT_TYPE" val="m_h_a"/>
  <p:tag name="KSO_WM_UNIT_INDEX" val="1_3_1"/>
  <p:tag name="KSO_WM_UNIT_ISCONTENTSTITLE" val="0"/>
  <p:tag name="KSO_WM_UNIT_ISNUMDGMTITLE" val="0"/>
  <p:tag name="KSO_WM_UNIT_NOCLEAR" val="0"/>
  <p:tag name="KSO_WM_UNIT_VALUE" val="6"/>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20000000298023224,&quot;colorType&quot;:1,&quot;foreColorIndex&quot;:5,&quot;pos&quot;:0,&quot;transparency&quot;:0},{&quot;brightness&quot;:0,&quot;colorType&quot;:1,&quot;foreColorIndex&quot;:5,&quot;pos&quot;:1,&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
  <p:tag name="KSO_WM_UNIT_TEXT_FILL_TYPE" val="1"/>
  <p:tag name="KSO_WM_UNIT_PRESET_TEXT" val="添加项标题"/>
  <p:tag name="KSO_WM_UNIT_FILL_TYPE" val="3"/>
  <p:tag name="KSO_WM_UNIT_LINE_FORE_SCHEMECOLOR_INDEX" val="16"/>
  <p:tag name="KSO_WM_UNIT_TEXT_TYPE" val="1"/>
  <p:tag name="KSO_WM_DIAGRAM_USE_COLOR_VALUE" val="{&quot;color_scheme&quot;:1,&quot;color_type&quot;:1,&quot;theme_color_indexes&quot;:[5,6,5,6,5,6]}"/>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1063_3*m_h_x*1_1_1"/>
  <p:tag name="KSO_WM_TEMPLATE_CATEGORY" val="diagram"/>
  <p:tag name="KSO_WM_TEMPLATE_INDEX" val="20231063"/>
  <p:tag name="KSO_WM_UNIT_LAYERLEVEL" val="1_1_1"/>
  <p:tag name="KSO_WM_TAG_VERSION" val="3.0"/>
  <p:tag name="KSO_WM_BEAUTIFY_FLAG" val="#wm#"/>
  <p:tag name="KSO_WM_DIAGRAM_VERSION" val="3"/>
  <p:tag name="KSO_WM_DIAGRAM_COLOR_TRICK" val="2"/>
  <p:tag name="KSO_WM_DIAGRAM_COLOR_TEXT_CAN_REMOVE" val="n"/>
  <p:tag name="KSO_WM_UNIT_VALUE" val="53*45"/>
  <p:tag name="KSO_WM_UNIT_TYPE" val="m_h_x"/>
  <p:tag name="KSO_WM_UNIT_INDEX" val="1_1_1"/>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4000000059604645,&quot;colorType&quot;:1,&quot;foreColorIndex&quot;:5,&quot;pos&quot;:0,&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i*1_3_2"/>
  <p:tag name="KSO_WM_TEMPLATE_CATEGORY" val="diagram"/>
  <p:tag name="KSO_WM_TEMPLATE_INDEX" val="20231063"/>
  <p:tag name="KSO_WM_UNIT_LAYERLEVEL" val="1_1_1"/>
  <p:tag name="KSO_WM_TAG_VERSION" val="3.0"/>
  <p:tag name="KSO_WM_DIAGRAM_GROUP_CODE" val="m1-1"/>
  <p:tag name="KSO_WM_UNIT_TYPE" val="m_h_i"/>
  <p:tag name="KSO_WM_UNIT_INDEX" val="1_3_2"/>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6,&quot;transparency&quot;:0},&quot;type&quot;:1},&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
  <p:tag name="KSO_WM_DIAGRAM_USE_COLOR_VALUE" val="{&quot;color_scheme&quot;:1,&quot;color_type&quot;:1,&quot;theme_color_indexes&quot;:[5,6,5,6,5,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1063_3*m_h_x*1_2_1"/>
  <p:tag name="KSO_WM_TEMPLATE_CATEGORY" val="diagram"/>
  <p:tag name="KSO_WM_TEMPLATE_INDEX" val="20231063"/>
  <p:tag name="KSO_WM_UNIT_LAYERLEVEL" val="1_1_1"/>
  <p:tag name="KSO_WM_TAG_VERSION" val="3.0"/>
  <p:tag name="KSO_WM_BEAUTIFY_FLAG" val="#wm#"/>
  <p:tag name="KSO_WM_DIAGRAM_VERSION" val="3"/>
  <p:tag name="KSO_WM_DIAGRAM_COLOR_TRICK" val="2"/>
  <p:tag name="KSO_WM_DIAGRAM_COLOR_TEXT_CAN_REMOVE" val="n"/>
  <p:tag name="KSO_WM_UNIT_VALUE" val="48*41"/>
  <p:tag name="KSO_WM_UNIT_TYPE" val="m_h_x"/>
  <p:tag name="KSO_WM_UNIT_INDEX" val="1_2_1"/>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4000000059604645,&quot;colorType&quot;:1,&quot;foreColorIndex&quot;:6,&quot;pos&quot;:0,&quot;transparency&quot;:0},{&quot;brightness&quot;:0.4000000059604645,&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a*1_4_1"/>
  <p:tag name="KSO_WM_TEMPLATE_CATEGORY" val="diagram"/>
  <p:tag name="KSO_WM_TEMPLATE_INDEX" val="20231063"/>
  <p:tag name="KSO_WM_UNIT_LAYERLEVEL" val="1_1_1"/>
  <p:tag name="KSO_WM_TAG_VERSION" val="3.0"/>
  <p:tag name="KSO_WM_DIAGRAM_GROUP_CODE" val="m1-1"/>
  <p:tag name="KSO_WM_UNIT_TYPE" val="m_h_a"/>
  <p:tag name="KSO_WM_UNIT_INDEX" val="1_4_1"/>
  <p:tag name="KSO_WM_UNIT_ISCONTENTSTITLE" val="0"/>
  <p:tag name="KSO_WM_UNIT_ISNUMDGMTITLE" val="0"/>
  <p:tag name="KSO_WM_UNIT_NOCLEAR" val="0"/>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20000000298023224,&quot;colorType&quot;:1,&quot;foreColorIndex&quot;:6,&quot;pos&quot;:0,&quot;transparency&quot;:0},{&quot;brightness&quot;:0.10000000149011612,&quot;colorType&quot;:1,&quot;foreColorIndex&quot;:6,&quot;pos&quot;:0.800000011920929,&quot;transparency&quot;:0}],&quot;type&quot;:3},&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brightness&quot;:-0.25,&quot;colorType&quot;:1,&quot;foreColorIndex&quot;:8,&quot;transparency&quot;:0.6000000238418579},&quot;threeD&quot;:{&quot;curvedSurface&quot;:{&quot;brightness&quot;:0,&quot;colorType&quot;:2,&quot;rgb&quot;:&quot;#000000&quot;},&quot;depth&quot;:{&quot;colorType&quot;:0}}}}"/>
  <p:tag name="KSO_WM_UNIT_TEXT_FILL_TYPE" val="1"/>
  <p:tag name="KSO_WM_UNIT_PRESET_TEXT" val="添加项标题"/>
  <p:tag name="KSO_WM_UNIT_FILL_TYPE" val="3"/>
  <p:tag name="KSO_WM_UNIT_LINE_FORE_SCHEMECOLOR_INDEX" val="16"/>
  <p:tag name="KSO_WM_UNIT_TEXT_TYPE" val="1"/>
  <p:tag name="KSO_WM_DIAGRAM_USE_COLOR_VALUE" val="{&quot;color_scheme&quot;:1,&quot;color_type&quot;:1,&quot;theme_color_indexes&quot;:[5,6,5,6,5,6]}"/>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1063_3*m_h_x*1_3_1"/>
  <p:tag name="KSO_WM_TEMPLATE_CATEGORY" val="diagram"/>
  <p:tag name="KSO_WM_TEMPLATE_INDEX" val="20231063"/>
  <p:tag name="KSO_WM_UNIT_LAYERLEVEL" val="1_1_1"/>
  <p:tag name="KSO_WM_TAG_VERSION" val="3.0"/>
  <p:tag name="KSO_WM_BEAUTIFY_FLAG" val="#wm#"/>
  <p:tag name="KSO_WM_DIAGRAM_VERSION" val="3"/>
  <p:tag name="KSO_WM_DIAGRAM_COLOR_TRICK" val="2"/>
  <p:tag name="KSO_WM_DIAGRAM_COLOR_TEXT_CAN_REMOVE" val="n"/>
  <p:tag name="KSO_WM_UNIT_VALUE" val="53*55"/>
  <p:tag name="KSO_WM_UNIT_TYPE" val="m_h_x"/>
  <p:tag name="KSO_WM_UNIT_INDEX" val="1_3_1"/>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4000000059604645,&quot;colorType&quot;:1,&quot;foreColorIndex&quot;:5,&quot;pos&quot;:0,&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3_3*m_h_i*1_4_2"/>
  <p:tag name="KSO_WM_TEMPLATE_CATEGORY" val="diagram"/>
  <p:tag name="KSO_WM_TEMPLATE_INDEX" val="20231063"/>
  <p:tag name="KSO_WM_UNIT_LAYERLEVEL" val="1_1_1"/>
  <p:tag name="KSO_WM_TAG_VERSION" val="3.0"/>
  <p:tag name="KSO_WM_DIAGRAM_GROUP_CODE" val="m1-1"/>
  <p:tag name="KSO_WM_UNIT_TYPE" val="m_h_i"/>
  <p:tag name="KSO_WM_UNIT_INDEX" val="1_4_2"/>
  <p:tag name="KSO_WM_DIAGRAM_VERSION" val="3"/>
  <p:tag name="KSO_WM_DIAGRAM_COLOR_TRICK" val="2"/>
  <p:tag name="KSO_WM_DIAGRAM_COLOR_TEXT_CAN_REMOVE" val="n"/>
  <p:tag name="KSO_WM_DIAGRAM_MAX_ITEMCNT" val="5"/>
  <p:tag name="KSO_WM_DIAGRAM_MIN_ITEMCNT" val="2"/>
  <p:tag name="KSO_WM_DIAGRAM_VIRTUALLY_FRAME" val="{&quot;height&quot;:254.8750030517578,&quot;left&quot;:87.4,&quot;top&quot;:224.35,&quot;width&quot;:804}"/>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1063_3*m_h_x*1_4_1"/>
  <p:tag name="KSO_WM_TEMPLATE_CATEGORY" val="diagram"/>
  <p:tag name="KSO_WM_TEMPLATE_INDEX" val="20231063"/>
  <p:tag name="KSO_WM_UNIT_LAYERLEVEL" val="1_1_1"/>
  <p:tag name="KSO_WM_TAG_VERSION" val="3.0"/>
  <p:tag name="KSO_WM_BEAUTIFY_FLAG" val="#wm#"/>
  <p:tag name="KSO_WM_DIAGRAM_VERSION" val="3"/>
  <p:tag name="KSO_WM_DIAGRAM_COLOR_TRICK" val="2"/>
  <p:tag name="KSO_WM_DIAGRAM_COLOR_TEXT_CAN_REMOVE" val="n"/>
  <p:tag name="KSO_WM_UNIT_VALUE" val="46*41"/>
  <p:tag name="KSO_WM_UNIT_TYPE" val="m_h_x"/>
  <p:tag name="KSO_WM_UNIT_INDEX" val="1_4_1"/>
  <p:tag name="KSO_WM_DIAGRAM_MAX_ITEMCNT" val="5"/>
  <p:tag name="KSO_WM_DIAGRAM_MIN_ITEMCNT" val="2"/>
  <p:tag name="KSO_WM_DIAGRAM_VIRTUALLY_FRAME" val="{&quot;height&quot;:254.8750030517578,&quot;left&quot;:87.4,&quot;top&quot;:224.35,&quot;width&quot;:804}"/>
  <p:tag name="KSO_WM_DIAGRAM_COLOR_MATCH_VALUE" val="{&quot;shape&quot;:{&quot;fill&quot;:{&quot;gradient&quot;:[{&quot;brightness&quot;:0.4000000059604645,&quot;colorType&quot;:1,&quot;foreColorIndex&quot;:6,&quot;pos&quot;:0,&quot;transparency&quot;:0},{&quot;brightness&quot;:0.4000000059604645,&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4"/>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4"/>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2"/>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3"/>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DIAGRAM_USE_COLOR_VALUE" val="{&quot;color_scheme&quot;:1,&quot;color_type&quot;:1,&quot;theme_color_indexes&quot;:[5,6,5,6,5,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4"/>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4"/>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DIAGRAM_USE_COLOR_VALUE" val="{&quot;color_scheme&quot;:1,&quot;color_type&quot;:1,&quot;theme_color_indexes&quot;:[5,6,5,6,5,6]}"/>
</p:tagLst>
</file>

<file path=ppt/tags/tag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643_2*n_h_h_f*1_2_1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DIAGRAM_USE_COLOR_VALUE" val="{&quot;color_scheme&quot;:1,&quot;color_type&quot;:1,&quot;theme_color_indexes&quot;:[5,6,5,6,5,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43_2*n_h_h_i*1_2_1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DIAGRAM_USE_COLOR_VALUE" val="{&quot;color_scheme&quot;:1,&quot;color_type&quot;:1,&quot;theme_color_indexes&quot;:[5,6,5,6,5,6]}"/>
</p:tagLst>
</file>

<file path=ppt/tags/tag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643_2*n_h_h_f*1_2_2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DIAGRAM_USE_COLOR_VALUE" val="{&quot;color_scheme&quot;:1,&quot;color_type&quot;:1,&quot;theme_color_indexes&quot;:[5,6,5,6,5,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43_2*n_h_h_i*1_2_2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DIAGRAM_USE_COLOR_VALUE" val="{&quot;color_scheme&quot;:1,&quot;color_type&quot;:1,&quot;theme_color_indexes&quot;:[5,6,5,6,5,6]}"/>
</p:tagLst>
</file>

<file path=ppt/tags/tag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643_2*n_h_h_f*1_2_3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DIAGRAM_USE_COLOR_VALUE" val="{&quot;color_scheme&quot;:1,&quot;color_type&quot;:1,&quot;theme_color_indexes&quot;:[5,6,5,6,5,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643_2*n_h_h_i*1_2_3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DIAGRAM_USE_COLOR_VALUE" val="{&quot;color_scheme&quot;:1,&quot;color_type&quot;:1,&quot;theme_color_indexes&quot;:[5,6,5,6,5,6]}"/>
</p:tagLst>
</file>

<file path=ppt/tags/tag5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43_2*n_h_a*1_1_1"/>
  <p:tag name="KSO_WM_TEMPLATE_CATEGORY" val="diagram"/>
  <p:tag name="KSO_WM_TEMPLATE_INDEX" val="20231643"/>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63.6500332665631,&quot;left&quot;:97.87499389648437,&quot;top&quot;:114.87500610351563,&quot;width&quot;:805.0500122070313}"/>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添加标题"/>
  <p:tag name="KSO_WM_UNIT_FILL_TYPE" val="3"/>
  <p:tag name="KSO_WM_UNIT_TEXT_TYPE" val="1"/>
  <p:tag name="KSO_WM_DIAGRAM_USE_COLOR_VALUE" val="{&quot;color_scheme&quot;:1,&quot;color_type&quot;:1,&quot;theme_color_indexes&quot;:[5,6,5,6,5,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5"/>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5"/>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6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22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3161_1*n_h_h_f*1_2_2_1"/>
  <p:tag name="KSO_WM_TEMPLATE_CATEGORY" val="diagram"/>
  <p:tag name="KSO_WM_TEMPLATE_INDEX" val="20233161"/>
  <p:tag name="KSO_WM_UNIT_LAYERLEVEL" val="1_1_1_1"/>
  <p:tag name="KSO_WM_TAG_VERSION" val="3.0"/>
  <p:tag name="KSO_WM_BEAUTIFY_FLAG" val="#wm#"/>
  <p:tag name="KSO_WM_DIAGRAM_MAX_ITEMCNT" val="2"/>
  <p:tag name="KSO_WM_DIAGRAM_MIN_ITEMCNT" val="2"/>
  <p:tag name="KSO_WM_DIAGRAM_VIRTUALLY_FRAME" val="{&quot;height&quot;:305.816062992126,&quot;left&quot;:81.79013061523438,&quot;top&quot;:126,&quot;width&quot;:834.9364835579939}"/>
  <p:tag name="KSO_WM_DIAGRAM_COLOR_MATCH_VALUE" val="{&quot;shape&quot;:{&quot;fill&quot;:{&quot;gradient&quot;:[{&quot;brightness&quot;:0.4000000059604645,&quot;colorType&quot;:1,&quot;foreColorIndex&quot;:5,&quot;pos&quot;:0.699999988079071,&quot;transparency&quot;:1},{&quot;brightness&quot;:0.4000000059604645,&quot;colorType&quot;:1,&quot;foreColorIndex&quot;:5,&quot;pos&quot;:0,&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22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3161_1*n_h_h_f*1_2_1_1"/>
  <p:tag name="KSO_WM_TEMPLATE_CATEGORY" val="diagram"/>
  <p:tag name="KSO_WM_TEMPLATE_INDEX" val="20233161"/>
  <p:tag name="KSO_WM_UNIT_LAYERLEVEL" val="1_1_1_1"/>
  <p:tag name="KSO_WM_TAG_VERSION" val="3.0"/>
  <p:tag name="KSO_WM_BEAUTIFY_FLAG" val="#wm#"/>
  <p:tag name="KSO_WM_DIAGRAM_MAX_ITEMCNT" val="2"/>
  <p:tag name="KSO_WM_DIAGRAM_MIN_ITEMCNT" val="2"/>
  <p:tag name="KSO_WM_DIAGRAM_VIRTUALLY_FRAME" val="{&quot;height&quot;:305.816062992126,&quot;left&quot;:81.79013061523438,&quot;top&quot;:126,&quot;width&quot;:834.9364835579939}"/>
  <p:tag name="KSO_WM_DIAGRAM_COLOR_MATCH_VALUE" val="{&quot;shape&quot;:{&quot;fill&quot;:{&quot;gradient&quot;:[{&quot;brightness&quot;:0.4000000059604645,&quot;colorType&quot;:1,&quot;foreColorIndex&quot;:5,&quot;pos&quot;:0.30000001192092896,&quot;transparency&quot;:1},{&quot;brightness&quot;:0.4000000059604645,&quot;colorType&quot;:1,&quot;foreColorIndex&quot;:5,&quot;pos&quot;:1,&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5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3161_1*n_h_a*1_1_1"/>
  <p:tag name="KSO_WM_TEMPLATE_CATEGORY" val="diagram"/>
  <p:tag name="KSO_WM_TEMPLATE_INDEX" val="20233161"/>
  <p:tag name="KSO_WM_UNIT_LAYERLEVEL" val="1_1_1"/>
  <p:tag name="KSO_WM_TAG_VERSION" val="3.0"/>
  <p:tag name="KSO_WM_BEAUTIFY_FLAG" val="#wm#"/>
  <p:tag name="KSO_WM_DIAGRAM_MAX_ITEMCNT" val="2"/>
  <p:tag name="KSO_WM_DIAGRAM_MIN_ITEMCNT" val="2"/>
  <p:tag name="KSO_WM_DIAGRAM_VIRTUALLY_FRAME" val="{&quot;height&quot;:305.816062992126,&quot;left&quot;:81.79013061523438,&quot;top&quot;:126,&quot;width&quot;:834.936483557993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3.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2783508300781,&quot;left&quot;:79.95001220703125,&quot;top&quot;:141.56082458496093,&quot;width&quot;:814.7499877929688}"/>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1*l_h_f*1_1_1"/>
  <p:tag name="KSO_WM_TEMPLATE_CATEGORY" val="diagram"/>
  <p:tag name="KSO_WM_UNIT_LAYERLEVEL" val="1_1_1"/>
  <p:tag name="KSO_WM_BEAUTIFY_FLAG" val="#wm#"/>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5,&quot;transparency&quot;:0},&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BEAUTIFY_FLAG" val="#wm#"/>
  <p:tag name="KSO_WM_DIAGRAM_MAX_ITEMCNT" val="6"/>
  <p:tag name="KSO_WM_DIAGRAM_MIN_ITEMCNT" val="2"/>
  <p:tag name="KSO_WM_DIAGRAM_VIRTUALLY_FRAME" val="{&quot;height&quot;:330.2783508300781,&quot;left&quot;:79.95001220703125,&quot;top&quot;:141.56082458496093,&quot;width&quot;:814.7499877929688}"/>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1*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330.2783508300781,&quot;left&quot;:79.95001220703125,&quot;top&quot;:141.56082458496093,&quot;width&quot;:814.749987792968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438_1*l_h_i*1_1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330.2783508300781,&quot;left&quot;:79.95001220703125,&quot;top&quot;:141.56082458496093,&quot;width&quot;:814.7499877929688}"/>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gradient&quot;:[{&quot;brightness&quot;:0.4000000059604645,&quot;colorType&quot;:1,&quot;foreColorIndex&quot;:5,&quot;pos&quot;:0,&quot;transparency&quot;:0},{&quot;brightness&quot;:0,&quot;colorType&quot;:1,&quot;foreColorIndex&quot;:5,&quot;pos&quot;:0.62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gradient&quot;:[{&quot;brightness&quot;:0.4000000059604645,&quot;colorType&quot;:1,&quot;foreColorIndex&quot;:5,&quot;pos&quot;:0,&quot;transparency&quot;:0.10000000149011612},{&quot;brightness&quot;:0,&quot;colorType&quot;:1,&quot;foreColorIndex&quot;:5,&quot;pos&quot;:0.6299999952316284,&quot;transparency&quot;:0.1000000014901161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gradient&quot;:[{&quot;brightness&quot;:0.4000000059604645,&quot;colorType&quot;:1,&quot;foreColorIndex&quot;:5,&quot;pos&quot;:0,&quot;transparency&quot;:0.20000000298023224},{&quot;brightness&quot;:0,&quot;colorType&quot;:1,&quot;foreColorIndex&quot;:5,&quot;pos&quot;:0.6299999952316284,&quot;transparency&quot;:0.2000000029802322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6"/>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6"/>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gradient&quot;:[{&quot;brightness&quot;:0.4000000059604645,&quot;colorType&quot;:1,&quot;foreColorIndex&quot;:5,&quot;pos&quot;:0,&quot;transparency&quot;:0.5},{&quot;brightness&quot;:0,&quot;colorType&quot;:1,&quot;foreColorIndex&quot;:5,&quot;pos&quot;:0.6299999952316284,&quot;transparency&quot;: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gradient&quot;:[{&quot;brightness&quot;:0.4000000059604645,&quot;colorType&quot;:1,&quot;foreColorIndex&quot;:5,&quot;pos&quot;:0,&quot;transparency&quot;:0.4000000059604645},{&quot;brightness&quot;:0,&quot;colorType&quot;:1,&quot;foreColorIndex&quot;:5,&quot;pos&quot;:0.6299999952316284,&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2"/>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3"/>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4"/>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3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3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3"/>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4"/>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7"/>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7"/>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5"/>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4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4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2"/>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10000000149011612},&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3"/>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4"/>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5"/>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5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5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2"/>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5"/>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gradient&quot;:[{&quot;brightness&quot;:0.4000000059604645,&quot;colorType&quot;:1,&quot;foreColorIndex&quot;:5,&quot;pos&quot;:0,&quot;transparency&quot;:0.30000001192092896},{&quot;brightness&quot;:0,&quot;colorType&quot;:1,&quot;foreColorIndex&quot;:5,&quot;pos&quot;:0.6299999952316284,&quot;transparency&quot;:0.3000000119209289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3"/>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24_2*l_i*1_8"/>
  <p:tag name="KSO_WM_TEMPLATE_CATEGORY" val="diagram"/>
  <p:tag name="KSO_WM_TEMPLATE_INDEX" val="20234824"/>
  <p:tag name="KSO_WM_UNIT_LAYERLEVEL" val="1_1"/>
  <p:tag name="KSO_WM_TAG_VERSION" val="3.0"/>
  <p:tag name="KSO_WM_BEAUTIFY_FLAG" val="#wm#"/>
  <p:tag name="KSO_WM_DIAGRAM_GROUP_CODE" val="l1-1"/>
  <p:tag name="KSO_WM_UNIT_TYPE" val="l_i"/>
  <p:tag name="KSO_WM_UNIT_INDEX" val="1_8"/>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51.35,&quot;left&quot;:95.50007874015748,&quot;top&quot;:115.3,&quot;width&quot;:775.49992125984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5"/>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4"/>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6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6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2"/>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3"/>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4"/>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5"/>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2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2_1"/>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8.xml><?xml version="1.0" encoding="utf-8"?>
<p:tagLst xmlns:p="http://schemas.openxmlformats.org/presentationml/2006/main">
  <p:tag name="KSO_WM_DIAGRAM_VERSION" val="3"/>
  <p:tag name="KSO_WM_DIAGRAM_COLOR_TRICK" val="1"/>
  <p:tag name="KSO_WM_DIAGRAM_COLOR_TEXT_CAN_REMOVE" val="n"/>
  <p:tag name="KSO_WM_UNIT_VALUE" val="70*7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40_5*m_h_x*1_1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2"/>
  <p:tag name="KSO_WM_DIAGRAM_MAX_ITEMCNT" val="6"/>
  <p:tag name="KSO_WM_DIAGRAM_MIN_ITEMCNT" val="2"/>
  <p:tag name="KSO_WM_DIAGRAM_VIRTUALLY_FRAME" val="{&quot;height&quot;:277.3500061035156,&quot;left&quot;:49.800078740157474,&quot;top&quot;:189.9749969482422,&quot;width&quot;:860.3749090528112}"/>
  <p:tag name="KSO_WM_DIAGRAM_COLOR_MATCH_VALUE" val="{&quot;shape&quot;:{&quot;fill&quot;:{&quot;solid&quot;:{&quot;brightness&quot;:0,&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27FFD"/>
      </a:accent1>
      <a:accent2>
        <a:srgbClr val="FF4E01"/>
      </a:accent2>
      <a:accent3>
        <a:srgbClr val="FFA000"/>
      </a:accent3>
      <a:accent4>
        <a:srgbClr val="1FD5F9"/>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rtlCol="0" anchor="t">
        <a:noAutofit/>
      </a:bodyPr>
      <a:lstStyle>
        <a:defPPr marL="0" lvl="1" indent="0" algn="ctr">
          <a:lnSpc>
            <a:spcPts val="8570"/>
          </a:lnSpc>
          <a:spcBef>
            <a:spcPct val="0"/>
          </a:spcBef>
          <a:defRPr lang="en-US" sz="4055" b="1" spc="492">
            <a:solidFill>
              <a:srgbClr val="FFFFFF"/>
            </a:solidFill>
            <a:latin typeface="Arial" panose="020B0604020202020204" pitchFamily="34" charset="0"/>
            <a:ea typeface="思源黑体 Heavy" panose="020B0A00000000000000" charset="-122"/>
            <a:cs typeface="Arial" panose="020B0604020202020204" pitchFamily="34" charset="0"/>
            <a:sym typeface="思源黑体 Heavy" panose="020B0A00000000000000"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4871</Words>
  <Application>WPS 演示</Application>
  <PresentationFormat>宽屏</PresentationFormat>
  <Paragraphs>399</Paragraphs>
  <Slides>77</Slides>
  <Notes>1</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77</vt:i4>
      </vt:variant>
    </vt:vector>
  </HeadingPairs>
  <TitlesOfParts>
    <vt:vector size="100" baseType="lpstr">
      <vt:lpstr>Arial</vt:lpstr>
      <vt:lpstr>宋体</vt:lpstr>
      <vt:lpstr>Wingdings</vt:lpstr>
      <vt:lpstr>思源黑体 Heavy</vt:lpstr>
      <vt:lpstr>黑体</vt:lpstr>
      <vt:lpstr>思源黑体 CN Bold</vt:lpstr>
      <vt:lpstr>汉仪力量黑简</vt:lpstr>
      <vt:lpstr>思源黑体</vt:lpstr>
      <vt:lpstr>微软雅黑</vt:lpstr>
      <vt:lpstr>MiSans Normal</vt:lpstr>
      <vt:lpstr>Wingdings</vt:lpstr>
      <vt:lpstr>等线</vt:lpstr>
      <vt:lpstr>Arial Unicode MS</vt:lpstr>
      <vt:lpstr>等线 Light</vt:lpstr>
      <vt:lpstr>Calibri</vt:lpstr>
      <vt:lpstr>Times New Roman</vt:lpstr>
      <vt:lpstr>华文仿宋</vt:lpstr>
      <vt:lpstr>幼圆</vt:lpstr>
      <vt:lpstr>WPS灵秀黑</vt:lpstr>
      <vt:lpstr>华文行楷</vt:lpstr>
      <vt:lpstr>汉仪雅酷黑 65W</vt:lpstr>
      <vt:lpstr>思源黑体 CN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Bing-</dc:creator>
  <cp:lastModifiedBy>爽朗的莫莫哒</cp:lastModifiedBy>
  <cp:revision>83</cp:revision>
  <dcterms:created xsi:type="dcterms:W3CDTF">2020-03-02T02:09:00Z</dcterms:created>
  <dcterms:modified xsi:type="dcterms:W3CDTF">2025-01-21T16:05:12Z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5988CDCECAC141619DD469BF4F8606AF_13</vt:lpwstr>
  </property>
  <property fmtid="{D5CDD505-2E9C-101B-9397-08002B2CF9AE}" pid="3" name="KSOProductBuildVer">
    <vt:lpwstr>2052-12.1.0.19770</vt:lpwstr>
  </property>
</Properties>
</file>