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4.svg" ContentType="image/svg+xml"/>
  <Override PartName="/ppt/media/image16.svg" ContentType="image/svg+xml"/>
  <Override PartName="/ppt/media/image18.svg" ContentType="image/svg+xml"/>
  <Override PartName="/ppt/media/image20.svg" ContentType="image/svg+xml"/>
  <Override PartName="/ppt/media/image68.svg" ContentType="image/svg+xml"/>
  <Override PartName="/ppt/media/image71.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4"/>
  </p:notesMasterIdLst>
  <p:handoutMasterIdLst>
    <p:handoutMasterId r:id="rId85"/>
  </p:handoutMasterIdLst>
  <p:sldIdLst>
    <p:sldId id="256" r:id="rId3"/>
    <p:sldId id="333" r:id="rId4"/>
    <p:sldId id="298" r:id="rId5"/>
    <p:sldId id="334" r:id="rId6"/>
    <p:sldId id="340" r:id="rId7"/>
    <p:sldId id="342" r:id="rId8"/>
    <p:sldId id="343" r:id="rId9"/>
    <p:sldId id="339" r:id="rId10"/>
    <p:sldId id="346" r:id="rId11"/>
    <p:sldId id="347" r:id="rId12"/>
    <p:sldId id="348" r:id="rId13"/>
    <p:sldId id="349" r:id="rId14"/>
    <p:sldId id="350" r:id="rId15"/>
    <p:sldId id="344" r:id="rId16"/>
    <p:sldId id="352" r:id="rId17"/>
    <p:sldId id="353" r:id="rId18"/>
    <p:sldId id="354" r:id="rId19"/>
    <p:sldId id="361" r:id="rId20"/>
    <p:sldId id="356" r:id="rId21"/>
    <p:sldId id="357" r:id="rId22"/>
    <p:sldId id="358" r:id="rId23"/>
    <p:sldId id="360" r:id="rId24"/>
    <p:sldId id="359" r:id="rId25"/>
    <p:sldId id="362" r:id="rId26"/>
    <p:sldId id="363" r:id="rId27"/>
    <p:sldId id="364" r:id="rId28"/>
    <p:sldId id="365" r:id="rId29"/>
    <p:sldId id="366" r:id="rId30"/>
    <p:sldId id="367" r:id="rId31"/>
    <p:sldId id="368" r:id="rId32"/>
    <p:sldId id="374" r:id="rId33"/>
    <p:sldId id="375" r:id="rId34"/>
    <p:sldId id="377" r:id="rId35"/>
    <p:sldId id="376" r:id="rId36"/>
    <p:sldId id="378" r:id="rId37"/>
    <p:sldId id="380" r:id="rId38"/>
    <p:sldId id="381" r:id="rId39"/>
    <p:sldId id="383" r:id="rId40"/>
    <p:sldId id="385" r:id="rId41"/>
    <p:sldId id="384" r:id="rId42"/>
    <p:sldId id="386" r:id="rId43"/>
    <p:sldId id="387" r:id="rId44"/>
    <p:sldId id="388" r:id="rId45"/>
    <p:sldId id="389" r:id="rId46"/>
    <p:sldId id="390" r:id="rId47"/>
    <p:sldId id="391" r:id="rId48"/>
    <p:sldId id="392" r:id="rId49"/>
    <p:sldId id="394" r:id="rId50"/>
    <p:sldId id="393" r:id="rId51"/>
    <p:sldId id="395" r:id="rId52"/>
    <p:sldId id="396" r:id="rId53"/>
    <p:sldId id="397" r:id="rId54"/>
    <p:sldId id="398" r:id="rId55"/>
    <p:sldId id="399" r:id="rId56"/>
    <p:sldId id="401" r:id="rId57"/>
    <p:sldId id="402" r:id="rId58"/>
    <p:sldId id="403" r:id="rId59"/>
    <p:sldId id="404" r:id="rId60"/>
    <p:sldId id="405" r:id="rId61"/>
    <p:sldId id="406" r:id="rId62"/>
    <p:sldId id="408" r:id="rId63"/>
    <p:sldId id="409" r:id="rId64"/>
    <p:sldId id="410" r:id="rId65"/>
    <p:sldId id="412" r:id="rId66"/>
    <p:sldId id="413" r:id="rId67"/>
    <p:sldId id="414" r:id="rId68"/>
    <p:sldId id="415" r:id="rId69"/>
    <p:sldId id="416" r:id="rId70"/>
    <p:sldId id="418" r:id="rId71"/>
    <p:sldId id="419" r:id="rId72"/>
    <p:sldId id="420" r:id="rId73"/>
    <p:sldId id="422" r:id="rId74"/>
    <p:sldId id="423" r:id="rId75"/>
    <p:sldId id="424" r:id="rId76"/>
    <p:sldId id="425" r:id="rId77"/>
    <p:sldId id="426" r:id="rId78"/>
    <p:sldId id="427" r:id="rId79"/>
    <p:sldId id="428" r:id="rId80"/>
    <p:sldId id="430" r:id="rId81"/>
    <p:sldId id="431" r:id="rId82"/>
    <p:sldId id="432" r:id="rId83"/>
  </p:sldIdLst>
  <p:sldSz cx="12192000" cy="6858000"/>
  <p:notesSz cx="6858000" cy="9144000"/>
  <p:embeddedFontLst>
    <p:embeddedFont>
      <p:font typeface="黑体" panose="02010609060101010101" charset="-122"/>
      <p:regular r:id="rId89"/>
    </p:embeddedFont>
    <p:embeddedFont>
      <p:font typeface="汉仪力量黑简" panose="00020600040101010101" charset="-122"/>
      <p:regular r:id="rId90"/>
    </p:embeddedFont>
    <p:embeddedFont>
      <p:font typeface="思源黑体" panose="020B0500000000090000" pitchFamily="34" charset="-122"/>
      <p:italic r:id="rId91"/>
    </p:embeddedFont>
    <p:embeddedFont>
      <p:font typeface="微软雅黑" panose="020B0503020204020204" charset="-122"/>
      <p:regular r:id="rId92"/>
    </p:embeddedFont>
    <p:embeddedFont>
      <p:font typeface="等线" panose="02010600030101010101" charset="-122"/>
      <p:regular r:id="rId93"/>
    </p:embeddedFont>
    <p:embeddedFont>
      <p:font typeface="等线 Light" panose="02010600030101010101" charset="-122"/>
      <p:regular r:id="rId94"/>
    </p:embeddedFont>
    <p:embeddedFont>
      <p:font typeface="Calibri" panose="020F0502020204030204" charset="0"/>
      <p:regular r:id="rId95"/>
      <p:bold r:id="rId96"/>
      <p:italic r:id="rId97"/>
      <p:boldItalic r:id="rId98"/>
    </p:embeddedFont>
  </p:embeddedFontLst>
  <p:custDataLst>
    <p:tags r:id="rId9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4" userDrawn="1">
          <p15:clr>
            <a:srgbClr val="5ACBF0"/>
          </p15:clr>
        </p15:guide>
        <p15:guide id="3" pos="500" userDrawn="1">
          <p15:clr>
            <a:srgbClr val="5ACBF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7FFD"/>
    <a:srgbClr val="F0F0F0"/>
    <a:srgbClr val="E68E00"/>
    <a:srgbClr val="FFA000"/>
    <a:srgbClr val="1FD5F9"/>
    <a:srgbClr val="0266CA"/>
    <a:srgbClr val="FF4E01"/>
    <a:srgbClr val="A1A1A1"/>
    <a:srgbClr val="F2F2F2"/>
    <a:srgbClr val="2F2F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95B44D-9FC9-4238-95DE-47610B64E73F}" styleName="表样式 1 25">
    <a:wholeTbl>
      <a:tcTxStyle>
        <a:fontRef idx="none">
          <a:srgbClr val="000000"/>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w="9525" cmpd="sng">
              <a:solidFill>
                <a:schemeClr val="accent1">
                  <a:lumMod val="40000"/>
                  <a:lumOff val="60000"/>
                </a:schemeClr>
              </a:solidFill>
            </a:ln>
          </a:insideV>
        </a:tcBdr>
        <a:fill>
          <a:solidFill>
            <a:srgbClr val="FFFFFF"/>
          </a:solidFill>
        </a:fill>
      </a:tcStyle>
    </a:wholeTbl>
    <a:band2H>
      <a:tcTxStyle/>
      <a:tcStyle>
        <a:tcBdr/>
        <a:fill>
          <a:solidFill>
            <a:schemeClr val="accent1">
              <a:lumMod val="10000"/>
              <a:lumOff val="90000"/>
            </a:schemeClr>
          </a:solidFill>
        </a:fill>
      </a:tcStyle>
    </a:band2H>
    <a:band1V>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w="9525" cmpd="sng">
              <a:solidFill>
                <a:schemeClr val="accent1">
                  <a:lumMod val="40000"/>
                  <a:lumOff val="60000"/>
                </a:schemeClr>
              </a:solidFill>
            </a:ln>
          </a:insideV>
        </a:tcBdr>
        <a:fill>
          <a:solidFill>
            <a:schemeClr val="accent1">
              <a:lumMod val="10000"/>
              <a:lumOff val="90000"/>
            </a:schemeClr>
          </a:solidFill>
        </a:fill>
      </a:tcStyle>
    </a:band1V>
    <a:band2V>
      <a:tcTxStyle/>
      <a:tcStyle>
        <a:tcBdr>
          <a:left>
            <a:ln w="9525" cmpd="sng">
              <a:solidFill>
                <a:schemeClr val="accent1">
                  <a:lumMod val="40000"/>
                  <a:lumOff val="60000"/>
                </a:schemeClr>
              </a:solidFill>
            </a:ln>
          </a:left>
          <a:right>
            <a:ln w="9525" cmpd="sng">
              <a:solidFill>
                <a:schemeClr val="accent1">
                  <a:lumMod val="40000"/>
                  <a:lumOff val="60000"/>
                </a:schemeClr>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tcStyle>
    </a:band2V>
    <a:lastCol>
      <a:tcTxStyle b="on">
        <a:fontRef idx="none">
          <a:srgbClr val="08090C"/>
        </a:fontRef>
      </a:tcTxStyle>
      <a:tcStyle>
        <a:tcBdr>
          <a:left>
            <a:ln w="9525" cmpd="sng">
              <a:solidFill>
                <a:schemeClr val="accent1">
                  <a:lumMod val="40000"/>
                  <a:lumOff val="60000"/>
                </a:schemeClr>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ln>
          </a:left>
          <a:right>
            <a:ln w="9525" cmpd="sng">
              <a:solidFill>
                <a:schemeClr val="accent1">
                  <a:lumMod val="40000"/>
                  <a:lumOff val="60000"/>
                </a:schemeClr>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a:noFill/>
            </a:ln>
          </a:insideH>
          <a:insideV>
            <a:ln>
              <a:noFill/>
            </a:ln>
          </a:insideV>
        </a:tcBdr>
        <a:fill>
          <a:solidFill>
            <a:srgbClr val="FFFFFF"/>
          </a:solidFill>
        </a:fill>
      </a:tcStyle>
    </a:lastRow>
    <a:firstRow>
      <a:tcTxStyle b="on">
        <a:fontRef idx="none">
          <a:srgbClr val="FFFFFF"/>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a:noFill/>
            </a:ln>
          </a:insideH>
          <a:insideV>
            <a:ln w="9525" cmpd="sng">
              <a:solidFill>
                <a:schemeClr val="accent1">
                  <a:lumMod val="40000"/>
                  <a:lumOff val="60000"/>
                </a:schemeClr>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51" autoAdjust="0"/>
    <p:restoredTop sz="94660"/>
  </p:normalViewPr>
  <p:slideViewPr>
    <p:cSldViewPr snapToGrid="0" showGuides="1">
      <p:cViewPr>
        <p:scale>
          <a:sx n="100" d="100"/>
          <a:sy n="100" d="100"/>
        </p:scale>
        <p:origin x="120" y="284"/>
      </p:cViewPr>
      <p:guideLst>
        <p:guide orient="horz" pos="2334"/>
        <p:guide pos="5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tags" Target="tags/tag474.xml"/><Relationship Id="rId98" Type="http://schemas.openxmlformats.org/officeDocument/2006/relationships/font" Target="fonts/font10.fntdata"/><Relationship Id="rId97" Type="http://schemas.openxmlformats.org/officeDocument/2006/relationships/font" Target="fonts/font9.fntdata"/><Relationship Id="rId96" Type="http://schemas.openxmlformats.org/officeDocument/2006/relationships/font" Target="fonts/font8.fntdata"/><Relationship Id="rId95" Type="http://schemas.openxmlformats.org/officeDocument/2006/relationships/font" Target="fonts/font7.fntdata"/><Relationship Id="rId94" Type="http://schemas.openxmlformats.org/officeDocument/2006/relationships/font" Target="fonts/font6.fntdata"/><Relationship Id="rId93" Type="http://schemas.openxmlformats.org/officeDocument/2006/relationships/font" Target="fonts/font5.fntdata"/><Relationship Id="rId92" Type="http://schemas.openxmlformats.org/officeDocument/2006/relationships/font" Target="fonts/font4.fntdata"/><Relationship Id="rId91" Type="http://schemas.openxmlformats.org/officeDocument/2006/relationships/font" Target="fonts/font3.fntdata"/><Relationship Id="rId90" Type="http://schemas.openxmlformats.org/officeDocument/2006/relationships/font" Target="fonts/font2.fntdata"/><Relationship Id="rId9" Type="http://schemas.openxmlformats.org/officeDocument/2006/relationships/slide" Target="slides/slide7.xml"/><Relationship Id="rId89" Type="http://schemas.openxmlformats.org/officeDocument/2006/relationships/font" Target="fonts/font1.fntdata"/><Relationship Id="rId88" Type="http://schemas.openxmlformats.org/officeDocument/2006/relationships/tableStyles" Target="tableStyles.xml"/><Relationship Id="rId87" Type="http://schemas.openxmlformats.org/officeDocument/2006/relationships/viewProps" Target="viewProps.xml"/><Relationship Id="rId86" Type="http://schemas.openxmlformats.org/officeDocument/2006/relationships/presProps" Target="presProps.xml"/><Relationship Id="rId85" Type="http://schemas.openxmlformats.org/officeDocument/2006/relationships/handoutMaster" Target="handoutMasters/handoutMaster1.xml"/><Relationship Id="rId84" Type="http://schemas.openxmlformats.org/officeDocument/2006/relationships/notesMaster" Target="notesMasters/notesMaster1.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7375B-645A-4B83-93EC-8A3A766EDB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F8934-6CED-46F5-B7D3-6CA10363127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E8761-A14E-4E6E-B19C-D0ABAA7747F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10F0F-E077-475B-A7EC-03CDC27F5B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7" Type="http://schemas.openxmlformats.org/officeDocument/2006/relationships/slideLayout" Target="../slideLayouts/slideLayout7.xml"/><Relationship Id="rId36" Type="http://schemas.openxmlformats.org/officeDocument/2006/relationships/image" Target="../media/image20.svg"/><Relationship Id="rId35" Type="http://schemas.openxmlformats.org/officeDocument/2006/relationships/image" Target="../media/image19.png"/><Relationship Id="rId34" Type="http://schemas.openxmlformats.org/officeDocument/2006/relationships/tags" Target="../tags/tag95.xml"/><Relationship Id="rId33" Type="http://schemas.openxmlformats.org/officeDocument/2006/relationships/image" Target="../media/image18.svg"/><Relationship Id="rId32" Type="http://schemas.openxmlformats.org/officeDocument/2006/relationships/image" Target="../media/image17.png"/><Relationship Id="rId31" Type="http://schemas.openxmlformats.org/officeDocument/2006/relationships/tags" Target="../tags/tag94.xml"/><Relationship Id="rId30" Type="http://schemas.openxmlformats.org/officeDocument/2006/relationships/image" Target="../media/image16.svg"/><Relationship Id="rId3" Type="http://schemas.openxmlformats.org/officeDocument/2006/relationships/tags" Target="../tags/tag70.xml"/><Relationship Id="rId29" Type="http://schemas.openxmlformats.org/officeDocument/2006/relationships/image" Target="../media/image15.png"/><Relationship Id="rId28" Type="http://schemas.openxmlformats.org/officeDocument/2006/relationships/tags" Target="../tags/tag93.xml"/><Relationship Id="rId27" Type="http://schemas.openxmlformats.org/officeDocument/2006/relationships/image" Target="../media/image14.svg"/><Relationship Id="rId26" Type="http://schemas.openxmlformats.org/officeDocument/2006/relationships/image" Target="../media/image13.png"/><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8" Type="http://schemas.openxmlformats.org/officeDocument/2006/relationships/slideLayout" Target="../slideLayouts/slideLayout7.xml"/><Relationship Id="rId17" Type="http://schemas.openxmlformats.org/officeDocument/2006/relationships/image" Target="../media/image22.png"/><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2" Type="http://schemas.openxmlformats.org/officeDocument/2006/relationships/slideLayout" Target="../slideLayouts/slideLayout7.xml"/><Relationship Id="rId21" Type="http://schemas.openxmlformats.org/officeDocument/2006/relationships/tags" Target="../tags/tag131.xml"/><Relationship Id="rId20" Type="http://schemas.openxmlformats.org/officeDocument/2006/relationships/tags" Target="../tags/tag130.xml"/><Relationship Id="rId2" Type="http://schemas.openxmlformats.org/officeDocument/2006/relationships/tags" Target="../tags/tag112.xml"/><Relationship Id="rId19" Type="http://schemas.openxmlformats.org/officeDocument/2006/relationships/tags" Target="../tags/tag129.xml"/><Relationship Id="rId18" Type="http://schemas.openxmlformats.org/officeDocument/2006/relationships/tags" Target="../tags/tag128.xml"/><Relationship Id="rId17" Type="http://schemas.openxmlformats.org/officeDocument/2006/relationships/tags" Target="../tags/tag127.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7" Type="http://schemas.openxmlformats.org/officeDocument/2006/relationships/slideLayout" Target="../slideLayouts/slideLayout7.xml"/><Relationship Id="rId16" Type="http://schemas.openxmlformats.org/officeDocument/2006/relationships/image" Target="../media/image29.png"/><Relationship Id="rId15" Type="http://schemas.openxmlformats.org/officeDocument/2006/relationships/image" Target="../media/image28.png"/><Relationship Id="rId14" Type="http://schemas.openxmlformats.org/officeDocument/2006/relationships/image" Target="../media/image27.png"/><Relationship Id="rId13" Type="http://schemas.openxmlformats.org/officeDocument/2006/relationships/image" Target="../media/image26.png"/><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2.xml"/></Relationships>
</file>

<file path=ppt/slides/_rels/slide17.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6" Type="http://schemas.openxmlformats.org/officeDocument/2006/relationships/slideLayout" Target="../slideLayouts/slideLayout7.xml"/><Relationship Id="rId15" Type="http://schemas.openxmlformats.org/officeDocument/2006/relationships/tags" Target="../tags/tag158.xml"/><Relationship Id="rId14" Type="http://schemas.openxmlformats.org/officeDocument/2006/relationships/tags" Target="../tags/tag157.xml"/><Relationship Id="rId13" Type="http://schemas.openxmlformats.org/officeDocument/2006/relationships/tags" Target="../tags/tag156.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tags" Target="../tags/tag14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21.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7" Type="http://schemas.openxmlformats.org/officeDocument/2006/relationships/slideLayout" Target="../slideLayouts/slideLayout7.xml"/><Relationship Id="rId26" Type="http://schemas.openxmlformats.org/officeDocument/2006/relationships/tags" Target="../tags/tag196.xml"/><Relationship Id="rId25" Type="http://schemas.openxmlformats.org/officeDocument/2006/relationships/tags" Target="../tags/tag195.xml"/><Relationship Id="rId24" Type="http://schemas.openxmlformats.org/officeDocument/2006/relationships/tags" Target="../tags/tag194.xml"/><Relationship Id="rId23" Type="http://schemas.openxmlformats.org/officeDocument/2006/relationships/tags" Target="../tags/tag193.xml"/><Relationship Id="rId22" Type="http://schemas.openxmlformats.org/officeDocument/2006/relationships/tags" Target="../tags/tag192.xml"/><Relationship Id="rId21" Type="http://schemas.openxmlformats.org/officeDocument/2006/relationships/tags" Target="../tags/tag191.xml"/><Relationship Id="rId20" Type="http://schemas.openxmlformats.org/officeDocument/2006/relationships/tags" Target="../tags/tag190.xml"/><Relationship Id="rId2" Type="http://schemas.openxmlformats.org/officeDocument/2006/relationships/tags" Target="../tags/tag172.xml"/><Relationship Id="rId19" Type="http://schemas.openxmlformats.org/officeDocument/2006/relationships/tags" Target="../tags/tag189.xml"/><Relationship Id="rId18" Type="http://schemas.openxmlformats.org/officeDocument/2006/relationships/tags" Target="../tags/tag188.xml"/><Relationship Id="rId17" Type="http://schemas.openxmlformats.org/officeDocument/2006/relationships/tags" Target="../tags/tag187.xml"/><Relationship Id="rId16" Type="http://schemas.openxmlformats.org/officeDocument/2006/relationships/tags" Target="../tags/tag186.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1.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4.png"/><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s>
</file>

<file path=ppt/slides/_rels/slide23.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7" Type="http://schemas.openxmlformats.org/officeDocument/2006/relationships/slideLayout" Target="../slideLayouts/slideLayout7.xml"/><Relationship Id="rId26" Type="http://schemas.openxmlformats.org/officeDocument/2006/relationships/tags" Target="../tags/tag228.xml"/><Relationship Id="rId25" Type="http://schemas.openxmlformats.org/officeDocument/2006/relationships/tags" Target="../tags/tag227.xml"/><Relationship Id="rId24" Type="http://schemas.openxmlformats.org/officeDocument/2006/relationships/tags" Target="../tags/tag226.xml"/><Relationship Id="rId23" Type="http://schemas.openxmlformats.org/officeDocument/2006/relationships/tags" Target="../tags/tag225.xml"/><Relationship Id="rId22" Type="http://schemas.openxmlformats.org/officeDocument/2006/relationships/tags" Target="../tags/tag224.xml"/><Relationship Id="rId21" Type="http://schemas.openxmlformats.org/officeDocument/2006/relationships/tags" Target="../tags/tag223.xml"/><Relationship Id="rId20" Type="http://schemas.openxmlformats.org/officeDocument/2006/relationships/tags" Target="../tags/tag222.xml"/><Relationship Id="rId2" Type="http://schemas.openxmlformats.org/officeDocument/2006/relationships/tags" Target="../tags/tag204.xml"/><Relationship Id="rId19" Type="http://schemas.openxmlformats.org/officeDocument/2006/relationships/tags" Target="../tags/tag221.xml"/><Relationship Id="rId18" Type="http://schemas.openxmlformats.org/officeDocument/2006/relationships/tags" Target="../tags/tag220.xml"/><Relationship Id="rId17" Type="http://schemas.openxmlformats.org/officeDocument/2006/relationships/tags" Target="../tags/tag219.xml"/><Relationship Id="rId16" Type="http://schemas.openxmlformats.org/officeDocument/2006/relationships/tags" Target="../tags/tag218.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tags" Target="../tags/tag214.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tags" Target="../tags/tag20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6.png"/><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4" Type="http://schemas.openxmlformats.org/officeDocument/2006/relationships/slideLayout" Target="../slideLayouts/slideLayout7.xml"/><Relationship Id="rId33" Type="http://schemas.openxmlformats.org/officeDocument/2006/relationships/tags" Target="../tags/tag35.xml"/><Relationship Id="rId32" Type="http://schemas.openxmlformats.org/officeDocument/2006/relationships/tags" Target="../tags/tag34.xml"/><Relationship Id="rId31" Type="http://schemas.openxmlformats.org/officeDocument/2006/relationships/tags" Target="../tags/tag33.xml"/><Relationship Id="rId30" Type="http://schemas.openxmlformats.org/officeDocument/2006/relationships/tags" Target="../tags/tag32.xml"/><Relationship Id="rId3" Type="http://schemas.openxmlformats.org/officeDocument/2006/relationships/tags" Target="../tags/tag5.xml"/><Relationship Id="rId29" Type="http://schemas.openxmlformats.org/officeDocument/2006/relationships/tags" Target="../tags/tag31.xml"/><Relationship Id="rId28" Type="http://schemas.openxmlformats.org/officeDocument/2006/relationships/tags" Target="../tags/tag30.xml"/><Relationship Id="rId27" Type="http://schemas.openxmlformats.org/officeDocument/2006/relationships/tags" Target="../tags/tag29.xml"/><Relationship Id="rId26" Type="http://schemas.openxmlformats.org/officeDocument/2006/relationships/tags" Target="../tags/tag28.xml"/><Relationship Id="rId25" Type="http://schemas.openxmlformats.org/officeDocument/2006/relationships/tags" Target="../tags/tag27.xml"/><Relationship Id="rId24" Type="http://schemas.openxmlformats.org/officeDocument/2006/relationships/tags" Target="../tags/tag26.xml"/><Relationship Id="rId23" Type="http://schemas.openxmlformats.org/officeDocument/2006/relationships/tags" Target="../tags/tag25.xml"/><Relationship Id="rId22" Type="http://schemas.openxmlformats.org/officeDocument/2006/relationships/tags" Target="../tags/tag24.xml"/><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tags" Target="../tags/tag4.xml"/><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3.png"/><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4.png"/><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3.xml"/></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0.png"/><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3.png"/><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s>
</file>

<file path=ppt/slides/_rels/slide43.xml.rels><?xml version="1.0" encoding="UTF-8" standalone="yes"?>
<Relationships xmlns="http://schemas.openxmlformats.org/package/2006/relationships"><Relationship Id="rId9" Type="http://schemas.openxmlformats.org/officeDocument/2006/relationships/tags" Target="../tags/tag278.xml"/><Relationship Id="rId8" Type="http://schemas.openxmlformats.org/officeDocument/2006/relationships/tags" Target="../tags/tag277.xml"/><Relationship Id="rId7" Type="http://schemas.openxmlformats.org/officeDocument/2006/relationships/tags" Target="../tags/tag276.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6" Type="http://schemas.openxmlformats.org/officeDocument/2006/relationships/slideLayout" Target="../slideLayouts/slideLayout7.xml"/><Relationship Id="rId25" Type="http://schemas.openxmlformats.org/officeDocument/2006/relationships/tags" Target="../tags/tag294.xml"/><Relationship Id="rId24" Type="http://schemas.openxmlformats.org/officeDocument/2006/relationships/tags" Target="../tags/tag293.xml"/><Relationship Id="rId23" Type="http://schemas.openxmlformats.org/officeDocument/2006/relationships/tags" Target="../tags/tag292.xml"/><Relationship Id="rId22" Type="http://schemas.openxmlformats.org/officeDocument/2006/relationships/tags" Target="../tags/tag291.xml"/><Relationship Id="rId21" Type="http://schemas.openxmlformats.org/officeDocument/2006/relationships/tags" Target="../tags/tag290.xml"/><Relationship Id="rId20" Type="http://schemas.openxmlformats.org/officeDocument/2006/relationships/tags" Target="../tags/tag289.xml"/><Relationship Id="rId2" Type="http://schemas.openxmlformats.org/officeDocument/2006/relationships/tags" Target="../tags/tag271.xml"/><Relationship Id="rId19" Type="http://schemas.openxmlformats.org/officeDocument/2006/relationships/tags" Target="../tags/tag288.xml"/><Relationship Id="rId18" Type="http://schemas.openxmlformats.org/officeDocument/2006/relationships/tags" Target="../tags/tag287.xml"/><Relationship Id="rId17" Type="http://schemas.openxmlformats.org/officeDocument/2006/relationships/tags" Target="../tags/tag286.xml"/><Relationship Id="rId16" Type="http://schemas.openxmlformats.org/officeDocument/2006/relationships/tags" Target="../tags/tag285.xml"/><Relationship Id="rId15" Type="http://schemas.openxmlformats.org/officeDocument/2006/relationships/tags" Target="../tags/tag284.xml"/><Relationship Id="rId14" Type="http://schemas.openxmlformats.org/officeDocument/2006/relationships/tags" Target="../tags/tag283.xml"/><Relationship Id="rId13" Type="http://schemas.openxmlformats.org/officeDocument/2006/relationships/tags" Target="../tags/tag282.xml"/><Relationship Id="rId12" Type="http://schemas.openxmlformats.org/officeDocument/2006/relationships/tags" Target="../tags/tag281.xml"/><Relationship Id="rId11" Type="http://schemas.openxmlformats.org/officeDocument/2006/relationships/tags" Target="../tags/tag280.xml"/><Relationship Id="rId10" Type="http://schemas.openxmlformats.org/officeDocument/2006/relationships/tags" Target="../tags/tag279.xml"/><Relationship Id="rId1" Type="http://schemas.openxmlformats.org/officeDocument/2006/relationships/tags" Target="../tags/tag270.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4.png"/><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45.xml.rels><?xml version="1.0" encoding="UTF-8" standalone="yes"?>
<Relationships xmlns="http://schemas.openxmlformats.org/package/2006/relationships"><Relationship Id="rId9" Type="http://schemas.openxmlformats.org/officeDocument/2006/relationships/image" Target="../media/image55.jpeg"/><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7" Type="http://schemas.openxmlformats.org/officeDocument/2006/relationships/slideLayout" Target="../slideLayouts/slideLayout7.xml"/><Relationship Id="rId16" Type="http://schemas.openxmlformats.org/officeDocument/2006/relationships/tags" Target="../tags/tag310.xml"/><Relationship Id="rId15" Type="http://schemas.openxmlformats.org/officeDocument/2006/relationships/tags" Target="../tags/tag309.xml"/><Relationship Id="rId14" Type="http://schemas.openxmlformats.org/officeDocument/2006/relationships/tags" Target="../tags/tag308.xml"/><Relationship Id="rId13" Type="http://schemas.openxmlformats.org/officeDocument/2006/relationships/image" Target="../media/image57.jpeg"/><Relationship Id="rId12" Type="http://schemas.openxmlformats.org/officeDocument/2006/relationships/tags" Target="../tags/tag307.xml"/><Relationship Id="rId11" Type="http://schemas.openxmlformats.org/officeDocument/2006/relationships/image" Target="../media/image56.jpeg"/><Relationship Id="rId10" Type="http://schemas.openxmlformats.org/officeDocument/2006/relationships/tags" Target="../tags/tag306.xml"/><Relationship Id="rId1" Type="http://schemas.openxmlformats.org/officeDocument/2006/relationships/tags" Target="../tags/tag298.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8.png"/><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s>
</file>

<file path=ppt/slides/_rels/slide49.xml.rels><?xml version="1.0" encoding="UTF-8" standalone="yes"?>
<Relationships xmlns="http://schemas.openxmlformats.org/package/2006/relationships"><Relationship Id="rId9" Type="http://schemas.openxmlformats.org/officeDocument/2006/relationships/tags" Target="../tags/tag322.xml"/><Relationship Id="rId8" Type="http://schemas.openxmlformats.org/officeDocument/2006/relationships/image" Target="../media/image64.jpeg"/><Relationship Id="rId7" Type="http://schemas.openxmlformats.org/officeDocument/2006/relationships/tags" Target="../tags/tag321.xml"/><Relationship Id="rId6" Type="http://schemas.openxmlformats.org/officeDocument/2006/relationships/image" Target="../media/image63.jpeg"/><Relationship Id="rId5" Type="http://schemas.openxmlformats.org/officeDocument/2006/relationships/tags" Target="../tags/tag320.xml"/><Relationship Id="rId4" Type="http://schemas.openxmlformats.org/officeDocument/2006/relationships/image" Target="../media/image62.jpeg"/><Relationship Id="rId3" Type="http://schemas.openxmlformats.org/officeDocument/2006/relationships/tags" Target="../tags/tag319.xml"/><Relationship Id="rId26" Type="http://schemas.openxmlformats.org/officeDocument/2006/relationships/slideLayout" Target="../slideLayouts/slideLayout7.xml"/><Relationship Id="rId25" Type="http://schemas.openxmlformats.org/officeDocument/2006/relationships/tags" Target="../tags/tag337.xml"/><Relationship Id="rId24" Type="http://schemas.openxmlformats.org/officeDocument/2006/relationships/tags" Target="../tags/tag336.xml"/><Relationship Id="rId23" Type="http://schemas.openxmlformats.org/officeDocument/2006/relationships/tags" Target="../tags/tag335.xml"/><Relationship Id="rId22" Type="http://schemas.openxmlformats.org/officeDocument/2006/relationships/tags" Target="../tags/tag334.xml"/><Relationship Id="rId21" Type="http://schemas.openxmlformats.org/officeDocument/2006/relationships/tags" Target="../tags/tag333.xml"/><Relationship Id="rId20" Type="http://schemas.openxmlformats.org/officeDocument/2006/relationships/tags" Target="../tags/tag332.xml"/><Relationship Id="rId2" Type="http://schemas.openxmlformats.org/officeDocument/2006/relationships/image" Target="../media/image61.jpeg"/><Relationship Id="rId19" Type="http://schemas.openxmlformats.org/officeDocument/2006/relationships/tags" Target="../tags/tag331.xml"/><Relationship Id="rId18" Type="http://schemas.openxmlformats.org/officeDocument/2006/relationships/tags" Target="../tags/tag330.xml"/><Relationship Id="rId17" Type="http://schemas.openxmlformats.org/officeDocument/2006/relationships/tags" Target="../tags/tag329.xml"/><Relationship Id="rId16" Type="http://schemas.openxmlformats.org/officeDocument/2006/relationships/tags" Target="../tags/tag328.xml"/><Relationship Id="rId15" Type="http://schemas.openxmlformats.org/officeDocument/2006/relationships/tags" Target="../tags/tag327.xml"/><Relationship Id="rId14" Type="http://schemas.openxmlformats.org/officeDocument/2006/relationships/tags" Target="../tags/tag326.xml"/><Relationship Id="rId13" Type="http://schemas.openxmlformats.org/officeDocument/2006/relationships/tags" Target="../tags/tag325.xml"/><Relationship Id="rId12" Type="http://schemas.openxmlformats.org/officeDocument/2006/relationships/tags" Target="../tags/tag324.xml"/><Relationship Id="rId11" Type="http://schemas.openxmlformats.org/officeDocument/2006/relationships/tags" Target="../tags/tag323.xml"/><Relationship Id="rId10" Type="http://schemas.openxmlformats.org/officeDocument/2006/relationships/image" Target="../media/image65.jpeg"/><Relationship Id="rId1" Type="http://schemas.openxmlformats.org/officeDocument/2006/relationships/tags" Target="../tags/tag318.xml"/></Relationships>
</file>

<file path=ppt/slides/_rels/slide5.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3" Type="http://schemas.openxmlformats.org/officeDocument/2006/relationships/slideLayout" Target="../slideLayouts/slideLayout7.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6.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s>
</file>

<file path=ppt/slides/_rels/slide51.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svg"/><Relationship Id="rId7" Type="http://schemas.openxmlformats.org/officeDocument/2006/relationships/image" Target="../media/image67.png"/><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tags" Target="../tags/tag343.xml"/><Relationship Id="rId19" Type="http://schemas.openxmlformats.org/officeDocument/2006/relationships/slideLayout" Target="../slideLayouts/slideLayout7.xml"/><Relationship Id="rId18" Type="http://schemas.openxmlformats.org/officeDocument/2006/relationships/image" Target="../media/image72.png"/><Relationship Id="rId17" Type="http://schemas.openxmlformats.org/officeDocument/2006/relationships/tags" Target="../tags/tag353.xml"/><Relationship Id="rId16" Type="http://schemas.openxmlformats.org/officeDocument/2006/relationships/tags" Target="../tags/tag352.xml"/><Relationship Id="rId15" Type="http://schemas.openxmlformats.org/officeDocument/2006/relationships/image" Target="../media/image71.svg"/><Relationship Id="rId14" Type="http://schemas.openxmlformats.org/officeDocument/2006/relationships/image" Target="../media/image70.png"/><Relationship Id="rId13" Type="http://schemas.openxmlformats.org/officeDocument/2006/relationships/tags" Target="../tags/tag351.xml"/><Relationship Id="rId12" Type="http://schemas.openxmlformats.org/officeDocument/2006/relationships/tags" Target="../tags/tag350.xml"/><Relationship Id="rId11" Type="http://schemas.openxmlformats.org/officeDocument/2006/relationships/tags" Target="../tags/tag349.xml"/><Relationship Id="rId10" Type="http://schemas.openxmlformats.org/officeDocument/2006/relationships/tags" Target="../tags/tag348.xml"/><Relationship Id="rId1" Type="http://schemas.openxmlformats.org/officeDocument/2006/relationships/tags" Target="../tags/tag342.xml"/></Relationships>
</file>

<file path=ppt/slides/_rels/slide52.xml.rels><?xml version="1.0" encoding="UTF-8" standalone="yes"?>
<Relationships xmlns="http://schemas.openxmlformats.org/package/2006/relationships"><Relationship Id="rId9" Type="http://schemas.openxmlformats.org/officeDocument/2006/relationships/image" Target="../media/image68.svg"/><Relationship Id="rId8" Type="http://schemas.openxmlformats.org/officeDocument/2006/relationships/image" Target="../media/image67.png"/><Relationship Id="rId7" Type="http://schemas.openxmlformats.org/officeDocument/2006/relationships/tags" Target="../tags/tag360.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1" Type="http://schemas.openxmlformats.org/officeDocument/2006/relationships/slideLayout" Target="../slideLayouts/slideLayout7.xml"/><Relationship Id="rId20" Type="http://schemas.openxmlformats.org/officeDocument/2006/relationships/image" Target="../media/image74.png"/><Relationship Id="rId2" Type="http://schemas.openxmlformats.org/officeDocument/2006/relationships/tags" Target="../tags/tag355.xml"/><Relationship Id="rId19" Type="http://schemas.openxmlformats.org/officeDocument/2006/relationships/tags" Target="../tags/tag367.xml"/><Relationship Id="rId18" Type="http://schemas.openxmlformats.org/officeDocument/2006/relationships/tags" Target="../tags/tag366.xml"/><Relationship Id="rId17" Type="http://schemas.openxmlformats.org/officeDocument/2006/relationships/tags" Target="../tags/tag365.xml"/><Relationship Id="rId16" Type="http://schemas.openxmlformats.org/officeDocument/2006/relationships/image" Target="../media/image71.svg"/><Relationship Id="rId15" Type="http://schemas.openxmlformats.org/officeDocument/2006/relationships/image" Target="../media/image70.png"/><Relationship Id="rId14" Type="http://schemas.openxmlformats.org/officeDocument/2006/relationships/tags" Target="../tags/tag364.xml"/><Relationship Id="rId13" Type="http://schemas.openxmlformats.org/officeDocument/2006/relationships/tags" Target="../tags/tag363.xml"/><Relationship Id="rId12" Type="http://schemas.openxmlformats.org/officeDocument/2006/relationships/tags" Target="../tags/tag362.xml"/><Relationship Id="rId11" Type="http://schemas.openxmlformats.org/officeDocument/2006/relationships/tags" Target="../tags/tag361.xml"/><Relationship Id="rId10" Type="http://schemas.openxmlformats.org/officeDocument/2006/relationships/image" Target="../media/image73.png"/><Relationship Id="rId1" Type="http://schemas.openxmlformats.org/officeDocument/2006/relationships/tags" Target="../tags/tag354.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6.png"/><Relationship Id="rId6" Type="http://schemas.openxmlformats.org/officeDocument/2006/relationships/tags" Target="../tags/tag377.xml"/><Relationship Id="rId5" Type="http://schemas.openxmlformats.org/officeDocument/2006/relationships/tags" Target="../tags/tag376.xml"/><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9.png"/><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0.png"/><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s>
</file>

<file path=ppt/slides/_rels/slide5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s>
</file>

<file path=ppt/slides/_rels/slide6.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slideLayout" Target="../slideLayouts/slideLayout7.xml"/><Relationship Id="rId1" Type="http://schemas.openxmlformats.org/officeDocument/2006/relationships/tags" Target="../tags/tag48.xml"/></Relationships>
</file>

<file path=ppt/slides/_rels/slide6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99.xml"/><Relationship Id="rId7" Type="http://schemas.openxmlformats.org/officeDocument/2006/relationships/tags" Target="../tags/tag398.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tags" Target="../tags/tag392.xml"/></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1.png"/><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2.png"/><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tags" Target="../tags/tag403.xml"/></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3.png"/><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4.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5.png"/><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s>
</file>

<file path=ppt/slides/_rels/slide6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tags" Target="../tags/tag416.xml"/><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tags" Target="../tags/tag412.xml"/></Relationships>
</file>

<file path=ppt/slides/_rels/slide6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tags" Target="../tags/tag421.xml"/><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s>
</file>

<file path=ppt/slides/_rels/slide6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tags" Target="../tags/tag424.xml"/><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image" Target="../media/image88.png"/></Relationships>
</file>

<file path=ppt/slides/_rels/slide6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90.wdp"/><Relationship Id="rId4" Type="http://schemas.openxmlformats.org/officeDocument/2006/relationships/image" Target="../media/image89.png"/><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7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9.png"/><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2.png"/><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tags" Target="../tags/tag438.xml"/></Relationships>
</file>

<file path=ppt/slides/_rels/slide7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tags" Target="../tags/tag445.xml"/><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s>
</file>

<file path=ppt/slides/_rels/slide7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tags" Target="../tags/tag450.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tags" Target="../tags/tag447.xml"/><Relationship Id="rId1" Type="http://schemas.openxmlformats.org/officeDocument/2006/relationships/tags" Target="../tags/tag446.xml"/></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tags" Target="../tags/tag455.xml"/><Relationship Id="rId4" Type="http://schemas.openxmlformats.org/officeDocument/2006/relationships/tags" Target="../tags/tag454.xml"/><Relationship Id="rId3" Type="http://schemas.openxmlformats.org/officeDocument/2006/relationships/tags" Target="../tags/tag453.xml"/><Relationship Id="rId2" Type="http://schemas.openxmlformats.org/officeDocument/2006/relationships/tags" Target="../tags/tag452.xml"/><Relationship Id="rId1" Type="http://schemas.openxmlformats.org/officeDocument/2006/relationships/tags" Target="../tags/tag451.xml"/></Relationships>
</file>

<file path=ppt/slides/_rels/slide7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6.png"/><Relationship Id="rId3" Type="http://schemas.openxmlformats.org/officeDocument/2006/relationships/tags" Target="../tags/tag458.xml"/><Relationship Id="rId2" Type="http://schemas.openxmlformats.org/officeDocument/2006/relationships/tags" Target="../tags/tag457.xml"/><Relationship Id="rId1" Type="http://schemas.openxmlformats.org/officeDocument/2006/relationships/tags" Target="../tags/tag456.xml"/></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7.png"/><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tags" Target="../tags/tag459.xml"/></Relationships>
</file>

<file path=ppt/slides/_rels/slide7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8.png"/><Relationship Id="rId3" Type="http://schemas.openxmlformats.org/officeDocument/2006/relationships/tags" Target="../tags/tag464.xml"/><Relationship Id="rId2" Type="http://schemas.openxmlformats.org/officeDocument/2006/relationships/tags" Target="../tags/tag463.xml"/><Relationship Id="rId1" Type="http://schemas.openxmlformats.org/officeDocument/2006/relationships/tags" Target="../tags/tag46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9.png"/></Relationships>
</file>

<file path=ppt/slides/_rels/slide8.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7" Type="http://schemas.openxmlformats.org/officeDocument/2006/relationships/slideLayout" Target="../slideLayouts/slideLayout7.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0.png"/></Relationships>
</file>

<file path=ppt/slides/_rels/slide81.xml.rels><?xml version="1.0" encoding="UTF-8" standalone="yes"?>
<Relationships xmlns="http://schemas.openxmlformats.org/package/2006/relationships"><Relationship Id="rId9" Type="http://schemas.openxmlformats.org/officeDocument/2006/relationships/tags" Target="../tags/tag473.xml"/><Relationship Id="rId8" Type="http://schemas.openxmlformats.org/officeDocument/2006/relationships/tags" Target="../tags/tag472.xml"/><Relationship Id="rId7" Type="http://schemas.openxmlformats.org/officeDocument/2006/relationships/tags" Target="../tags/tag471.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tags" Target="../tags/tag466.xml"/><Relationship Id="rId11" Type="http://schemas.openxmlformats.org/officeDocument/2006/relationships/slideLayout" Target="../slideLayouts/slideLayout7.xml"/><Relationship Id="rId10" Type="http://schemas.openxmlformats.org/officeDocument/2006/relationships/image" Target="../media/image101.png"/><Relationship Id="rId1" Type="http://schemas.openxmlformats.org/officeDocument/2006/relationships/tags" Target="../tags/tag46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nvSpPr>
        <p:spPr>
          <a:xfrm>
            <a:off x="657860" y="4440555"/>
            <a:ext cx="1181100" cy="323215"/>
          </a:xfrm>
          <a:prstGeom prst="parallelogram">
            <a:avLst>
              <a:gd name="adj" fmla="val 18860"/>
            </a:avLst>
          </a:prstGeom>
          <a:solidFill>
            <a:srgbClr val="027FF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noFill/>
            </a:endParaRPr>
          </a:p>
        </p:txBody>
      </p:sp>
      <p:pic>
        <p:nvPicPr>
          <p:cNvPr id="10" name="图片 9"/>
          <p:cNvPicPr>
            <a:picLocks noChangeAspect="1"/>
          </p:cNvPicPr>
          <p:nvPr/>
        </p:nvPicPr>
        <p:blipFill>
          <a:blip r:embed="rId1"/>
          <a:srcRect t="32391" r="37879"/>
          <a:stretch>
            <a:fillRect/>
          </a:stretch>
        </p:blipFill>
        <p:spPr>
          <a:xfrm>
            <a:off x="9848850" y="0"/>
            <a:ext cx="2343150" cy="2550160"/>
          </a:xfrm>
          <a:prstGeom prst="rect">
            <a:avLst/>
          </a:prstGeom>
        </p:spPr>
      </p:pic>
      <p:sp>
        <p:nvSpPr>
          <p:cNvPr id="20" name="椭圆 19"/>
          <p:cNvSpPr/>
          <p:nvPr/>
        </p:nvSpPr>
        <p:spPr>
          <a:xfrm>
            <a:off x="6261100" y="5384800"/>
            <a:ext cx="2032000" cy="723726"/>
          </a:xfrm>
          <a:prstGeom prst="ellipse">
            <a:avLst/>
          </a:prstGeom>
          <a:solidFill>
            <a:srgbClr val="FF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2" name="组合 1"/>
          <p:cNvGrpSpPr/>
          <p:nvPr/>
        </p:nvGrpSpPr>
        <p:grpSpPr>
          <a:xfrm>
            <a:off x="765175" y="1896745"/>
            <a:ext cx="5714365" cy="1691640"/>
            <a:chOff x="1328" y="2144"/>
            <a:chExt cx="8999" cy="2664"/>
          </a:xfrm>
        </p:grpSpPr>
        <p:sp>
          <p:nvSpPr>
            <p:cNvPr id="19" name="椭圆 18"/>
            <p:cNvSpPr/>
            <p:nvPr/>
          </p:nvSpPr>
          <p:spPr>
            <a:xfrm>
              <a:off x="9723" y="2338"/>
              <a:ext cx="340" cy="340"/>
            </a:xfrm>
            <a:prstGeom prst="ellipse">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2" name="文本框 21"/>
            <p:cNvSpPr txBox="1"/>
            <p:nvPr/>
          </p:nvSpPr>
          <p:spPr>
            <a:xfrm>
              <a:off x="1328" y="2144"/>
              <a:ext cx="7960" cy="2664"/>
            </a:xfrm>
            <a:prstGeom prst="rect">
              <a:avLst/>
            </a:prstGeom>
            <a:noFill/>
          </p:spPr>
          <p:txBody>
            <a:bodyPr wrap="square" rtlCol="0">
              <a:spAutoFit/>
            </a:bodyPr>
            <a:lstStyle/>
            <a:p>
              <a:r>
                <a:rPr lang="zh-CN" altLang="en-US" sz="6000" dirty="0">
                  <a:solidFill>
                    <a:srgbClr val="027FFD"/>
                  </a:solidFill>
                  <a:latin typeface="汉仪力量黑简" panose="00020600040101010101" charset="-122"/>
                  <a:ea typeface="汉仪力量黑简" panose="00020600040101010101" charset="-122"/>
                  <a:sym typeface="汉仪力量黑简" panose="00020600040101010101" charset="-122"/>
                </a:rPr>
                <a:t>数据新闻</a:t>
              </a:r>
              <a:endParaRPr lang="en-US" altLang="zh-CN" sz="6000" dirty="0">
                <a:solidFill>
                  <a:srgbClr val="027FFD"/>
                </a:solidFill>
                <a:latin typeface="汉仪力量黑简" panose="00020600040101010101" charset="-122"/>
                <a:ea typeface="汉仪力量黑简" panose="00020600040101010101" charset="-122"/>
                <a:sym typeface="汉仪力量黑简" panose="00020600040101010101" charset="-122"/>
              </a:endParaRPr>
            </a:p>
            <a:p>
              <a:r>
                <a:rPr lang="zh-CN" altLang="en-US" sz="4400" dirty="0">
                  <a:solidFill>
                    <a:srgbClr val="027FFD"/>
                  </a:solidFill>
                  <a:latin typeface="汉仪力量黑简" panose="00020600040101010101" charset="-122"/>
                  <a:ea typeface="汉仪力量黑简" panose="00020600040101010101" charset="-122"/>
                  <a:sym typeface="汉仪力量黑简" panose="00020600040101010101" charset="-122"/>
                </a:rPr>
                <a:t>理论与实务</a:t>
              </a:r>
              <a:endParaRPr lang="zh-CN" altLang="en-US" sz="4400" dirty="0">
                <a:solidFill>
                  <a:srgbClr val="027FFD"/>
                </a:solidFill>
                <a:latin typeface="汉仪力量黑简" panose="00020600040101010101" charset="-122"/>
                <a:ea typeface="汉仪力量黑简" panose="00020600040101010101" charset="-122"/>
                <a:sym typeface="汉仪力量黑简" panose="00020600040101010101" charset="-122"/>
              </a:endParaRPr>
            </a:p>
          </p:txBody>
        </p:sp>
        <p:sp>
          <p:nvSpPr>
            <p:cNvPr id="11" name="矩形 10"/>
            <p:cNvSpPr/>
            <p:nvPr/>
          </p:nvSpPr>
          <p:spPr>
            <a:xfrm>
              <a:off x="6027" y="3702"/>
              <a:ext cx="4300" cy="8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75000"/>
                      <a:lumOff val="25000"/>
                    </a:schemeClr>
                  </a:solidFill>
                </a:rPr>
                <a:t>DATA JOURNALISIM</a:t>
              </a:r>
              <a:endParaRPr lang="en-US" altLang="zh-CN" sz="2000" dirty="0">
                <a:solidFill>
                  <a:schemeClr val="tx1">
                    <a:lumMod val="75000"/>
                    <a:lumOff val="25000"/>
                  </a:schemeClr>
                </a:solidFill>
              </a:endParaRPr>
            </a:p>
          </p:txBody>
        </p:sp>
      </p:grpSp>
      <p:sp>
        <p:nvSpPr>
          <p:cNvPr id="23" name="PA-文本框 72"/>
          <p:cNvSpPr txBox="1"/>
          <p:nvPr>
            <p:custDataLst>
              <p:tags r:id="rId2"/>
            </p:custDataLst>
          </p:nvPr>
        </p:nvSpPr>
        <p:spPr>
          <a:xfrm>
            <a:off x="814070" y="3933190"/>
            <a:ext cx="6029960" cy="830580"/>
          </a:xfrm>
          <a:prstGeom prst="rect">
            <a:avLst/>
          </a:prstGeom>
          <a:noFill/>
        </p:spPr>
        <p:txBody>
          <a:bodyPr wrap="square" lIns="0" tIns="0" rIns="0" bIns="0" rtlCol="0">
            <a:spAutoFit/>
          </a:bodyPr>
          <a:lstStyle/>
          <a:p>
            <a:pPr indent="0" algn="l" fontAlgn="auto" hangingPunct="0">
              <a:lnSpc>
                <a:spcPct val="150000"/>
              </a:lnSpc>
            </a:pP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认识数据新闻 |</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生产与运营</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选题与策划</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数据收集</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endPar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endParaRPr>
          </a:p>
          <a:p>
            <a:pPr indent="0" algn="l" fontAlgn="auto" hangingPunct="0">
              <a:lnSpc>
                <a:spcPct val="150000"/>
              </a:lnSpc>
            </a:pPr>
            <a:r>
              <a:rPr lang="zh-CN" altLang="en-US" b="1" dirty="0">
                <a:solidFill>
                  <a:schemeClr val="bg1"/>
                </a:solidFill>
                <a:latin typeface="思源黑体" panose="020B0500000000090000" pitchFamily="34" charset="-122"/>
                <a:ea typeface="思源黑体" panose="020B0500000000090000" pitchFamily="34" charset="-122"/>
                <a:cs typeface="+mn-ea"/>
                <a:sym typeface="思源黑体" panose="020B0500000000090000" pitchFamily="34" charset="-122"/>
              </a:rPr>
              <a:t>数据分析</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可视化</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制作与发布</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未来</a:t>
            </a:r>
            <a:endPar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endParaRPr>
          </a:p>
        </p:txBody>
      </p:sp>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pic>
        <p:nvPicPr>
          <p:cNvPr id="24" name="图片 2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48095" y="727710"/>
            <a:ext cx="5102860" cy="5098415"/>
          </a:xfrm>
          <a:prstGeom prst="rect">
            <a:avLst/>
          </a:prstGeom>
        </p:spPr>
      </p:pic>
      <p:pic>
        <p:nvPicPr>
          <p:cNvPr id="28" name="图片 27"/>
          <p:cNvPicPr/>
          <p:nvPr/>
        </p:nvPicPr>
        <p:blipFill>
          <a:blip r:embed="rId4">
            <a:duotone>
              <a:schemeClr val="accent1">
                <a:shade val="45000"/>
                <a:satMod val="135000"/>
              </a:schemeClr>
              <a:prstClr val="white"/>
            </a:duotone>
          </a:blip>
          <a:stretch>
            <a:fillRect/>
          </a:stretch>
        </p:blipFill>
        <p:spPr>
          <a:xfrm>
            <a:off x="557868" y="435344"/>
            <a:ext cx="2533366" cy="4137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准确性）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720725" y="1621790"/>
            <a:ext cx="10751185" cy="4424680"/>
            <a:chOff x="1135" y="2554"/>
            <a:chExt cx="16931" cy="6968"/>
          </a:xfrm>
        </p:grpSpPr>
        <p:cxnSp>
          <p:nvCxnSpPr>
            <p:cNvPr id="4" name="直接连接符 3"/>
            <p:cNvCxnSpPr/>
            <p:nvPr>
              <p:custDataLst>
                <p:tags r:id="rId1"/>
              </p:custDataLst>
            </p:nvPr>
          </p:nvCxnSpPr>
          <p:spPr>
            <a:xfrm>
              <a:off x="2869" y="9208"/>
              <a:ext cx="601"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2" name="圆角矩形 1"/>
            <p:cNvSpPr/>
            <p:nvPr>
              <p:custDataLst>
                <p:tags r:id="rId2"/>
              </p:custDataLst>
            </p:nvPr>
          </p:nvSpPr>
          <p:spPr>
            <a:xfrm>
              <a:off x="1135" y="3202"/>
              <a:ext cx="4070" cy="6321"/>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custDataLst>
                <p:tags r:id="rId3"/>
              </p:custDataLst>
            </p:nvPr>
          </p:nvSpPr>
          <p:spPr>
            <a:xfrm>
              <a:off x="1405" y="5114"/>
              <a:ext cx="3529" cy="3678"/>
            </a:xfrm>
            <a:prstGeom prst="rect">
              <a:avLst/>
            </a:prstGeom>
          </p:spPr>
          <p:txBody>
            <a:bodyPr wrap="square" lIns="0" tIns="0" rIns="0" bIns="0">
              <a:noAutofit/>
            </a:bodyPr>
            <a:lstStyle/>
            <a:p>
              <a:pPr algn="just">
                <a:lnSpc>
                  <a:spcPct val="120000"/>
                </a:lnSpc>
                <a:spcBef>
                  <a:spcPct val="0"/>
                </a:spcBef>
                <a:spcAft>
                  <a:spcPct val="0"/>
                </a:spcAft>
              </a:pPr>
              <a:r>
                <a:rPr lang="zh-CN" altLang="en-US" sz="1700" dirty="0">
                  <a:ln>
                    <a:noFill/>
                    <a:prstDash val="sysDot"/>
                  </a:ln>
                  <a:solidFill>
                    <a:schemeClr val="tx1">
                      <a:lumMod val="85000"/>
                      <a:lumOff val="15000"/>
                    </a:schemeClr>
                  </a:solidFill>
                  <a:latin typeface="黑体" panose="02010609060101010101" charset="-122"/>
                  <a:ea typeface="黑体" panose="02010609060101010101" charset="-122"/>
                  <a:cs typeface="+mn-ea"/>
                </a:rPr>
                <a:t>考虑数据的来源是否可靠和权威。数据可能来自政府机构、独立调查机构等。需要确保这些机构的数据收集和发布过程是符合标准的。</a:t>
              </a:r>
              <a:endParaRPr lang="zh-CN" altLang="en-US" sz="17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sp>
          <p:nvSpPr>
            <p:cNvPr id="14" name="矩形 13"/>
            <p:cNvSpPr/>
            <p:nvPr>
              <p:custDataLst>
                <p:tags r:id="rId4"/>
              </p:custDataLst>
            </p:nvPr>
          </p:nvSpPr>
          <p:spPr>
            <a:xfrm>
              <a:off x="1143" y="4110"/>
              <a:ext cx="4062" cy="697"/>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kern="0">
                  <a:solidFill>
                    <a:schemeClr val="accent1"/>
                  </a:solidFill>
                  <a:latin typeface="微软雅黑" panose="020B0503020204020204" charset="-122"/>
                  <a:ea typeface="微软雅黑" panose="020B0503020204020204" charset="-122"/>
                  <a:cs typeface="+mn-ea"/>
                </a:rPr>
                <a:t>数据来源的可靠性</a:t>
              </a:r>
              <a:endParaRPr lang="zh-CN" altLang="en-US" sz="2000" b="1" kern="0">
                <a:solidFill>
                  <a:schemeClr val="accent1"/>
                </a:solidFill>
                <a:latin typeface="微软雅黑" panose="020B0503020204020204" charset="-122"/>
                <a:ea typeface="微软雅黑" panose="020B0503020204020204" charset="-122"/>
                <a:cs typeface="+mn-ea"/>
              </a:endParaRPr>
            </a:p>
          </p:txBody>
        </p:sp>
        <p:sp>
          <p:nvSpPr>
            <p:cNvPr id="15" name="椭圆 14"/>
            <p:cNvSpPr/>
            <p:nvPr>
              <p:custDataLst>
                <p:tags r:id="rId5"/>
              </p:custDataLst>
            </p:nvPr>
          </p:nvSpPr>
          <p:spPr>
            <a:xfrm>
              <a:off x="2567" y="2555"/>
              <a:ext cx="1205" cy="1205"/>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椭圆 15"/>
            <p:cNvSpPr/>
            <p:nvPr>
              <p:custDataLst>
                <p:tags r:id="rId6"/>
              </p:custDataLst>
            </p:nvPr>
          </p:nvSpPr>
          <p:spPr>
            <a:xfrm>
              <a:off x="2608" y="2554"/>
              <a:ext cx="1123" cy="112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9" name="直接连接符 8"/>
            <p:cNvCxnSpPr/>
            <p:nvPr>
              <p:custDataLst>
                <p:tags r:id="rId7"/>
              </p:custDataLst>
            </p:nvPr>
          </p:nvCxnSpPr>
          <p:spPr>
            <a:xfrm>
              <a:off x="7157" y="9208"/>
              <a:ext cx="601"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18" name="圆角矩形 17"/>
            <p:cNvSpPr/>
            <p:nvPr>
              <p:custDataLst>
                <p:tags r:id="rId8"/>
              </p:custDataLst>
            </p:nvPr>
          </p:nvSpPr>
          <p:spPr>
            <a:xfrm>
              <a:off x="5422" y="3202"/>
              <a:ext cx="4070" cy="6321"/>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p:custDataLst>
                <p:tags r:id="rId9"/>
              </p:custDataLst>
            </p:nvPr>
          </p:nvSpPr>
          <p:spPr>
            <a:xfrm>
              <a:off x="6855" y="2555"/>
              <a:ext cx="1205" cy="1205"/>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p:custDataLst>
                <p:tags r:id="rId10"/>
              </p:custDataLst>
            </p:nvPr>
          </p:nvSpPr>
          <p:spPr>
            <a:xfrm>
              <a:off x="6896" y="2554"/>
              <a:ext cx="1123" cy="112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custDataLst>
                <p:tags r:id="rId11"/>
              </p:custDataLst>
            </p:nvPr>
          </p:nvSpPr>
          <p:spPr>
            <a:xfrm>
              <a:off x="5693" y="5114"/>
              <a:ext cx="3529" cy="3678"/>
            </a:xfrm>
            <a:prstGeom prst="rect">
              <a:avLst/>
            </a:prstGeom>
          </p:spPr>
          <p:txBody>
            <a:bodyPr wrap="square" lIns="0" tIns="0" rIns="0" bIns="0">
              <a:noAutofit/>
            </a:bodyPr>
            <a:lstStyle/>
            <a:p>
              <a:pPr algn="just">
                <a:lnSpc>
                  <a:spcPct val="120000"/>
                </a:lnSpc>
                <a:buClrTx/>
                <a:buSzTx/>
                <a:buFontTx/>
              </a:pPr>
              <a:r>
                <a:rPr lang="zh-CN" altLang="en-US" sz="1700" dirty="0">
                  <a:ln>
                    <a:noFill/>
                    <a:prstDash val="sysDot"/>
                  </a:ln>
                  <a:solidFill>
                    <a:schemeClr val="tx1">
                      <a:lumMod val="85000"/>
                      <a:lumOff val="15000"/>
                    </a:schemeClr>
                  </a:solidFill>
                  <a:latin typeface="黑体" panose="02010609060101010101" charset="-122"/>
                  <a:ea typeface="黑体" panose="02010609060101010101" charset="-122"/>
                  <a:cs typeface="+mn-ea"/>
                </a:rPr>
                <a:t>了解数据采集的具体方法和过程，确保采集方法是合理的、可靠的。如果数据是通过调查、观察或传感器收集的，我们就需要验证这些数据采集方法的科学性和可靠性。</a:t>
              </a:r>
              <a:endParaRPr lang="zh-CN" altLang="en-US" sz="17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sp>
          <p:nvSpPr>
            <p:cNvPr id="26" name="矩形 25"/>
            <p:cNvSpPr/>
            <p:nvPr>
              <p:custDataLst>
                <p:tags r:id="rId12"/>
              </p:custDataLst>
            </p:nvPr>
          </p:nvSpPr>
          <p:spPr>
            <a:xfrm>
              <a:off x="5446" y="4110"/>
              <a:ext cx="4012" cy="697"/>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kern="0">
                  <a:solidFill>
                    <a:schemeClr val="accent1"/>
                  </a:solidFill>
                  <a:latin typeface="微软雅黑" panose="020B0503020204020204" charset="-122"/>
                  <a:ea typeface="微软雅黑" panose="020B0503020204020204" charset="-122"/>
                  <a:cs typeface="+mn-ea"/>
                </a:rPr>
                <a:t>数据采集方法的验证</a:t>
              </a:r>
              <a:endParaRPr lang="zh-CN" altLang="en-US" sz="2000" b="1" kern="0">
                <a:solidFill>
                  <a:schemeClr val="accent1"/>
                </a:solidFill>
                <a:latin typeface="微软雅黑" panose="020B0503020204020204" charset="-122"/>
                <a:ea typeface="微软雅黑" panose="020B0503020204020204" charset="-122"/>
                <a:cs typeface="+mn-ea"/>
              </a:endParaRPr>
            </a:p>
          </p:txBody>
        </p:sp>
        <p:cxnSp>
          <p:nvCxnSpPr>
            <p:cNvPr id="27" name="直接连接符 26"/>
            <p:cNvCxnSpPr/>
            <p:nvPr>
              <p:custDataLst>
                <p:tags r:id="rId13"/>
              </p:custDataLst>
            </p:nvPr>
          </p:nvCxnSpPr>
          <p:spPr>
            <a:xfrm>
              <a:off x="11444" y="9208"/>
              <a:ext cx="601"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28" name="圆角矩形 27"/>
            <p:cNvSpPr/>
            <p:nvPr>
              <p:custDataLst>
                <p:tags r:id="rId14"/>
              </p:custDataLst>
            </p:nvPr>
          </p:nvSpPr>
          <p:spPr>
            <a:xfrm>
              <a:off x="9709" y="3202"/>
              <a:ext cx="4070" cy="6321"/>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p:nvPr>
              <p:custDataLst>
                <p:tags r:id="rId15"/>
              </p:custDataLst>
            </p:nvPr>
          </p:nvSpPr>
          <p:spPr>
            <a:xfrm>
              <a:off x="11142" y="2555"/>
              <a:ext cx="1205" cy="1205"/>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椭圆 31"/>
            <p:cNvSpPr/>
            <p:nvPr>
              <p:custDataLst>
                <p:tags r:id="rId16"/>
              </p:custDataLst>
            </p:nvPr>
          </p:nvSpPr>
          <p:spPr>
            <a:xfrm>
              <a:off x="11183" y="2554"/>
              <a:ext cx="1123" cy="112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矩形 32"/>
            <p:cNvSpPr/>
            <p:nvPr>
              <p:custDataLst>
                <p:tags r:id="rId17"/>
              </p:custDataLst>
            </p:nvPr>
          </p:nvSpPr>
          <p:spPr>
            <a:xfrm>
              <a:off x="9981" y="5159"/>
              <a:ext cx="3529" cy="3678"/>
            </a:xfrm>
            <a:prstGeom prst="rect">
              <a:avLst/>
            </a:prstGeom>
          </p:spPr>
          <p:txBody>
            <a:bodyPr wrap="square" lIns="0" tIns="0" rIns="0" bIns="0">
              <a:noAutofit/>
            </a:bodyPr>
            <a:lstStyle/>
            <a:p>
              <a:pPr algn="just">
                <a:lnSpc>
                  <a:spcPct val="110000"/>
                </a:lnSpc>
                <a:buClrTx/>
                <a:buSzTx/>
                <a:buFontTx/>
              </a:pPr>
              <a:r>
                <a:rPr lang="zh-CN" altLang="en-US" sz="1700" dirty="0">
                  <a:ln>
                    <a:noFill/>
                    <a:prstDash val="sysDot"/>
                  </a:ln>
                  <a:solidFill>
                    <a:schemeClr val="tx1">
                      <a:lumMod val="85000"/>
                      <a:lumOff val="15000"/>
                    </a:schemeClr>
                  </a:solidFill>
                  <a:latin typeface="黑体" panose="02010609060101010101" charset="-122"/>
                  <a:ea typeface="黑体" panose="02010609060101010101" charset="-122"/>
                  <a:cs typeface="+mn-ea"/>
                </a:rPr>
                <a:t>可以将自己获得的数据与其他来源的数据进行对比，看是否存在差异或矛盾。同时可以查找相关文献，验证数据的准确性。</a:t>
              </a:r>
              <a:endParaRPr lang="zh-CN" altLang="en-US" sz="17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sp>
          <p:nvSpPr>
            <p:cNvPr id="34" name="矩形 33"/>
            <p:cNvSpPr/>
            <p:nvPr>
              <p:custDataLst>
                <p:tags r:id="rId18"/>
              </p:custDataLst>
            </p:nvPr>
          </p:nvSpPr>
          <p:spPr>
            <a:xfrm>
              <a:off x="9709" y="4110"/>
              <a:ext cx="4055" cy="697"/>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kern="0">
                  <a:solidFill>
                    <a:schemeClr val="accent1"/>
                  </a:solidFill>
                  <a:latin typeface="微软雅黑" panose="020B0503020204020204" charset="-122"/>
                  <a:ea typeface="微软雅黑" panose="020B0503020204020204" charset="-122"/>
                  <a:cs typeface="+mn-ea"/>
                </a:rPr>
                <a:t>数据的核实和对比</a:t>
              </a:r>
              <a:endParaRPr lang="zh-CN" altLang="en-US" sz="2000" b="1" kern="0">
                <a:solidFill>
                  <a:schemeClr val="accent1"/>
                </a:solidFill>
                <a:latin typeface="微软雅黑" panose="020B0503020204020204" charset="-122"/>
                <a:ea typeface="微软雅黑" panose="020B0503020204020204" charset="-122"/>
                <a:cs typeface="+mn-ea"/>
              </a:endParaRPr>
            </a:p>
          </p:txBody>
        </p:sp>
        <p:cxnSp>
          <p:nvCxnSpPr>
            <p:cNvPr id="35" name="直接连接符 34"/>
            <p:cNvCxnSpPr/>
            <p:nvPr>
              <p:custDataLst>
                <p:tags r:id="rId19"/>
              </p:custDataLst>
            </p:nvPr>
          </p:nvCxnSpPr>
          <p:spPr>
            <a:xfrm>
              <a:off x="15731" y="9208"/>
              <a:ext cx="601"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36" name="圆角矩形 35"/>
            <p:cNvSpPr/>
            <p:nvPr>
              <p:custDataLst>
                <p:tags r:id="rId20"/>
              </p:custDataLst>
            </p:nvPr>
          </p:nvSpPr>
          <p:spPr>
            <a:xfrm>
              <a:off x="13996" y="3202"/>
              <a:ext cx="4070" cy="6321"/>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椭圆 37"/>
            <p:cNvSpPr/>
            <p:nvPr>
              <p:custDataLst>
                <p:tags r:id="rId21"/>
              </p:custDataLst>
            </p:nvPr>
          </p:nvSpPr>
          <p:spPr>
            <a:xfrm>
              <a:off x="15429" y="2555"/>
              <a:ext cx="1205" cy="1205"/>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椭圆 38"/>
            <p:cNvSpPr/>
            <p:nvPr>
              <p:custDataLst>
                <p:tags r:id="rId22"/>
              </p:custDataLst>
            </p:nvPr>
          </p:nvSpPr>
          <p:spPr>
            <a:xfrm>
              <a:off x="15470" y="2554"/>
              <a:ext cx="1123" cy="112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40" name="矩形 39"/>
            <p:cNvSpPr/>
            <p:nvPr>
              <p:custDataLst>
                <p:tags r:id="rId23"/>
              </p:custDataLst>
            </p:nvPr>
          </p:nvSpPr>
          <p:spPr>
            <a:xfrm>
              <a:off x="14267" y="5114"/>
              <a:ext cx="3529" cy="3678"/>
            </a:xfrm>
            <a:prstGeom prst="rect">
              <a:avLst/>
            </a:prstGeom>
          </p:spPr>
          <p:txBody>
            <a:bodyPr wrap="square" lIns="0" tIns="0" rIns="0" bIns="0">
              <a:noAutofit/>
            </a:bodyPr>
            <a:lstStyle/>
            <a:p>
              <a:pPr algn="just">
                <a:lnSpc>
                  <a:spcPct val="120000"/>
                </a:lnSpc>
                <a:buClrTx/>
                <a:buSzTx/>
                <a:buFontTx/>
              </a:pPr>
              <a:r>
                <a:rPr lang="zh-CN" altLang="en-US" sz="1700" dirty="0">
                  <a:ln>
                    <a:noFill/>
                    <a:prstDash val="sysDot"/>
                  </a:ln>
                  <a:solidFill>
                    <a:schemeClr val="tx1">
                      <a:lumMod val="85000"/>
                      <a:lumOff val="15000"/>
                    </a:schemeClr>
                  </a:solidFill>
                  <a:latin typeface="黑体" panose="02010609060101010101" charset="-122"/>
                  <a:ea typeface="黑体" panose="02010609060101010101" charset="-122"/>
                  <a:cs typeface="+mn-ea"/>
                </a:rPr>
                <a:t>在数据分析过程中，需要注意识别和处理异常值和错误数据。异常值可能是对真实情况进行记录时出现了差错，也有可能是随意编造的数据。</a:t>
              </a:r>
              <a:endParaRPr lang="zh-CN" altLang="en-US" sz="17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sp>
          <p:nvSpPr>
            <p:cNvPr id="41" name="矩形 40"/>
            <p:cNvSpPr/>
            <p:nvPr>
              <p:custDataLst>
                <p:tags r:id="rId24"/>
              </p:custDataLst>
            </p:nvPr>
          </p:nvSpPr>
          <p:spPr>
            <a:xfrm>
              <a:off x="14030" y="4110"/>
              <a:ext cx="4016" cy="697"/>
            </a:xfrm>
            <a:prstGeom prst="rect">
              <a:avLst/>
            </a:prstGeom>
            <a:noFill/>
          </p:spPr>
          <p:txBody>
            <a:bodyPr wrap="square" lIns="0" tIns="0" rIns="0" bIns="0" rtlCol="0" anchor="b" anchorCtr="0">
              <a:noAutofit/>
            </a:bodyPr>
            <a:lstStyle/>
            <a:p>
              <a:pPr algn="ctr">
                <a:spcBef>
                  <a:spcPct val="0"/>
                </a:spcBef>
                <a:spcAft>
                  <a:spcPct val="0"/>
                </a:spcAft>
              </a:pPr>
              <a:r>
                <a:rPr lang="zh-CN" altLang="en-US" sz="2000" b="1" kern="0">
                  <a:solidFill>
                    <a:schemeClr val="accent1"/>
                  </a:solidFill>
                  <a:latin typeface="微软雅黑" panose="020B0503020204020204" charset="-122"/>
                  <a:ea typeface="微软雅黑" panose="020B0503020204020204" charset="-122"/>
                  <a:cs typeface="+mn-ea"/>
                </a:rPr>
                <a:t>异常值的识别和处理</a:t>
              </a:r>
              <a:endParaRPr lang="zh-CN" altLang="en-US" sz="2000" b="1" kern="0">
                <a:solidFill>
                  <a:schemeClr val="accent1"/>
                </a:solidFill>
                <a:latin typeface="微软雅黑" panose="020B0503020204020204" charset="-122"/>
                <a:ea typeface="微软雅黑" panose="020B0503020204020204" charset="-122"/>
                <a:cs typeface="+mn-ea"/>
              </a:endParaRPr>
            </a:p>
          </p:txBody>
        </p:sp>
        <p:pic>
          <p:nvPicPr>
            <p:cNvPr id="46" name="图形 30" descr="333438303937363b333438313038303bd7e9d6afbcdcb9b9"/>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2942" y="2889"/>
              <a:ext cx="454" cy="454"/>
            </a:xfrm>
            <a:prstGeom prst="rect">
              <a:avLst/>
            </a:prstGeom>
          </p:spPr>
        </p:pic>
        <p:pic>
          <p:nvPicPr>
            <p:cNvPr id="47" name="图形 31" descr="333438303937363b333438313039323bcfeec4bfbcc6bbae"/>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7202" y="2860"/>
              <a:ext cx="510" cy="510"/>
            </a:xfrm>
            <a:prstGeom prst="rect">
              <a:avLst/>
            </a:prstGeom>
          </p:spPr>
        </p:pic>
        <p:pic>
          <p:nvPicPr>
            <p:cNvPr id="48" name="图形 32" descr="333438303937363b333438313037333bcad0b3a1bebad5f9"/>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11489" y="2860"/>
              <a:ext cx="510" cy="510"/>
            </a:xfrm>
            <a:prstGeom prst="rect">
              <a:avLst/>
            </a:prstGeom>
          </p:spPr>
        </p:pic>
        <p:pic>
          <p:nvPicPr>
            <p:cNvPr id="49" name="图形 33" descr="333438303937363b333438313038383bcfeec4bfd0a7c2ca"/>
            <p:cNvPicPr>
              <a:picLocks noChangeAspect="1"/>
            </p:cNvPicPr>
            <p:nvPr>
              <p:custDataLst>
                <p:tags r:id="rId34"/>
              </p:custDataLst>
            </p:nvPr>
          </p:nvPicPr>
          <p:blipFill>
            <a:blip r:embed="rId35">
              <a:extLst>
                <a:ext uri="{96DAC541-7B7A-43D3-8B79-37D633B846F1}">
                  <asvg:svgBlip xmlns:asvg="http://schemas.microsoft.com/office/drawing/2016/SVG/main" r:embed="rId36"/>
                </a:ext>
              </a:extLst>
            </a:blip>
            <a:stretch>
              <a:fillRect/>
            </a:stretch>
          </p:blipFill>
          <p:spPr>
            <a:xfrm>
              <a:off x="15776" y="2860"/>
              <a:ext cx="510" cy="51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rPr>
                <a:t>（时效性）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303145"/>
            <a:ext cx="6621145" cy="399542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即</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数据与分析时点的相关性</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，数据应</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反映最新的情况和变化</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。数据新闻的时效性对于准确报道和分析社会现象、事件的发展趋势至关重要。要</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确保使用的数据是最新的</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，以避免基于过时数据得出的结论不符合当前的实际情况。数据的时效性能够提高报道的及时性和针对性，增强受众对于新闻的关注度和信任度。</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497965"/>
            <a:ext cx="338645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数据的时效性</a:t>
            </a:r>
            <a:endParaRPr lang="zh-CN" altLang="en-US" sz="2400" b="1">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7725410" y="1892300"/>
            <a:ext cx="4526915" cy="45408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rPr>
                <a:t>（时效性）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565150" y="1438275"/>
            <a:ext cx="9561830" cy="4649470"/>
            <a:chOff x="890" y="2265"/>
            <a:chExt cx="15058" cy="7322"/>
          </a:xfrm>
        </p:grpSpPr>
        <p:grpSp>
          <p:nvGrpSpPr>
            <p:cNvPr id="20" name="组合 19"/>
            <p:cNvGrpSpPr/>
            <p:nvPr>
              <p:custDataLst>
                <p:tags r:id="rId1"/>
              </p:custDataLst>
            </p:nvPr>
          </p:nvGrpSpPr>
          <p:grpSpPr>
            <a:xfrm>
              <a:off x="890" y="2265"/>
              <a:ext cx="15058" cy="1596"/>
              <a:chOff x="690" y="2291"/>
              <a:chExt cx="15058" cy="1840"/>
            </a:xfrm>
          </p:grpSpPr>
          <p:sp>
            <p:nvSpPr>
              <p:cNvPr id="21" name="圆角矩形 20"/>
              <p:cNvSpPr/>
              <p:nvPr>
                <p:custDataLst>
                  <p:tags r:id="rId2"/>
                </p:custDataLst>
              </p:nvPr>
            </p:nvSpPr>
            <p:spPr>
              <a:xfrm>
                <a:off x="1575" y="2291"/>
                <a:ext cx="14173" cy="1840"/>
              </a:xfrm>
              <a:prstGeom prst="roundRect">
                <a:avLst>
                  <a:gd name="adj" fmla="val 15256"/>
                </a:avLst>
              </a:prstGeom>
              <a:gradFill>
                <a:gsLst>
                  <a:gs pos="0">
                    <a:schemeClr val="accent1">
                      <a:lumMod val="20000"/>
                      <a:lumOff val="80000"/>
                      <a:alpha val="0"/>
                    </a:schemeClr>
                  </a:gs>
                  <a:gs pos="100000">
                    <a:schemeClr val="accent1">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sym typeface="+mn-ea"/>
                </a:endParaRPr>
              </a:p>
            </p:txBody>
          </p:sp>
          <p:sp>
            <p:nvSpPr>
              <p:cNvPr id="23" name="圆角矩形 22"/>
              <p:cNvSpPr/>
              <p:nvPr>
                <p:custDataLst>
                  <p:tags r:id="rId3"/>
                </p:custDataLst>
              </p:nvPr>
            </p:nvSpPr>
            <p:spPr>
              <a:xfrm>
                <a:off x="690" y="2758"/>
                <a:ext cx="3508" cy="925"/>
              </a:xfrm>
              <a:prstGeom prst="roundRect">
                <a:avLst>
                  <a:gd name="adj" fmla="val 14111"/>
                </a:avLst>
              </a:prstGeom>
              <a:solidFill>
                <a:schemeClr val="accent1"/>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ct val="0"/>
                  </a:spcBef>
                  <a:spcAft>
                    <a:spcPct val="0"/>
                  </a:spcAft>
                </a:pPr>
                <a:r>
                  <a:rPr lang="zh-CN" altLang="en-US" sz="2200" b="1">
                    <a:solidFill>
                      <a:schemeClr val="lt1">
                        <a:lumMod val="100000"/>
                      </a:schemeClr>
                    </a:solidFill>
                    <a:latin typeface="微软雅黑" panose="020B0503020204020204" charset="-122"/>
                    <a:ea typeface="微软雅黑" panose="020B0503020204020204" charset="-122"/>
                    <a:cs typeface="+mn-ea"/>
                    <a:sym typeface="+mn-ea"/>
                  </a:rPr>
                  <a:t>数据更新频率</a:t>
                </a:r>
                <a:endParaRPr lang="zh-CN" altLang="en-US" sz="22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24" name="矩形 23"/>
              <p:cNvSpPr/>
              <p:nvPr>
                <p:custDataLst>
                  <p:tags r:id="rId4"/>
                </p:custDataLst>
              </p:nvPr>
            </p:nvSpPr>
            <p:spPr>
              <a:xfrm>
                <a:off x="4675" y="2291"/>
                <a:ext cx="9956" cy="1680"/>
              </a:xfrm>
              <a:prstGeom prst="rect">
                <a:avLst/>
              </a:prstGeom>
              <a:noFill/>
            </p:spPr>
            <p:txBody>
              <a:bodyPr wrap="square" lIns="0" tIns="0" rIns="0" bIns="0" rtlCol="0" anchor="ctr" anchorCtr="0">
                <a:noAutofit/>
              </a:bodyPr>
              <a:lstStyle/>
              <a:p>
                <a:pPr algn="just">
                  <a:lnSpc>
                    <a:spcPct val="15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rPr>
                  <a:t>查看数据的更新频率，了解数据是定期更新</a:t>
                </a:r>
                <a:r>
                  <a:rPr lang="zh-CN" altLang="en-US" sz="1400">
                    <a:solidFill>
                      <a:schemeClr val="tx1">
                        <a:lumMod val="85000"/>
                        <a:lumOff val="15000"/>
                      </a:schemeClr>
                    </a:solidFill>
                    <a:latin typeface="微软雅黑" panose="020B0503020204020204" charset="-122"/>
                    <a:ea typeface="微软雅黑" panose="020B0503020204020204" charset="-122"/>
                    <a:cs typeface="+mn-ea"/>
                  </a:rPr>
                  <a:t>（某些社会指标和调查数据）</a:t>
                </a:r>
                <a:r>
                  <a:rPr lang="zh-CN" altLang="en-US" sz="1600">
                    <a:solidFill>
                      <a:schemeClr val="tx1">
                        <a:lumMod val="85000"/>
                        <a:lumOff val="15000"/>
                      </a:schemeClr>
                    </a:solidFill>
                    <a:latin typeface="微软雅黑" panose="020B0503020204020204" charset="-122"/>
                    <a:ea typeface="微软雅黑" panose="020B0503020204020204" charset="-122"/>
                    <a:cs typeface="+mn-ea"/>
                  </a:rPr>
                  <a:t>还是实时更新</a:t>
                </a:r>
                <a:r>
                  <a:rPr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（如天气、股市等）</a:t>
                </a:r>
                <a:r>
                  <a:rPr lang="zh-CN" altLang="en-US" sz="1600">
                    <a:solidFill>
                      <a:schemeClr val="tx1">
                        <a:lumMod val="85000"/>
                        <a:lumOff val="15000"/>
                      </a:schemeClr>
                    </a:solidFill>
                    <a:latin typeface="微软雅黑" panose="020B0503020204020204" charset="-122"/>
                    <a:ea typeface="微软雅黑" panose="020B0503020204020204" charset="-122"/>
                    <a:cs typeface="+mn-ea"/>
                  </a:rPr>
                  <a:t>。</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p:txBody>
          </p:sp>
        </p:grpSp>
        <p:grpSp>
          <p:nvGrpSpPr>
            <p:cNvPr id="35" name="组合 34"/>
            <p:cNvGrpSpPr/>
            <p:nvPr>
              <p:custDataLst>
                <p:tags r:id="rId5"/>
              </p:custDataLst>
            </p:nvPr>
          </p:nvGrpSpPr>
          <p:grpSpPr>
            <a:xfrm>
              <a:off x="890" y="4042"/>
              <a:ext cx="15058" cy="1596"/>
              <a:chOff x="690" y="2291"/>
              <a:chExt cx="15058" cy="1840"/>
            </a:xfrm>
          </p:grpSpPr>
          <p:sp>
            <p:nvSpPr>
              <p:cNvPr id="37" name="圆角矩形 36"/>
              <p:cNvSpPr/>
              <p:nvPr>
                <p:custDataLst>
                  <p:tags r:id="rId6"/>
                </p:custDataLst>
              </p:nvPr>
            </p:nvSpPr>
            <p:spPr>
              <a:xfrm>
                <a:off x="1575" y="2291"/>
                <a:ext cx="14173" cy="1840"/>
              </a:xfrm>
              <a:prstGeom prst="roundRect">
                <a:avLst>
                  <a:gd name="adj" fmla="val 15256"/>
                </a:avLst>
              </a:prstGeom>
              <a:gradFill>
                <a:gsLst>
                  <a:gs pos="0">
                    <a:schemeClr val="accent1">
                      <a:lumMod val="20000"/>
                      <a:lumOff val="80000"/>
                      <a:alpha val="0"/>
                    </a:schemeClr>
                  </a:gs>
                  <a:gs pos="100000">
                    <a:schemeClr val="accent1">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sym typeface="+mn-ea"/>
                </a:endParaRPr>
              </a:p>
            </p:txBody>
          </p:sp>
          <p:sp>
            <p:nvSpPr>
              <p:cNvPr id="38" name="圆角矩形 37"/>
              <p:cNvSpPr/>
              <p:nvPr>
                <p:custDataLst>
                  <p:tags r:id="rId7"/>
                </p:custDataLst>
              </p:nvPr>
            </p:nvSpPr>
            <p:spPr>
              <a:xfrm>
                <a:off x="690" y="2758"/>
                <a:ext cx="3508" cy="925"/>
              </a:xfrm>
              <a:prstGeom prst="roundRect">
                <a:avLst>
                  <a:gd name="adj" fmla="val 14111"/>
                </a:avLst>
              </a:prstGeom>
              <a:solidFill>
                <a:schemeClr val="accent1"/>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ct val="0"/>
                  </a:spcBef>
                  <a:spcAft>
                    <a:spcPct val="0"/>
                  </a:spcAft>
                </a:pPr>
                <a:r>
                  <a:rPr lang="zh-CN" altLang="en-US" sz="2200" b="1">
                    <a:solidFill>
                      <a:schemeClr val="lt1">
                        <a:lumMod val="100000"/>
                      </a:schemeClr>
                    </a:solidFill>
                    <a:latin typeface="微软雅黑" panose="020B0503020204020204" charset="-122"/>
                    <a:ea typeface="微软雅黑" panose="020B0503020204020204" charset="-122"/>
                    <a:cs typeface="+mn-ea"/>
                    <a:sym typeface="+mn-ea"/>
                  </a:rPr>
                  <a:t>最新数据获取</a:t>
                </a:r>
                <a:endParaRPr lang="zh-CN" altLang="en-US" sz="22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39" name="矩形 38"/>
              <p:cNvSpPr/>
              <p:nvPr>
                <p:custDataLst>
                  <p:tags r:id="rId8"/>
                </p:custDataLst>
              </p:nvPr>
            </p:nvSpPr>
            <p:spPr>
              <a:xfrm>
                <a:off x="4675" y="2291"/>
                <a:ext cx="10857" cy="1680"/>
              </a:xfrm>
              <a:prstGeom prst="rect">
                <a:avLst/>
              </a:prstGeom>
              <a:noFill/>
            </p:spPr>
            <p:txBody>
              <a:bodyPr wrap="square" lIns="0" tIns="0" rIns="0" bIns="0" rtlCol="0" anchor="ctr" anchorCtr="0">
                <a:noAutofit/>
              </a:bodyPr>
              <a:lstStyle/>
              <a:p>
                <a:pPr algn="just">
                  <a:lnSpc>
                    <a:spcPct val="15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rPr>
                  <a:t>如果数据有最新的版本或补充数据，应该优先选择使用最新数据。</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1400">
                    <a:solidFill>
                      <a:schemeClr val="tx1">
                        <a:lumMod val="85000"/>
                        <a:lumOff val="15000"/>
                      </a:schemeClr>
                    </a:solidFill>
                    <a:latin typeface="微软雅黑" panose="020B0503020204020204" charset="-122"/>
                    <a:ea typeface="微软雅黑" panose="020B0503020204020204" charset="-122"/>
                    <a:cs typeface="+mn-ea"/>
                  </a:rPr>
                  <a:t>（可以联系数据提供机构联系或查看官方发布的资料）</a:t>
                </a:r>
                <a:endParaRPr lang="zh-CN" altLang="en-US" sz="1400">
                  <a:solidFill>
                    <a:schemeClr val="tx1">
                      <a:lumMod val="85000"/>
                      <a:lumOff val="15000"/>
                    </a:schemeClr>
                  </a:solidFill>
                  <a:latin typeface="微软雅黑" panose="020B0503020204020204" charset="-122"/>
                  <a:ea typeface="微软雅黑" panose="020B0503020204020204" charset="-122"/>
                  <a:cs typeface="+mn-ea"/>
                </a:endParaRPr>
              </a:p>
            </p:txBody>
          </p:sp>
        </p:grpSp>
        <p:grpSp>
          <p:nvGrpSpPr>
            <p:cNvPr id="40" name="组合 39"/>
            <p:cNvGrpSpPr/>
            <p:nvPr>
              <p:custDataLst>
                <p:tags r:id="rId9"/>
              </p:custDataLst>
            </p:nvPr>
          </p:nvGrpSpPr>
          <p:grpSpPr>
            <a:xfrm>
              <a:off x="890" y="6080"/>
              <a:ext cx="15058" cy="1596"/>
              <a:chOff x="690" y="2291"/>
              <a:chExt cx="15058" cy="1840"/>
            </a:xfrm>
          </p:grpSpPr>
          <p:sp>
            <p:nvSpPr>
              <p:cNvPr id="41" name="圆角矩形 40"/>
              <p:cNvSpPr/>
              <p:nvPr>
                <p:custDataLst>
                  <p:tags r:id="rId10"/>
                </p:custDataLst>
              </p:nvPr>
            </p:nvSpPr>
            <p:spPr>
              <a:xfrm>
                <a:off x="1575" y="2291"/>
                <a:ext cx="14173" cy="1840"/>
              </a:xfrm>
              <a:prstGeom prst="roundRect">
                <a:avLst>
                  <a:gd name="adj" fmla="val 15256"/>
                </a:avLst>
              </a:prstGeom>
              <a:gradFill>
                <a:gsLst>
                  <a:gs pos="0">
                    <a:schemeClr val="accent1">
                      <a:lumMod val="20000"/>
                      <a:lumOff val="80000"/>
                      <a:alpha val="0"/>
                    </a:schemeClr>
                  </a:gs>
                  <a:gs pos="100000">
                    <a:schemeClr val="accent1">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sym typeface="+mn-ea"/>
                </a:endParaRPr>
              </a:p>
            </p:txBody>
          </p:sp>
          <p:sp>
            <p:nvSpPr>
              <p:cNvPr id="42" name="圆角矩形 41"/>
              <p:cNvSpPr/>
              <p:nvPr>
                <p:custDataLst>
                  <p:tags r:id="rId11"/>
                </p:custDataLst>
              </p:nvPr>
            </p:nvSpPr>
            <p:spPr>
              <a:xfrm>
                <a:off x="690" y="2758"/>
                <a:ext cx="3508" cy="925"/>
              </a:xfrm>
              <a:prstGeom prst="roundRect">
                <a:avLst>
                  <a:gd name="adj" fmla="val 14111"/>
                </a:avLst>
              </a:prstGeom>
              <a:solidFill>
                <a:schemeClr val="accent1"/>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ct val="0"/>
                  </a:spcBef>
                  <a:spcAft>
                    <a:spcPct val="0"/>
                  </a:spcAft>
                </a:pPr>
                <a:r>
                  <a:rPr lang="zh-CN" altLang="en-US" sz="2200" b="1">
                    <a:solidFill>
                      <a:schemeClr val="lt1">
                        <a:lumMod val="100000"/>
                      </a:schemeClr>
                    </a:solidFill>
                    <a:latin typeface="微软雅黑" panose="020B0503020204020204" charset="-122"/>
                    <a:ea typeface="微软雅黑" panose="020B0503020204020204" charset="-122"/>
                    <a:cs typeface="+mn-ea"/>
                    <a:sym typeface="+mn-ea"/>
                  </a:rPr>
                  <a:t>比较历史数据</a:t>
                </a:r>
                <a:endParaRPr lang="zh-CN" altLang="en-US" sz="22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43" name="矩形 42"/>
              <p:cNvSpPr/>
              <p:nvPr>
                <p:custDataLst>
                  <p:tags r:id="rId12"/>
                </p:custDataLst>
              </p:nvPr>
            </p:nvSpPr>
            <p:spPr>
              <a:xfrm>
                <a:off x="4675" y="2291"/>
                <a:ext cx="10856" cy="1680"/>
              </a:xfrm>
              <a:prstGeom prst="rect">
                <a:avLst/>
              </a:prstGeom>
              <a:noFill/>
            </p:spPr>
            <p:txBody>
              <a:bodyPr wrap="square" lIns="0" tIns="0" rIns="0" bIns="0" rtlCol="0" anchor="ctr" anchorCtr="0">
                <a:noAutofit/>
              </a:bodyPr>
              <a:lstStyle/>
              <a:p>
                <a:pPr algn="just">
                  <a:lnSpc>
                    <a:spcPct val="15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rPr>
                  <a:t>比较历史数据和当前数据，观察数据变化的趋势。</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1400">
                    <a:solidFill>
                      <a:schemeClr val="tx1">
                        <a:lumMod val="85000"/>
                        <a:lumOff val="15000"/>
                      </a:schemeClr>
                    </a:solidFill>
                    <a:latin typeface="微软雅黑" panose="020B0503020204020204" charset="-122"/>
                    <a:ea typeface="微软雅黑" panose="020B0503020204020204" charset="-122"/>
                    <a:cs typeface="+mn-ea"/>
                  </a:rPr>
                  <a:t>（若数据长期没有变化或者出现急剧变化，需要进一步了解背后原因）</a:t>
                </a:r>
                <a:endParaRPr lang="zh-CN" altLang="en-US" sz="1400">
                  <a:solidFill>
                    <a:schemeClr val="tx1">
                      <a:lumMod val="85000"/>
                      <a:lumOff val="15000"/>
                    </a:schemeClr>
                  </a:solidFill>
                  <a:latin typeface="微软雅黑" panose="020B0503020204020204" charset="-122"/>
                  <a:ea typeface="微软雅黑" panose="020B0503020204020204" charset="-122"/>
                  <a:cs typeface="+mn-ea"/>
                </a:endParaRPr>
              </a:p>
            </p:txBody>
          </p:sp>
        </p:grpSp>
        <p:grpSp>
          <p:nvGrpSpPr>
            <p:cNvPr id="44" name="组合 43"/>
            <p:cNvGrpSpPr/>
            <p:nvPr>
              <p:custDataLst>
                <p:tags r:id="rId13"/>
              </p:custDataLst>
            </p:nvPr>
          </p:nvGrpSpPr>
          <p:grpSpPr>
            <a:xfrm>
              <a:off x="890" y="7991"/>
              <a:ext cx="15058" cy="1596"/>
              <a:chOff x="690" y="2291"/>
              <a:chExt cx="15058" cy="1840"/>
            </a:xfrm>
          </p:grpSpPr>
          <p:sp>
            <p:nvSpPr>
              <p:cNvPr id="45" name="圆角矩形 44"/>
              <p:cNvSpPr/>
              <p:nvPr>
                <p:custDataLst>
                  <p:tags r:id="rId14"/>
                </p:custDataLst>
              </p:nvPr>
            </p:nvSpPr>
            <p:spPr>
              <a:xfrm>
                <a:off x="1575" y="2291"/>
                <a:ext cx="14173" cy="1840"/>
              </a:xfrm>
              <a:prstGeom prst="roundRect">
                <a:avLst>
                  <a:gd name="adj" fmla="val 15256"/>
                </a:avLst>
              </a:prstGeom>
              <a:gradFill>
                <a:gsLst>
                  <a:gs pos="0">
                    <a:schemeClr val="accent1">
                      <a:lumMod val="20000"/>
                      <a:lumOff val="80000"/>
                      <a:alpha val="0"/>
                    </a:schemeClr>
                  </a:gs>
                  <a:gs pos="100000">
                    <a:schemeClr val="accent1">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sym typeface="+mn-ea"/>
                </a:endParaRPr>
              </a:p>
            </p:txBody>
          </p:sp>
          <p:sp>
            <p:nvSpPr>
              <p:cNvPr id="46" name="圆角矩形 45"/>
              <p:cNvSpPr/>
              <p:nvPr>
                <p:custDataLst>
                  <p:tags r:id="rId15"/>
                </p:custDataLst>
              </p:nvPr>
            </p:nvSpPr>
            <p:spPr>
              <a:xfrm>
                <a:off x="690" y="2758"/>
                <a:ext cx="3508" cy="925"/>
              </a:xfrm>
              <a:prstGeom prst="roundRect">
                <a:avLst>
                  <a:gd name="adj" fmla="val 14111"/>
                </a:avLst>
              </a:prstGeom>
              <a:solidFill>
                <a:schemeClr val="accent1"/>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ct val="0"/>
                  </a:spcBef>
                  <a:spcAft>
                    <a:spcPct val="0"/>
                  </a:spcAft>
                </a:pPr>
                <a:r>
                  <a:rPr lang="zh-CN" altLang="en-US" sz="2200" b="1">
                    <a:solidFill>
                      <a:schemeClr val="lt1">
                        <a:lumMod val="100000"/>
                      </a:schemeClr>
                    </a:solidFill>
                    <a:latin typeface="微软雅黑" panose="020B0503020204020204" charset="-122"/>
                    <a:ea typeface="微软雅黑" panose="020B0503020204020204" charset="-122"/>
                    <a:cs typeface="+mn-ea"/>
                    <a:sym typeface="+mn-ea"/>
                  </a:rPr>
                  <a:t>事件关联性</a:t>
                </a:r>
                <a:endParaRPr lang="zh-CN" altLang="en-US" sz="22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47" name="矩形 46"/>
              <p:cNvSpPr/>
              <p:nvPr>
                <p:custDataLst>
                  <p:tags r:id="rId16"/>
                </p:custDataLst>
              </p:nvPr>
            </p:nvSpPr>
            <p:spPr>
              <a:xfrm>
                <a:off x="4675" y="2291"/>
                <a:ext cx="10857" cy="1680"/>
              </a:xfrm>
              <a:prstGeom prst="rect">
                <a:avLst/>
              </a:prstGeom>
              <a:noFill/>
            </p:spPr>
            <p:txBody>
              <a:bodyPr wrap="square" lIns="0" tIns="0" rIns="0" bIns="0" rtlCol="0" anchor="ctr" anchorCtr="0">
                <a:noAutofit/>
              </a:bodyPr>
              <a:lstStyle/>
              <a:p>
                <a:pPr algn="just">
                  <a:lnSpc>
                    <a:spcPct val="15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rPr>
                  <a:t>考虑数据是否与当前的社会事件或发展趋势有关联。</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1400">
                    <a:solidFill>
                      <a:schemeClr val="tx1">
                        <a:lumMod val="85000"/>
                        <a:lumOff val="15000"/>
                      </a:schemeClr>
                    </a:solidFill>
                    <a:latin typeface="微软雅黑" panose="020B0503020204020204" charset="-122"/>
                    <a:ea typeface="微软雅黑" panose="020B0503020204020204" charset="-122"/>
                    <a:cs typeface="+mn-ea"/>
                  </a:rPr>
                  <a:t>（若有特定事件影响了数据时效性，需要在分析时进行说明。）</a:t>
                </a:r>
                <a:endParaRPr lang="zh-CN" altLang="en-US" sz="1400">
                  <a:solidFill>
                    <a:schemeClr val="tx1">
                      <a:lumMod val="85000"/>
                      <a:lumOff val="15000"/>
                    </a:schemeClr>
                  </a:solidFill>
                  <a:latin typeface="微软雅黑" panose="020B0503020204020204" charset="-122"/>
                  <a:ea typeface="微软雅黑" panose="020B0503020204020204" charset="-122"/>
                  <a:cs typeface="+mn-ea"/>
                </a:endParaRPr>
              </a:p>
            </p:txBody>
          </p:sp>
        </p:grpSp>
      </p:grpSp>
      <p:pic>
        <p:nvPicPr>
          <p:cNvPr id="48" name="图片 47"/>
          <p:cNvPicPr>
            <a:picLocks noChangeAspect="1"/>
          </p:cNvPicPr>
          <p:nvPr/>
        </p:nvPicPr>
        <p:blipFill>
          <a:blip r:embed="rId17">
            <a:clrChange>
              <a:clrFrom>
                <a:srgbClr val="FFFFFF">
                  <a:alpha val="100000"/>
                </a:srgbClr>
              </a:clrFrom>
              <a:clrTo>
                <a:srgbClr val="FFFFFF">
                  <a:alpha val="100000"/>
                  <a:alpha val="0"/>
                </a:srgbClr>
              </a:clrTo>
            </a:clrChange>
          </a:blip>
          <a:srcRect l="14419" t="16225" r="51317" b="20877"/>
          <a:stretch>
            <a:fillRect/>
          </a:stretch>
        </p:blipFill>
        <p:spPr>
          <a:xfrm>
            <a:off x="10165080" y="1464945"/>
            <a:ext cx="1893570" cy="46437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additive="base">
                                        <p:cTn id="10" dur="500" fill="hold"/>
                                        <p:tgtEl>
                                          <p:spTgt spid="48"/>
                                        </p:tgtEl>
                                        <p:attrNameLst>
                                          <p:attrName>ppt_x</p:attrName>
                                        </p:attrNameLst>
                                      </p:cBhvr>
                                      <p:tavLst>
                                        <p:tav tm="0">
                                          <p:val>
                                            <p:strVal val="1+#ppt_w/2"/>
                                          </p:val>
                                        </p:tav>
                                        <p:tav tm="100000">
                                          <p:val>
                                            <p:strVal val="#ppt_x"/>
                                          </p:val>
                                        </p:tav>
                                      </p:tavLst>
                                    </p:anim>
                                    <p:anim calcmode="lin" valueType="num">
                                      <p:cBhvr additive="base">
                                        <p:cTn id="11"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rPr>
                <a:t>（一致性）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303145"/>
            <a:ext cx="6311265" cy="399542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数据的一致性是指</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在不同数据来源或数据集之间，同一数据字段的值应该是相同的</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。在数据新闻中，确保数据的一致性非常重要，不一致的数据可能会导致混淆或产生误导性的结论。在数据新闻中，保持数据一致性是确保我们的报道和分析基于可靠数据的重要步骤。</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497965"/>
            <a:ext cx="338645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数据的一致性</a:t>
            </a:r>
            <a:endParaRPr lang="zh-CN" altLang="en-US" sz="2400" b="1">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7158355" y="2194560"/>
            <a:ext cx="5784215" cy="37801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743555"/>
            <a:chOff x="273050" y="421670"/>
            <a:chExt cx="2438400" cy="743555"/>
          </a:xfrm>
        </p:grpSpPr>
        <p:sp>
          <p:nvSpPr>
            <p:cNvPr id="21" name="文本框 20"/>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rPr>
                <a:t>（一致性）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endParaRPr>
            </a:p>
          </p:txBody>
        </p:sp>
        <p:cxnSp>
          <p:nvCxnSpPr>
            <p:cNvPr id="23" name="直接连接符 22"/>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513080" y="1473200"/>
            <a:ext cx="11991975" cy="4789170"/>
            <a:chOff x="808" y="2320"/>
            <a:chExt cx="18885" cy="7542"/>
          </a:xfrm>
        </p:grpSpPr>
        <p:pic>
          <p:nvPicPr>
            <p:cNvPr id="7" name="图片 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4845" y="2887"/>
              <a:ext cx="4848" cy="6958"/>
            </a:xfrm>
            <a:prstGeom prst="rect">
              <a:avLst/>
            </a:prstGeom>
          </p:spPr>
        </p:pic>
        <p:grpSp>
          <p:nvGrpSpPr>
            <p:cNvPr id="54" name="组合 53"/>
            <p:cNvGrpSpPr/>
            <p:nvPr>
              <p:custDataLst>
                <p:tags r:id="rId2"/>
              </p:custDataLst>
            </p:nvPr>
          </p:nvGrpSpPr>
          <p:grpSpPr>
            <a:xfrm>
              <a:off x="808" y="2320"/>
              <a:ext cx="14096" cy="7543"/>
              <a:chOff x="808" y="2256"/>
              <a:chExt cx="14096" cy="7543"/>
            </a:xfrm>
          </p:grpSpPr>
          <p:grpSp>
            <p:nvGrpSpPr>
              <p:cNvPr id="24" name="组合 23"/>
              <p:cNvGrpSpPr/>
              <p:nvPr>
                <p:custDataLst>
                  <p:tags r:id="rId3"/>
                </p:custDataLst>
              </p:nvPr>
            </p:nvGrpSpPr>
            <p:grpSpPr>
              <a:xfrm>
                <a:off x="808" y="2256"/>
                <a:ext cx="14096" cy="2064"/>
                <a:chOff x="808" y="2256"/>
                <a:chExt cx="14096" cy="2064"/>
              </a:xfrm>
            </p:grpSpPr>
            <p:cxnSp>
              <p:nvCxnSpPr>
                <p:cNvPr id="4" name="直接连接符 3"/>
                <p:cNvCxnSpPr/>
                <p:nvPr>
                  <p:custDataLst>
                    <p:tags r:id="rId4"/>
                  </p:custDataLst>
                </p:nvPr>
              </p:nvCxnSpPr>
              <p:spPr>
                <a:xfrm flipV="1">
                  <a:off x="1278" y="2956"/>
                  <a:ext cx="0" cy="1364"/>
                </a:xfrm>
                <a:prstGeom prst="line">
                  <a:avLst/>
                </a:prstGeom>
                <a:ln>
                  <a:gradFill>
                    <a:gsLst>
                      <a:gs pos="9000">
                        <a:schemeClr val="accent1"/>
                      </a:gs>
                      <a:gs pos="100000">
                        <a:schemeClr val="accent1">
                          <a:lumMod val="60000"/>
                          <a:lumOff val="40000"/>
                        </a:schemeClr>
                      </a:gs>
                    </a:gsLst>
                    <a:lin ang="10800000" scaled="1"/>
                  </a:gradFill>
                  <a:prstDash val="dash"/>
                  <a:headEnd type="triangle"/>
                  <a:tailEnd type="none"/>
                </a:ln>
              </p:spPr>
              <p:style>
                <a:lnRef idx="1">
                  <a:srgbClr val="376FFF"/>
                </a:lnRef>
                <a:fillRef idx="0">
                  <a:srgbClr val="376FFF"/>
                </a:fillRef>
                <a:effectRef idx="0">
                  <a:srgbClr val="376FFF"/>
                </a:effectRef>
                <a:fontRef idx="minor">
                  <a:srgbClr val="000000"/>
                </a:fontRef>
              </p:style>
            </p:cxnSp>
            <p:sp>
              <p:nvSpPr>
                <p:cNvPr id="5" name="矩形 4"/>
                <p:cNvSpPr/>
                <p:nvPr>
                  <p:custDataLst>
                    <p:tags r:id="rId5"/>
                  </p:custDataLst>
                </p:nvPr>
              </p:nvSpPr>
              <p:spPr>
                <a:xfrm>
                  <a:off x="808" y="2256"/>
                  <a:ext cx="938" cy="567"/>
                </a:xfrm>
                <a:prstGeom prst="rect">
                  <a:avLst/>
                </a:prstGeom>
                <a:noFill/>
              </p:spPr>
              <p:txBody>
                <a:bodyPr wrap="square" rtlCol="0">
                  <a:noAutofit/>
                </a:bodyPr>
                <a:lstStyle/>
                <a:p>
                  <a:pPr algn="ctr">
                    <a:spcBef>
                      <a:spcPct val="0"/>
                    </a:spcBef>
                    <a:spcAft>
                      <a:spcPct val="0"/>
                    </a:spcAft>
                  </a:pPr>
                  <a:r>
                    <a:rPr lang="en-US" altLang="zh-CN" sz="2400" b="1" dirty="0">
                      <a:gradFill>
                        <a:gsLst>
                          <a:gs pos="15000">
                            <a:schemeClr val="accent1">
                              <a:lumMod val="60000"/>
                              <a:lumOff val="40000"/>
                            </a:schemeClr>
                          </a:gs>
                          <a:gs pos="100000">
                            <a:schemeClr val="accent1"/>
                          </a:gs>
                        </a:gsLst>
                        <a:lin ang="0" scaled="0"/>
                      </a:gradFill>
                      <a:latin typeface="+mn-ea"/>
                      <a:cs typeface="+mn-ea"/>
                    </a:rPr>
                    <a:t>01</a:t>
                  </a:r>
                  <a:endParaRPr lang="en-US" altLang="zh-CN" sz="2400" b="1" dirty="0">
                    <a:gradFill>
                      <a:gsLst>
                        <a:gs pos="15000">
                          <a:schemeClr val="accent1">
                            <a:lumMod val="60000"/>
                            <a:lumOff val="40000"/>
                          </a:schemeClr>
                        </a:gs>
                        <a:gs pos="100000">
                          <a:schemeClr val="accent1"/>
                        </a:gs>
                      </a:gsLst>
                      <a:lin ang="0" scaled="0"/>
                    </a:gradFill>
                    <a:latin typeface="+mn-ea"/>
                    <a:cs typeface="+mn-ea"/>
                  </a:endParaRPr>
                </a:p>
              </p:txBody>
            </p:sp>
            <p:sp>
              <p:nvSpPr>
                <p:cNvPr id="14" name="矩形 13"/>
                <p:cNvSpPr/>
                <p:nvPr>
                  <p:custDataLst>
                    <p:tags r:id="rId6"/>
                  </p:custDataLst>
                </p:nvPr>
              </p:nvSpPr>
              <p:spPr>
                <a:xfrm>
                  <a:off x="1746" y="2340"/>
                  <a:ext cx="9360" cy="567"/>
                </a:xfrm>
                <a:prstGeom prst="rect">
                  <a:avLst/>
                </a:prstGeom>
                <a:noFill/>
              </p:spPr>
              <p:txBody>
                <a:bodyPr wrap="square" lIns="90170" tIns="46990" rIns="90170" bIns="46990" rtlCol="0" anchor="ctr" anchorCtr="0">
                  <a:noAutofit/>
                </a:bodyPr>
                <a:lstStyle/>
                <a:p>
                  <a:pPr>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rPr>
                    <a:t>字段定义和解释</a:t>
                  </a:r>
                  <a:endParaRPr lang="zh-CN" altLang="en-US" sz="2400" b="1">
                    <a:solidFill>
                      <a:schemeClr val="accent1"/>
                    </a:solidFill>
                    <a:latin typeface="微软雅黑" panose="020B0503020204020204" charset="-122"/>
                    <a:ea typeface="微软雅黑" panose="020B0503020204020204" charset="-122"/>
                    <a:cs typeface="+mn-ea"/>
                  </a:endParaRPr>
                </a:p>
              </p:txBody>
            </p:sp>
            <p:sp>
              <p:nvSpPr>
                <p:cNvPr id="6" name="矩形 5"/>
                <p:cNvSpPr/>
                <p:nvPr>
                  <p:custDataLst>
                    <p:tags r:id="rId7"/>
                  </p:custDataLst>
                </p:nvPr>
              </p:nvSpPr>
              <p:spPr>
                <a:xfrm>
                  <a:off x="1746" y="2963"/>
                  <a:ext cx="13158" cy="1300"/>
                </a:xfrm>
                <a:prstGeom prst="rect">
                  <a:avLst/>
                </a:prstGeom>
                <a:ln>
                  <a:noFill/>
                  <a:prstDash val="sysDash"/>
                </a:ln>
              </p:spPr>
              <p:txBody>
                <a:bodyPr vert="horz" wrap="square" lIns="90170" tIns="46990" rIns="90170" bIns="46990" rtlCol="0" anchor="t" anchorCtr="0">
                  <a:noAutofit/>
                </a:bodyPr>
                <a:lstStyle/>
                <a:p>
                  <a:pPr>
                    <a:lnSpc>
                      <a:spcPct val="140000"/>
                    </a:lnSpc>
                    <a:spcBef>
                      <a:spcPct val="0"/>
                    </a:spcBef>
                    <a:spcAft>
                      <a:spcPct val="0"/>
                    </a:spcAft>
                  </a:pPr>
                  <a:r>
                    <a:rPr lang="zh-CN" altLang="en-US" sz="1600" dirty="0">
                      <a:ln>
                        <a:noFill/>
                        <a:prstDash val="sysDot"/>
                      </a:ln>
                      <a:solidFill>
                        <a:schemeClr val="tx1">
                          <a:lumMod val="85000"/>
                          <a:lumOff val="15000"/>
                        </a:schemeClr>
                      </a:solidFill>
                      <a:latin typeface="黑体" panose="02010609060101010101" charset="-122"/>
                      <a:ea typeface="黑体" panose="02010609060101010101" charset="-122"/>
                      <a:cs typeface="+mn-ea"/>
                    </a:rPr>
                    <a:t>确保所有数据字段都有明确定义和解释。不同数据来源对于字段的定义可能有所不同，需要明确每个字段的含义和使用方式。</a:t>
                  </a:r>
                  <a:endParaRPr lang="zh-CN" altLang="en-US" sz="16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grpSp>
          <p:grpSp>
            <p:nvGrpSpPr>
              <p:cNvPr id="25" name="组合 24"/>
              <p:cNvGrpSpPr/>
              <p:nvPr>
                <p:custDataLst>
                  <p:tags r:id="rId8"/>
                </p:custDataLst>
              </p:nvPr>
            </p:nvGrpSpPr>
            <p:grpSpPr>
              <a:xfrm>
                <a:off x="808" y="4303"/>
                <a:ext cx="14096" cy="2007"/>
                <a:chOff x="808" y="2256"/>
                <a:chExt cx="14096" cy="2007"/>
              </a:xfrm>
            </p:grpSpPr>
            <p:cxnSp>
              <p:nvCxnSpPr>
                <p:cNvPr id="29" name="直接连接符 28"/>
                <p:cNvCxnSpPr/>
                <p:nvPr>
                  <p:custDataLst>
                    <p:tags r:id="rId9"/>
                  </p:custDataLst>
                </p:nvPr>
              </p:nvCxnSpPr>
              <p:spPr>
                <a:xfrm flipV="1">
                  <a:off x="1278" y="2956"/>
                  <a:ext cx="0" cy="1157"/>
                </a:xfrm>
                <a:prstGeom prst="line">
                  <a:avLst/>
                </a:prstGeom>
                <a:ln>
                  <a:gradFill>
                    <a:gsLst>
                      <a:gs pos="9000">
                        <a:schemeClr val="accent1"/>
                      </a:gs>
                      <a:gs pos="100000">
                        <a:schemeClr val="accent1">
                          <a:lumMod val="60000"/>
                          <a:lumOff val="40000"/>
                        </a:schemeClr>
                      </a:gs>
                    </a:gsLst>
                    <a:lin ang="10800000" scaled="1"/>
                  </a:gradFill>
                  <a:prstDash val="dash"/>
                  <a:headEnd type="triangle"/>
                  <a:tailEnd type="none"/>
                </a:ln>
              </p:spPr>
              <p:style>
                <a:lnRef idx="1">
                  <a:srgbClr val="376FFF"/>
                </a:lnRef>
                <a:fillRef idx="0">
                  <a:srgbClr val="376FFF"/>
                </a:fillRef>
                <a:effectRef idx="0">
                  <a:srgbClr val="376FFF"/>
                </a:effectRef>
                <a:fontRef idx="minor">
                  <a:srgbClr val="000000"/>
                </a:fontRef>
              </p:style>
            </p:cxnSp>
            <p:sp>
              <p:nvSpPr>
                <p:cNvPr id="30" name="矩形 29"/>
                <p:cNvSpPr/>
                <p:nvPr>
                  <p:custDataLst>
                    <p:tags r:id="rId10"/>
                  </p:custDataLst>
                </p:nvPr>
              </p:nvSpPr>
              <p:spPr>
                <a:xfrm>
                  <a:off x="808" y="2256"/>
                  <a:ext cx="938" cy="567"/>
                </a:xfrm>
                <a:prstGeom prst="rect">
                  <a:avLst/>
                </a:prstGeom>
                <a:noFill/>
              </p:spPr>
              <p:txBody>
                <a:bodyPr wrap="square" rtlCol="0">
                  <a:noAutofit/>
                </a:bodyPr>
                <a:lstStyle/>
                <a:p>
                  <a:pPr algn="ctr">
                    <a:spcBef>
                      <a:spcPct val="0"/>
                    </a:spcBef>
                    <a:spcAft>
                      <a:spcPct val="0"/>
                    </a:spcAft>
                  </a:pPr>
                  <a:r>
                    <a:rPr lang="en-US" altLang="zh-CN" sz="2400" b="1" dirty="0">
                      <a:gradFill>
                        <a:gsLst>
                          <a:gs pos="15000">
                            <a:schemeClr val="accent1">
                              <a:lumMod val="60000"/>
                              <a:lumOff val="40000"/>
                            </a:schemeClr>
                          </a:gs>
                          <a:gs pos="100000">
                            <a:schemeClr val="accent1"/>
                          </a:gs>
                        </a:gsLst>
                        <a:lin ang="0" scaled="0"/>
                      </a:gradFill>
                      <a:latin typeface="+mn-ea"/>
                      <a:cs typeface="+mn-ea"/>
                    </a:rPr>
                    <a:t>02</a:t>
                  </a:r>
                  <a:endParaRPr lang="en-US" altLang="zh-CN" sz="2400" b="1" dirty="0">
                    <a:gradFill>
                      <a:gsLst>
                        <a:gs pos="15000">
                          <a:schemeClr val="accent1">
                            <a:lumMod val="60000"/>
                            <a:lumOff val="40000"/>
                          </a:schemeClr>
                        </a:gs>
                        <a:gs pos="100000">
                          <a:schemeClr val="accent1"/>
                        </a:gs>
                      </a:gsLst>
                      <a:lin ang="0" scaled="0"/>
                    </a:gradFill>
                    <a:latin typeface="+mn-ea"/>
                    <a:cs typeface="+mn-ea"/>
                  </a:endParaRPr>
                </a:p>
              </p:txBody>
            </p:sp>
            <p:sp>
              <p:nvSpPr>
                <p:cNvPr id="37" name="矩形 36"/>
                <p:cNvSpPr/>
                <p:nvPr>
                  <p:custDataLst>
                    <p:tags r:id="rId11"/>
                  </p:custDataLst>
                </p:nvPr>
              </p:nvSpPr>
              <p:spPr>
                <a:xfrm>
                  <a:off x="1746" y="2340"/>
                  <a:ext cx="9360" cy="567"/>
                </a:xfrm>
                <a:prstGeom prst="rect">
                  <a:avLst/>
                </a:prstGeom>
                <a:noFill/>
              </p:spPr>
              <p:txBody>
                <a:bodyPr wrap="square" lIns="90170" tIns="46990" rIns="90170" bIns="46990" rtlCol="0" anchor="ctr" anchorCtr="0">
                  <a:noAutofit/>
                </a:bodyPr>
                <a:lstStyle/>
                <a:p>
                  <a:pPr>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rPr>
                    <a:t>数据标准化</a:t>
                  </a:r>
                  <a:endParaRPr lang="zh-CN" altLang="en-US" sz="2400" b="1">
                    <a:solidFill>
                      <a:schemeClr val="accent1"/>
                    </a:solidFill>
                    <a:latin typeface="微软雅黑" panose="020B0503020204020204" charset="-122"/>
                    <a:ea typeface="微软雅黑" panose="020B0503020204020204" charset="-122"/>
                    <a:cs typeface="+mn-ea"/>
                  </a:endParaRPr>
                </a:p>
              </p:txBody>
            </p:sp>
            <p:sp>
              <p:nvSpPr>
                <p:cNvPr id="38" name="矩形 37"/>
                <p:cNvSpPr/>
                <p:nvPr>
                  <p:custDataLst>
                    <p:tags r:id="rId12"/>
                  </p:custDataLst>
                </p:nvPr>
              </p:nvSpPr>
              <p:spPr>
                <a:xfrm>
                  <a:off x="1746" y="2963"/>
                  <a:ext cx="13158" cy="1300"/>
                </a:xfrm>
                <a:prstGeom prst="rect">
                  <a:avLst/>
                </a:prstGeom>
                <a:ln>
                  <a:noFill/>
                  <a:prstDash val="sysDash"/>
                </a:ln>
              </p:spPr>
              <p:txBody>
                <a:bodyPr vert="horz" wrap="square" lIns="90170" tIns="46990" rIns="90170" bIns="46990" rtlCol="0" anchor="t" anchorCtr="0">
                  <a:noAutofit/>
                </a:bodyPr>
                <a:lstStyle/>
                <a:p>
                  <a:pPr>
                    <a:lnSpc>
                      <a:spcPct val="140000"/>
                    </a:lnSpc>
                    <a:spcBef>
                      <a:spcPct val="0"/>
                    </a:spcBef>
                    <a:spcAft>
                      <a:spcPct val="0"/>
                    </a:spcAft>
                  </a:pPr>
                  <a:r>
                    <a:rPr lang="zh-CN" altLang="en-US" sz="1600" dirty="0">
                      <a:ln>
                        <a:noFill/>
                        <a:prstDash val="sysDot"/>
                      </a:ln>
                      <a:solidFill>
                        <a:schemeClr val="tx1">
                          <a:lumMod val="85000"/>
                          <a:lumOff val="15000"/>
                        </a:schemeClr>
                      </a:solidFill>
                      <a:latin typeface="黑体" panose="02010609060101010101" charset="-122"/>
                      <a:ea typeface="黑体" panose="02010609060101010101" charset="-122"/>
                      <a:cs typeface="+mn-ea"/>
                    </a:rPr>
                    <a:t>整合数据之前，需对数据进行标准化处理，确保不同数据来源的数据格式、单位和命名一致。</a:t>
                  </a:r>
                  <a:endParaRPr lang="zh-CN" altLang="en-US" sz="16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a:p>
                  <a:pPr>
                    <a:lnSpc>
                      <a:spcPct val="140000"/>
                    </a:lnSpc>
                    <a:spcBef>
                      <a:spcPct val="0"/>
                    </a:spcBef>
                    <a:spcAft>
                      <a:spcPct val="0"/>
                    </a:spcAft>
                  </a:pPr>
                  <a:r>
                    <a:rPr lang="zh-CN" altLang="en-US" sz="1400" dirty="0">
                      <a:ln>
                        <a:noFill/>
                        <a:prstDash val="sysDot"/>
                      </a:ln>
                      <a:solidFill>
                        <a:schemeClr val="tx1">
                          <a:lumMod val="85000"/>
                          <a:lumOff val="15000"/>
                        </a:schemeClr>
                      </a:solidFill>
                      <a:latin typeface="黑体" panose="02010609060101010101" charset="-122"/>
                      <a:ea typeface="黑体" panose="02010609060101010101" charset="-122"/>
                      <a:cs typeface="+mn-ea"/>
                    </a:rPr>
                    <a:t>（如统一日期格式、货币单位等）</a:t>
                  </a:r>
                  <a:endParaRPr lang="zh-CN" altLang="en-US" sz="14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grpSp>
          <p:grpSp>
            <p:nvGrpSpPr>
              <p:cNvPr id="44" name="组合 43"/>
              <p:cNvGrpSpPr/>
              <p:nvPr>
                <p:custDataLst>
                  <p:tags r:id="rId13"/>
                </p:custDataLst>
              </p:nvPr>
            </p:nvGrpSpPr>
            <p:grpSpPr>
              <a:xfrm>
                <a:off x="808" y="6250"/>
                <a:ext cx="14096" cy="1957"/>
                <a:chOff x="808" y="2166"/>
                <a:chExt cx="14096" cy="1957"/>
              </a:xfrm>
            </p:grpSpPr>
            <p:cxnSp>
              <p:nvCxnSpPr>
                <p:cNvPr id="45" name="直接连接符 44"/>
                <p:cNvCxnSpPr/>
                <p:nvPr>
                  <p:custDataLst>
                    <p:tags r:id="rId14"/>
                  </p:custDataLst>
                </p:nvPr>
              </p:nvCxnSpPr>
              <p:spPr>
                <a:xfrm flipV="1">
                  <a:off x="1278" y="2886"/>
                  <a:ext cx="0" cy="800"/>
                </a:xfrm>
                <a:prstGeom prst="line">
                  <a:avLst/>
                </a:prstGeom>
                <a:ln>
                  <a:gradFill>
                    <a:gsLst>
                      <a:gs pos="9000">
                        <a:schemeClr val="accent1"/>
                      </a:gs>
                      <a:gs pos="100000">
                        <a:schemeClr val="accent1">
                          <a:lumMod val="60000"/>
                          <a:lumOff val="40000"/>
                        </a:schemeClr>
                      </a:gs>
                    </a:gsLst>
                    <a:lin ang="10800000" scaled="1"/>
                  </a:gradFill>
                  <a:prstDash val="dash"/>
                  <a:headEnd type="triangle"/>
                  <a:tailEnd type="none"/>
                </a:ln>
              </p:spPr>
              <p:style>
                <a:lnRef idx="1">
                  <a:srgbClr val="376FFF"/>
                </a:lnRef>
                <a:fillRef idx="0">
                  <a:srgbClr val="376FFF"/>
                </a:fillRef>
                <a:effectRef idx="0">
                  <a:srgbClr val="376FFF"/>
                </a:effectRef>
                <a:fontRef idx="minor">
                  <a:srgbClr val="000000"/>
                </a:fontRef>
              </p:style>
            </p:cxnSp>
            <p:sp>
              <p:nvSpPr>
                <p:cNvPr id="46" name="矩形 45"/>
                <p:cNvSpPr/>
                <p:nvPr>
                  <p:custDataLst>
                    <p:tags r:id="rId15"/>
                  </p:custDataLst>
                </p:nvPr>
              </p:nvSpPr>
              <p:spPr>
                <a:xfrm>
                  <a:off x="808" y="2166"/>
                  <a:ext cx="938" cy="567"/>
                </a:xfrm>
                <a:prstGeom prst="rect">
                  <a:avLst/>
                </a:prstGeom>
                <a:noFill/>
              </p:spPr>
              <p:txBody>
                <a:bodyPr wrap="square" rtlCol="0">
                  <a:noAutofit/>
                </a:bodyPr>
                <a:lstStyle/>
                <a:p>
                  <a:pPr algn="ctr">
                    <a:spcBef>
                      <a:spcPct val="0"/>
                    </a:spcBef>
                    <a:spcAft>
                      <a:spcPct val="0"/>
                    </a:spcAft>
                  </a:pPr>
                  <a:r>
                    <a:rPr lang="en-US" altLang="zh-CN" sz="2400" b="1" dirty="0">
                      <a:gradFill>
                        <a:gsLst>
                          <a:gs pos="15000">
                            <a:schemeClr val="accent1">
                              <a:lumMod val="60000"/>
                              <a:lumOff val="40000"/>
                            </a:schemeClr>
                          </a:gs>
                          <a:gs pos="100000">
                            <a:schemeClr val="accent1"/>
                          </a:gs>
                        </a:gsLst>
                        <a:lin ang="0" scaled="0"/>
                      </a:gradFill>
                      <a:latin typeface="+mn-ea"/>
                      <a:cs typeface="+mn-ea"/>
                    </a:rPr>
                    <a:t>03</a:t>
                  </a:r>
                  <a:endParaRPr lang="en-US" altLang="zh-CN" sz="2400" b="1" dirty="0">
                    <a:gradFill>
                      <a:gsLst>
                        <a:gs pos="15000">
                          <a:schemeClr val="accent1">
                            <a:lumMod val="60000"/>
                            <a:lumOff val="40000"/>
                          </a:schemeClr>
                        </a:gs>
                        <a:gs pos="100000">
                          <a:schemeClr val="accent1"/>
                        </a:gs>
                      </a:gsLst>
                      <a:lin ang="0" scaled="0"/>
                    </a:gradFill>
                    <a:latin typeface="+mn-ea"/>
                    <a:cs typeface="+mn-ea"/>
                  </a:endParaRPr>
                </a:p>
              </p:txBody>
            </p:sp>
            <p:sp>
              <p:nvSpPr>
                <p:cNvPr id="47" name="矩形 46"/>
                <p:cNvSpPr/>
                <p:nvPr>
                  <p:custDataLst>
                    <p:tags r:id="rId16"/>
                  </p:custDataLst>
                </p:nvPr>
              </p:nvSpPr>
              <p:spPr>
                <a:xfrm>
                  <a:off x="1746" y="2254"/>
                  <a:ext cx="9360" cy="567"/>
                </a:xfrm>
                <a:prstGeom prst="rect">
                  <a:avLst/>
                </a:prstGeom>
                <a:noFill/>
              </p:spPr>
              <p:txBody>
                <a:bodyPr wrap="square" lIns="90170" tIns="46990" rIns="90170" bIns="46990" rtlCol="0" anchor="ctr" anchorCtr="0">
                  <a:noAutofit/>
                </a:bodyPr>
                <a:lstStyle/>
                <a:p>
                  <a:pPr>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rPr>
                    <a:t>数据对比和验证</a:t>
                  </a:r>
                  <a:endParaRPr lang="zh-CN" altLang="en-US" sz="2400" b="1">
                    <a:solidFill>
                      <a:schemeClr val="accent1"/>
                    </a:solidFill>
                    <a:latin typeface="微软雅黑" panose="020B0503020204020204" charset="-122"/>
                    <a:ea typeface="微软雅黑" panose="020B0503020204020204" charset="-122"/>
                    <a:cs typeface="+mn-ea"/>
                  </a:endParaRPr>
                </a:p>
              </p:txBody>
            </p:sp>
            <p:sp>
              <p:nvSpPr>
                <p:cNvPr id="48" name="矩形 47"/>
                <p:cNvSpPr/>
                <p:nvPr>
                  <p:custDataLst>
                    <p:tags r:id="rId17"/>
                  </p:custDataLst>
                </p:nvPr>
              </p:nvSpPr>
              <p:spPr>
                <a:xfrm>
                  <a:off x="1746" y="2823"/>
                  <a:ext cx="13158" cy="1300"/>
                </a:xfrm>
                <a:prstGeom prst="rect">
                  <a:avLst/>
                </a:prstGeom>
                <a:ln>
                  <a:noFill/>
                  <a:prstDash val="sysDash"/>
                </a:ln>
              </p:spPr>
              <p:txBody>
                <a:bodyPr vert="horz" wrap="square" lIns="90170" tIns="46990" rIns="90170" bIns="46990" rtlCol="0" anchor="t" anchorCtr="0">
                  <a:noAutofit/>
                </a:bodyPr>
                <a:lstStyle/>
                <a:p>
                  <a:pPr>
                    <a:lnSpc>
                      <a:spcPct val="140000"/>
                    </a:lnSpc>
                    <a:spcBef>
                      <a:spcPct val="0"/>
                    </a:spcBef>
                    <a:spcAft>
                      <a:spcPct val="0"/>
                    </a:spcAft>
                  </a:pPr>
                  <a:r>
                    <a:rPr lang="zh-CN" altLang="en-US" sz="1600" dirty="0">
                      <a:ln>
                        <a:noFill/>
                        <a:prstDash val="sysDot"/>
                      </a:ln>
                      <a:solidFill>
                        <a:schemeClr val="tx1">
                          <a:lumMod val="85000"/>
                          <a:lumOff val="15000"/>
                        </a:schemeClr>
                      </a:solidFill>
                      <a:latin typeface="黑体" panose="02010609060101010101" charset="-122"/>
                      <a:ea typeface="黑体" panose="02010609060101010101" charset="-122"/>
                      <a:cs typeface="+mn-ea"/>
                    </a:rPr>
                    <a:t>对不同数据来源的相同字段进行对比和验证。</a:t>
                  </a:r>
                  <a:r>
                    <a:rPr lang="zh-CN" altLang="en-US" sz="1400" dirty="0">
                      <a:ln>
                        <a:noFill/>
                        <a:prstDash val="sysDot"/>
                      </a:ln>
                      <a:solidFill>
                        <a:schemeClr val="tx1">
                          <a:lumMod val="85000"/>
                          <a:lumOff val="15000"/>
                        </a:schemeClr>
                      </a:solidFill>
                      <a:latin typeface="黑体" panose="02010609060101010101" charset="-122"/>
                      <a:ea typeface="黑体" panose="02010609060101010101" charset="-122"/>
                      <a:cs typeface="+mn-ea"/>
                    </a:rPr>
                    <a:t>（可通过创建数据一致性检查程序或者手动检查）</a:t>
                  </a:r>
                  <a:endParaRPr lang="zh-CN" altLang="en-US" sz="14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grpSp>
          <p:grpSp>
            <p:nvGrpSpPr>
              <p:cNvPr id="49" name="组合 48"/>
              <p:cNvGrpSpPr/>
              <p:nvPr>
                <p:custDataLst>
                  <p:tags r:id="rId18"/>
                </p:custDataLst>
              </p:nvPr>
            </p:nvGrpSpPr>
            <p:grpSpPr>
              <a:xfrm>
                <a:off x="808" y="7851"/>
                <a:ext cx="14096" cy="1948"/>
                <a:chOff x="808" y="1734"/>
                <a:chExt cx="14096" cy="1948"/>
              </a:xfrm>
            </p:grpSpPr>
            <p:sp>
              <p:nvSpPr>
                <p:cNvPr id="51" name="矩形 50"/>
                <p:cNvSpPr/>
                <p:nvPr>
                  <p:custDataLst>
                    <p:tags r:id="rId19"/>
                  </p:custDataLst>
                </p:nvPr>
              </p:nvSpPr>
              <p:spPr>
                <a:xfrm>
                  <a:off x="808" y="1734"/>
                  <a:ext cx="938" cy="567"/>
                </a:xfrm>
                <a:prstGeom prst="rect">
                  <a:avLst/>
                </a:prstGeom>
                <a:noFill/>
              </p:spPr>
              <p:txBody>
                <a:bodyPr wrap="square" rtlCol="0">
                  <a:noAutofit/>
                </a:bodyPr>
                <a:lstStyle/>
                <a:p>
                  <a:pPr algn="ctr">
                    <a:spcBef>
                      <a:spcPct val="0"/>
                    </a:spcBef>
                    <a:spcAft>
                      <a:spcPct val="0"/>
                    </a:spcAft>
                  </a:pPr>
                  <a:r>
                    <a:rPr lang="en-US" altLang="zh-CN" sz="2400" b="1" dirty="0">
                      <a:gradFill>
                        <a:gsLst>
                          <a:gs pos="15000">
                            <a:schemeClr val="accent1">
                              <a:lumMod val="60000"/>
                              <a:lumOff val="40000"/>
                            </a:schemeClr>
                          </a:gs>
                          <a:gs pos="100000">
                            <a:schemeClr val="accent1"/>
                          </a:gs>
                        </a:gsLst>
                        <a:lin ang="0" scaled="0"/>
                      </a:gradFill>
                      <a:latin typeface="+mn-ea"/>
                      <a:cs typeface="+mn-ea"/>
                    </a:rPr>
                    <a:t>04</a:t>
                  </a:r>
                  <a:endParaRPr lang="en-US" altLang="zh-CN" sz="2400" b="1" dirty="0">
                    <a:gradFill>
                      <a:gsLst>
                        <a:gs pos="15000">
                          <a:schemeClr val="accent1">
                            <a:lumMod val="60000"/>
                            <a:lumOff val="40000"/>
                          </a:schemeClr>
                        </a:gs>
                        <a:gs pos="100000">
                          <a:schemeClr val="accent1"/>
                        </a:gs>
                      </a:gsLst>
                      <a:lin ang="0" scaled="0"/>
                    </a:gradFill>
                    <a:latin typeface="+mn-ea"/>
                    <a:cs typeface="+mn-ea"/>
                  </a:endParaRPr>
                </a:p>
              </p:txBody>
            </p:sp>
            <p:sp>
              <p:nvSpPr>
                <p:cNvPr id="52" name="矩形 51"/>
                <p:cNvSpPr/>
                <p:nvPr>
                  <p:custDataLst>
                    <p:tags r:id="rId20"/>
                  </p:custDataLst>
                </p:nvPr>
              </p:nvSpPr>
              <p:spPr>
                <a:xfrm>
                  <a:off x="1746" y="1815"/>
                  <a:ext cx="9360" cy="567"/>
                </a:xfrm>
                <a:prstGeom prst="rect">
                  <a:avLst/>
                </a:prstGeom>
                <a:noFill/>
              </p:spPr>
              <p:txBody>
                <a:bodyPr wrap="square" lIns="90170" tIns="46990" rIns="90170" bIns="46990" rtlCol="0" anchor="ctr" anchorCtr="0">
                  <a:noAutofit/>
                </a:bodyPr>
                <a:lstStyle/>
                <a:p>
                  <a:pPr>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rPr>
                    <a:t>数据清洗和合并</a:t>
                  </a:r>
                  <a:endParaRPr lang="zh-CN" altLang="en-US" sz="2400" b="1">
                    <a:solidFill>
                      <a:schemeClr val="accent1"/>
                    </a:solidFill>
                    <a:latin typeface="微软雅黑" panose="020B0503020204020204" charset="-122"/>
                    <a:ea typeface="微软雅黑" panose="020B0503020204020204" charset="-122"/>
                    <a:cs typeface="+mn-ea"/>
                  </a:endParaRPr>
                </a:p>
              </p:txBody>
            </p:sp>
            <p:sp>
              <p:nvSpPr>
                <p:cNvPr id="53" name="矩形 52"/>
                <p:cNvSpPr/>
                <p:nvPr>
                  <p:custDataLst>
                    <p:tags r:id="rId21"/>
                  </p:custDataLst>
                </p:nvPr>
              </p:nvSpPr>
              <p:spPr>
                <a:xfrm>
                  <a:off x="1746" y="2382"/>
                  <a:ext cx="13158" cy="1300"/>
                </a:xfrm>
                <a:prstGeom prst="rect">
                  <a:avLst/>
                </a:prstGeom>
                <a:ln>
                  <a:noFill/>
                  <a:prstDash val="sysDash"/>
                </a:ln>
              </p:spPr>
              <p:txBody>
                <a:bodyPr vert="horz" wrap="square" lIns="90170" tIns="46990" rIns="90170" bIns="46990" rtlCol="0" anchor="t" anchorCtr="0">
                  <a:noAutofit/>
                </a:bodyPr>
                <a:lstStyle/>
                <a:p>
                  <a:pPr>
                    <a:lnSpc>
                      <a:spcPct val="140000"/>
                    </a:lnSpc>
                    <a:spcBef>
                      <a:spcPct val="0"/>
                    </a:spcBef>
                    <a:spcAft>
                      <a:spcPct val="0"/>
                    </a:spcAft>
                  </a:pPr>
                  <a:r>
                    <a:rPr lang="zh-CN" altLang="en-US" sz="1600" dirty="0">
                      <a:ln>
                        <a:noFill/>
                        <a:prstDash val="sysDot"/>
                      </a:ln>
                      <a:solidFill>
                        <a:schemeClr val="tx1">
                          <a:lumMod val="85000"/>
                          <a:lumOff val="15000"/>
                        </a:schemeClr>
                      </a:solidFill>
                      <a:latin typeface="黑体" panose="02010609060101010101" charset="-122"/>
                      <a:ea typeface="黑体" panose="02010609060101010101" charset="-122"/>
                      <a:cs typeface="+mn-ea"/>
                    </a:rPr>
                    <a:t>清洗数据时，需要识别并解决数据不一致的问题。</a:t>
                  </a:r>
                  <a:r>
                    <a:rPr lang="zh-CN" altLang="en-US" sz="1400" dirty="0">
                      <a:ln>
                        <a:noFill/>
                        <a:prstDash val="sysDot"/>
                      </a:ln>
                      <a:solidFill>
                        <a:schemeClr val="tx1">
                          <a:lumMod val="85000"/>
                          <a:lumOff val="15000"/>
                        </a:schemeClr>
                      </a:solidFill>
                      <a:latin typeface="黑体" panose="02010609060101010101" charset="-122"/>
                      <a:ea typeface="黑体" panose="02010609060101010101" charset="-122"/>
                      <a:cs typeface="+mn-ea"/>
                    </a:rPr>
                    <a:t>（如大小写不一致、拼写错误等）</a:t>
                  </a:r>
                  <a:endParaRPr lang="zh-CN" altLang="en-US" sz="14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a:p>
                  <a:pPr>
                    <a:lnSpc>
                      <a:spcPct val="140000"/>
                    </a:lnSpc>
                    <a:spcBef>
                      <a:spcPct val="0"/>
                    </a:spcBef>
                    <a:spcAft>
                      <a:spcPct val="0"/>
                    </a:spcAft>
                  </a:pPr>
                  <a:r>
                    <a:rPr lang="zh-CN" altLang="en-US" sz="1600" dirty="0">
                      <a:ln>
                        <a:noFill/>
                        <a:prstDash val="sysDot"/>
                      </a:ln>
                      <a:solidFill>
                        <a:schemeClr val="tx1">
                          <a:lumMod val="85000"/>
                          <a:lumOff val="15000"/>
                        </a:schemeClr>
                      </a:solidFill>
                      <a:latin typeface="黑体" panose="02010609060101010101" charset="-122"/>
                      <a:ea typeface="黑体" panose="02010609060101010101" charset="-122"/>
                      <a:cs typeface="+mn-ea"/>
                    </a:rPr>
                    <a:t>在合并数据时，需要确保相同字段的单位是一致的。</a:t>
                  </a:r>
                  <a:endParaRPr lang="zh-CN" altLang="en-US" sz="1600" dirty="0">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gr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rPr>
                <a:t>（唯一性）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303145"/>
            <a:ext cx="5984875" cy="387794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的唯一性是指数据集中存在重复或冗余的数据。在数据新闻中，保持数据的唯一性非常重要。重复或冗余的数据可能导致分析结果失真或产生误导性的结论。保持数据一致性是确保我们的报道和分析基于可靠数据的重要步骤。</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497965"/>
            <a:ext cx="338645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数据的唯一性</a:t>
            </a:r>
            <a:endParaRPr lang="zh-CN" altLang="en-US" sz="2400" b="1">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739890" y="1196975"/>
            <a:ext cx="4926330" cy="49841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743555"/>
            <a:chOff x="273050" y="421670"/>
            <a:chExt cx="2438400" cy="743555"/>
          </a:xfrm>
        </p:grpSpPr>
        <p:sp>
          <p:nvSpPr>
            <p:cNvPr id="21" name="文本框 20"/>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rPr>
                <a:t>（</a:t>
              </a:r>
              <a:r>
                <a:rPr lang="zh-CN" altLang="en-US" sz="2400" dirty="0">
                  <a:solidFill>
                    <a:srgbClr val="027FFD"/>
                  </a:solidFill>
                  <a:latin typeface="黑体" panose="02010609060101010101" charset="-122"/>
                  <a:ea typeface="黑体" panose="02010609060101010101" charset="-122"/>
                  <a:cs typeface="汉仪力量黑简" panose="00020600040101010101" charset="-122"/>
                </a:rPr>
                <a:t>唯一性）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endParaRPr>
            </a:p>
          </p:txBody>
        </p:sp>
        <p:cxnSp>
          <p:nvCxnSpPr>
            <p:cNvPr id="23" name="直接连接符 22"/>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695960" y="1411605"/>
            <a:ext cx="10799445" cy="4651375"/>
            <a:chOff x="1096" y="2223"/>
            <a:chExt cx="17007" cy="7325"/>
          </a:xfrm>
        </p:grpSpPr>
        <p:sp>
          <p:nvSpPr>
            <p:cNvPr id="2" name="矩形 1"/>
            <p:cNvSpPr/>
            <p:nvPr>
              <p:custDataLst>
                <p:tags r:id="rId1"/>
              </p:custDataLst>
            </p:nvPr>
          </p:nvSpPr>
          <p:spPr>
            <a:xfrm>
              <a:off x="1096" y="2230"/>
              <a:ext cx="3829" cy="7319"/>
            </a:xfrm>
            <a:prstGeom prst="rect">
              <a:avLst/>
            </a:prstGeom>
            <a:solidFill>
              <a:schemeClr val="tx1">
                <a:lumMod val="40000"/>
                <a:lumOff val="60000"/>
                <a:alpha val="15000"/>
              </a:schemeClr>
            </a:solidFill>
            <a:ln w="9525">
              <a:solidFill>
                <a:schemeClr val="tx1">
                  <a:lumMod val="40000"/>
                  <a:lumOff val="60000"/>
                  <a:alpha val="2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sp>
          <p:nvSpPr>
            <p:cNvPr id="8" name="矩形 7"/>
            <p:cNvSpPr/>
            <p:nvPr>
              <p:custDataLst>
                <p:tags r:id="rId2"/>
              </p:custDataLst>
            </p:nvPr>
          </p:nvSpPr>
          <p:spPr>
            <a:xfrm>
              <a:off x="5489" y="2224"/>
              <a:ext cx="3829" cy="7319"/>
            </a:xfrm>
            <a:prstGeom prst="rect">
              <a:avLst/>
            </a:prstGeom>
            <a:solidFill>
              <a:schemeClr val="accent1"/>
            </a:solidFill>
            <a:ln w="9525">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sp>
          <p:nvSpPr>
            <p:cNvPr id="9" name="矩形 8"/>
            <p:cNvSpPr/>
            <p:nvPr>
              <p:custDataLst>
                <p:tags r:id="rId3"/>
              </p:custDataLst>
            </p:nvPr>
          </p:nvSpPr>
          <p:spPr>
            <a:xfrm>
              <a:off x="14275" y="2224"/>
              <a:ext cx="3829" cy="7319"/>
            </a:xfrm>
            <a:prstGeom prst="rect">
              <a:avLst/>
            </a:prstGeom>
            <a:solidFill>
              <a:schemeClr val="accent1"/>
            </a:solidFill>
            <a:ln w="9525">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sp>
          <p:nvSpPr>
            <p:cNvPr id="10" name="矩形 9"/>
            <p:cNvSpPr/>
            <p:nvPr>
              <p:custDataLst>
                <p:tags r:id="rId4"/>
              </p:custDataLst>
            </p:nvPr>
          </p:nvSpPr>
          <p:spPr>
            <a:xfrm>
              <a:off x="9883" y="2224"/>
              <a:ext cx="3829" cy="7319"/>
            </a:xfrm>
            <a:prstGeom prst="rect">
              <a:avLst/>
            </a:prstGeom>
            <a:solidFill>
              <a:schemeClr val="tx1">
                <a:lumMod val="40000"/>
                <a:lumOff val="60000"/>
                <a:alpha val="15000"/>
              </a:schemeClr>
            </a:solidFill>
            <a:ln w="9525">
              <a:solidFill>
                <a:schemeClr val="tx1">
                  <a:lumMod val="40000"/>
                  <a:lumOff val="60000"/>
                  <a:alpha val="2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sp>
          <p:nvSpPr>
            <p:cNvPr id="13" name="矩形 12"/>
            <p:cNvSpPr/>
            <p:nvPr>
              <p:custDataLst>
                <p:tags r:id="rId5"/>
              </p:custDataLst>
            </p:nvPr>
          </p:nvSpPr>
          <p:spPr>
            <a:xfrm>
              <a:off x="1563" y="5658"/>
              <a:ext cx="2920" cy="775"/>
            </a:xfrm>
            <a:prstGeom prst="rect">
              <a:avLst/>
            </a:prstGeom>
            <a:noFill/>
          </p:spPr>
          <p:txBody>
            <a:bodyPr wrap="square" lIns="0" tIns="0" rIns="0" bIns="0" rtlCol="0" anchor="ctr" anchorCtr="0">
              <a:noAutofit/>
            </a:bodyPr>
            <a:lstStyle/>
            <a:p>
              <a:pPr algn="ctr">
                <a:spcBef>
                  <a:spcPct val="0"/>
                </a:spcBef>
                <a:spcAft>
                  <a:spcPct val="0"/>
                </a:spcAft>
              </a:pPr>
              <a:r>
                <a:rPr lang="zh-CN" altLang="en-US" sz="2400" b="1" dirty="0">
                  <a:solidFill>
                    <a:schemeClr val="tx1">
                      <a:lumMod val="85000"/>
                      <a:lumOff val="15000"/>
                    </a:schemeClr>
                  </a:solidFill>
                  <a:latin typeface="微软雅黑" panose="020B0503020204020204" charset="-122"/>
                  <a:ea typeface="微软雅黑" panose="020B0503020204020204" charset="-122"/>
                  <a:cs typeface="+mn-ea"/>
                </a:rPr>
                <a:t>数据去重</a:t>
              </a:r>
              <a:endParaRPr lang="zh-CN" altLang="en-US" sz="2400" b="1"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5" name="矩形 14"/>
            <p:cNvSpPr/>
            <p:nvPr>
              <p:custDataLst>
                <p:tags r:id="rId6"/>
              </p:custDataLst>
            </p:nvPr>
          </p:nvSpPr>
          <p:spPr>
            <a:xfrm>
              <a:off x="1563" y="6628"/>
              <a:ext cx="2920" cy="2743"/>
            </a:xfrm>
            <a:prstGeom prst="rect">
              <a:avLst/>
            </a:prstGeom>
            <a:noFill/>
          </p:spPr>
          <p:txBody>
            <a:bodyPr wrap="square" lIns="0" tIns="0" rIns="0" bIns="0" rtlCol="0" anchor="t" anchorCtr="0">
              <a:noAutofit/>
            </a:bodyPr>
            <a:lstStyle/>
            <a:p>
              <a:pPr algn="just">
                <a:lnSpc>
                  <a:spcPct val="14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rPr>
                <a:t>检查数据集中是否存在重复的数据或记录，及时进行数据去重处理。</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6" name="矩形 15"/>
            <p:cNvSpPr/>
            <p:nvPr>
              <p:custDataLst>
                <p:tags r:id="rId7"/>
              </p:custDataLst>
            </p:nvPr>
          </p:nvSpPr>
          <p:spPr>
            <a:xfrm>
              <a:off x="5956" y="5658"/>
              <a:ext cx="2920" cy="775"/>
            </a:xfrm>
            <a:prstGeom prst="rect">
              <a:avLst/>
            </a:prstGeom>
            <a:noFill/>
          </p:spPr>
          <p:txBody>
            <a:bodyPr wrap="square" lIns="0" tIns="0" rIns="0" bIns="0" rtlCol="0" anchor="ctr" anchorCtr="0">
              <a:noAutofit/>
            </a:bodyPr>
            <a:lstStyle/>
            <a:p>
              <a:pPr algn="ctr">
                <a:spcBef>
                  <a:spcPct val="0"/>
                </a:spcBef>
                <a:spcAft>
                  <a:spcPct val="0"/>
                </a:spcAft>
              </a:pPr>
              <a:r>
                <a:rPr lang="zh-CN" altLang="en-US" sz="2400" b="1" dirty="0">
                  <a:solidFill>
                    <a:srgbClr val="FFFFFF"/>
                  </a:solidFill>
                  <a:latin typeface="微软雅黑" panose="020B0503020204020204" charset="-122"/>
                  <a:ea typeface="微软雅黑" panose="020B0503020204020204" charset="-122"/>
                  <a:cs typeface="+mn-ea"/>
                </a:rPr>
                <a:t>唯一标识</a:t>
              </a:r>
              <a:endParaRPr lang="zh-CN" altLang="en-US" sz="2400" b="1" dirty="0">
                <a:solidFill>
                  <a:srgbClr val="FFFFFF"/>
                </a:solidFill>
                <a:latin typeface="微软雅黑" panose="020B0503020204020204" charset="-122"/>
                <a:ea typeface="微软雅黑" panose="020B0503020204020204" charset="-122"/>
                <a:cs typeface="+mn-ea"/>
              </a:endParaRPr>
            </a:p>
          </p:txBody>
        </p:sp>
        <p:sp>
          <p:nvSpPr>
            <p:cNvPr id="26" name="矩形 25"/>
            <p:cNvSpPr/>
            <p:nvPr>
              <p:custDataLst>
                <p:tags r:id="rId8"/>
              </p:custDataLst>
            </p:nvPr>
          </p:nvSpPr>
          <p:spPr>
            <a:xfrm>
              <a:off x="14742" y="5658"/>
              <a:ext cx="2920" cy="775"/>
            </a:xfrm>
            <a:prstGeom prst="rect">
              <a:avLst/>
            </a:prstGeom>
            <a:noFill/>
          </p:spPr>
          <p:txBody>
            <a:bodyPr wrap="square" lIns="0" tIns="0" rIns="0" bIns="0" rtlCol="0" anchor="ctr" anchorCtr="0">
              <a:noAutofit/>
            </a:bodyPr>
            <a:lstStyle/>
            <a:p>
              <a:pPr algn="ctr">
                <a:spcBef>
                  <a:spcPct val="0"/>
                </a:spcBef>
                <a:spcAft>
                  <a:spcPct val="0"/>
                </a:spcAft>
              </a:pPr>
              <a:r>
                <a:rPr lang="zh-CN" altLang="en-US" sz="2400" b="1" dirty="0">
                  <a:solidFill>
                    <a:srgbClr val="FFFFFF"/>
                  </a:solidFill>
                  <a:latin typeface="微软雅黑" panose="020B0503020204020204" charset="-122"/>
                  <a:ea typeface="微软雅黑" panose="020B0503020204020204" charset="-122"/>
                  <a:cs typeface="+mn-ea"/>
                </a:rPr>
                <a:t>合并和整合</a:t>
              </a:r>
              <a:endParaRPr lang="zh-CN" altLang="en-US" sz="2400" b="1" dirty="0">
                <a:solidFill>
                  <a:srgbClr val="FFFFFF"/>
                </a:solidFill>
                <a:latin typeface="微软雅黑" panose="020B0503020204020204" charset="-122"/>
                <a:ea typeface="微软雅黑" panose="020B0503020204020204" charset="-122"/>
                <a:cs typeface="+mn-ea"/>
              </a:endParaRPr>
            </a:p>
          </p:txBody>
        </p:sp>
        <p:sp>
          <p:nvSpPr>
            <p:cNvPr id="27" name="矩形 26"/>
            <p:cNvSpPr/>
            <p:nvPr>
              <p:custDataLst>
                <p:tags r:id="rId9"/>
              </p:custDataLst>
            </p:nvPr>
          </p:nvSpPr>
          <p:spPr>
            <a:xfrm>
              <a:off x="14742" y="6628"/>
              <a:ext cx="2920" cy="2743"/>
            </a:xfrm>
            <a:prstGeom prst="rect">
              <a:avLst/>
            </a:prstGeom>
            <a:noFill/>
          </p:spPr>
          <p:txBody>
            <a:bodyPr wrap="square" lIns="0" tIns="0" rIns="0" bIns="0" rtlCol="0" anchor="t" anchorCtr="0">
              <a:noAutofit/>
            </a:bodyPr>
            <a:lstStyle/>
            <a:p>
              <a:pPr algn="just">
                <a:lnSpc>
                  <a:spcPct val="140000"/>
                </a:lnSpc>
                <a:spcBef>
                  <a:spcPct val="0"/>
                </a:spcBef>
                <a:spcAft>
                  <a:spcPct val="0"/>
                </a:spcAft>
              </a:pPr>
              <a:r>
                <a:rPr lang="zh-CN" altLang="en-US" sz="1600">
                  <a:solidFill>
                    <a:srgbClr val="FFFFFF"/>
                  </a:solidFill>
                  <a:latin typeface="微软雅黑" panose="020B0503020204020204" charset="-122"/>
                  <a:ea typeface="微软雅黑" panose="020B0503020204020204" charset="-122"/>
                  <a:cs typeface="+mn-ea"/>
                </a:rPr>
                <a:t>整合不同数据源或数据集时，要注意重复数据的合并处理，避免数据重复或冗余。</a:t>
              </a:r>
              <a:endParaRPr lang="zh-CN" altLang="en-US" sz="1600">
                <a:solidFill>
                  <a:srgbClr val="FFFFFF"/>
                </a:solidFill>
                <a:latin typeface="微软雅黑" panose="020B0503020204020204" charset="-122"/>
                <a:ea typeface="微软雅黑" panose="020B0503020204020204" charset="-122"/>
                <a:cs typeface="+mn-ea"/>
              </a:endParaRPr>
            </a:p>
          </p:txBody>
        </p:sp>
        <p:sp>
          <p:nvSpPr>
            <p:cNvPr id="28" name="矩形 27"/>
            <p:cNvSpPr/>
            <p:nvPr>
              <p:custDataLst>
                <p:tags r:id="rId10"/>
              </p:custDataLst>
            </p:nvPr>
          </p:nvSpPr>
          <p:spPr>
            <a:xfrm>
              <a:off x="5956" y="6628"/>
              <a:ext cx="2920" cy="2743"/>
            </a:xfrm>
            <a:prstGeom prst="rect">
              <a:avLst/>
            </a:prstGeom>
            <a:noFill/>
          </p:spPr>
          <p:txBody>
            <a:bodyPr wrap="square" lIns="0" tIns="0" rIns="0" bIns="0" rtlCol="0" anchor="t" anchorCtr="0">
              <a:noAutofit/>
            </a:bodyPr>
            <a:lstStyle/>
            <a:p>
              <a:pPr algn="just">
                <a:lnSpc>
                  <a:spcPct val="140000"/>
                </a:lnSpc>
                <a:spcBef>
                  <a:spcPct val="0"/>
                </a:spcBef>
                <a:spcAft>
                  <a:spcPct val="0"/>
                </a:spcAft>
              </a:pPr>
              <a:r>
                <a:rPr lang="zh-CN" altLang="en-US" sz="1600">
                  <a:solidFill>
                    <a:srgbClr val="FFFFFF"/>
                  </a:solidFill>
                  <a:latin typeface="微软雅黑" panose="020B0503020204020204" charset="-122"/>
                  <a:ea typeface="微软雅黑" panose="020B0503020204020204" charset="-122"/>
                  <a:cs typeface="+mn-ea"/>
                </a:rPr>
                <a:t>检查数据集中是否有唯一标识字段，确保这些唯一标识字段没有重复值。</a:t>
              </a:r>
              <a:endParaRPr lang="zh-CN" altLang="en-US" sz="1600">
                <a:solidFill>
                  <a:srgbClr val="FFFFFF"/>
                </a:solidFill>
                <a:latin typeface="微软雅黑" panose="020B0503020204020204" charset="-122"/>
                <a:ea typeface="微软雅黑" panose="020B0503020204020204" charset="-122"/>
                <a:cs typeface="+mn-ea"/>
              </a:endParaRPr>
            </a:p>
          </p:txBody>
        </p:sp>
        <p:sp>
          <p:nvSpPr>
            <p:cNvPr id="17" name="矩形 16"/>
            <p:cNvSpPr/>
            <p:nvPr>
              <p:custDataLst>
                <p:tags r:id="rId11"/>
              </p:custDataLst>
            </p:nvPr>
          </p:nvSpPr>
          <p:spPr>
            <a:xfrm>
              <a:off x="10350" y="5658"/>
              <a:ext cx="2920" cy="775"/>
            </a:xfrm>
            <a:prstGeom prst="rect">
              <a:avLst/>
            </a:prstGeom>
            <a:noFill/>
          </p:spPr>
          <p:txBody>
            <a:bodyPr wrap="square" lIns="0" tIns="0" rIns="0" bIns="0" rtlCol="0" anchor="ctr" anchorCtr="0">
              <a:noAutofit/>
            </a:bodyPr>
            <a:lstStyle/>
            <a:p>
              <a:pPr algn="ctr">
                <a:spcBef>
                  <a:spcPct val="0"/>
                </a:spcBef>
                <a:spcAft>
                  <a:spcPct val="0"/>
                </a:spcAft>
              </a:pPr>
              <a:r>
                <a:rPr lang="zh-CN" altLang="en-US" sz="2400" b="1" dirty="0">
                  <a:solidFill>
                    <a:schemeClr val="tx1">
                      <a:lumMod val="85000"/>
                      <a:lumOff val="15000"/>
                    </a:schemeClr>
                  </a:solidFill>
                  <a:latin typeface="微软雅黑" panose="020B0503020204020204" charset="-122"/>
                  <a:ea typeface="微软雅黑" panose="020B0503020204020204" charset="-122"/>
                  <a:cs typeface="+mn-ea"/>
                </a:rPr>
                <a:t>比较和验证</a:t>
              </a:r>
              <a:endParaRPr lang="zh-CN" altLang="en-US" sz="2400" b="1"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8" name="矩形 17"/>
            <p:cNvSpPr/>
            <p:nvPr>
              <p:custDataLst>
                <p:tags r:id="rId12"/>
              </p:custDataLst>
            </p:nvPr>
          </p:nvSpPr>
          <p:spPr>
            <a:xfrm>
              <a:off x="10350" y="6628"/>
              <a:ext cx="2920" cy="2743"/>
            </a:xfrm>
            <a:prstGeom prst="rect">
              <a:avLst/>
            </a:prstGeom>
            <a:noFill/>
          </p:spPr>
          <p:txBody>
            <a:bodyPr wrap="square" lIns="0" tIns="0" rIns="0" bIns="0" rtlCol="0" anchor="t" anchorCtr="0">
              <a:noAutofit/>
            </a:bodyPr>
            <a:lstStyle/>
            <a:p>
              <a:pPr algn="just">
                <a:lnSpc>
                  <a:spcPct val="140000"/>
                </a:lnSpc>
                <a:spcBef>
                  <a:spcPct val="0"/>
                </a:spcBef>
                <a:spcAft>
                  <a:spcPct val="0"/>
                </a:spcAft>
              </a:pPr>
              <a:r>
                <a:rPr lang="zh-CN" altLang="en-US" sz="1600">
                  <a:solidFill>
                    <a:schemeClr val="tx1">
                      <a:lumMod val="85000"/>
                      <a:lumOff val="15000"/>
                    </a:schemeClr>
                  </a:solidFill>
                  <a:latin typeface="微软雅黑" panose="020B0503020204020204" charset="-122"/>
                  <a:ea typeface="微软雅黑" panose="020B0503020204020204" charset="-122"/>
                  <a:cs typeface="+mn-ea"/>
                </a:rPr>
                <a:t>对数据集中不同字段进行比较和验证，确保相同标识的数据在其他字段上的值一致。</a:t>
              </a:r>
              <a:endParaRPr lang="zh-CN" altLang="en-US" sz="1600">
                <a:solidFill>
                  <a:schemeClr val="tx1">
                    <a:lumMod val="85000"/>
                    <a:lumOff val="15000"/>
                  </a:schemeClr>
                </a:solidFill>
                <a:latin typeface="微软雅黑" panose="020B0503020204020204" charset="-122"/>
                <a:ea typeface="微软雅黑" panose="020B0503020204020204" charset="-122"/>
                <a:cs typeface="+mn-ea"/>
              </a:endParaRPr>
            </a:p>
          </p:txBody>
        </p:sp>
        <p:pic>
          <p:nvPicPr>
            <p:cNvPr id="31" name="图片 30"/>
            <p:cNvPicPr>
              <a:picLocks noChangeAspect="1"/>
            </p:cNvPicPr>
            <p:nvPr/>
          </p:nvPicPr>
          <p:blipFill>
            <a:blip r:embed="rId13"/>
            <a:srcRect l="3716" t="14804" r="1521"/>
            <a:stretch>
              <a:fillRect/>
            </a:stretch>
          </p:blipFill>
          <p:spPr>
            <a:xfrm>
              <a:off x="5489" y="2223"/>
              <a:ext cx="3820" cy="3165"/>
            </a:xfrm>
            <a:prstGeom prst="rect">
              <a:avLst/>
            </a:prstGeom>
            <a:ln>
              <a:solidFill>
                <a:schemeClr val="accent1"/>
              </a:solidFill>
            </a:ln>
          </p:spPr>
        </p:pic>
        <p:pic>
          <p:nvPicPr>
            <p:cNvPr id="32" name="图片 31"/>
            <p:cNvPicPr>
              <a:picLocks noChangeAspect="1"/>
            </p:cNvPicPr>
            <p:nvPr/>
          </p:nvPicPr>
          <p:blipFill>
            <a:blip r:embed="rId14"/>
            <a:srcRect l="4024" t="12049" r="5779" b="13491"/>
            <a:stretch>
              <a:fillRect/>
            </a:stretch>
          </p:blipFill>
          <p:spPr>
            <a:xfrm>
              <a:off x="1096" y="2224"/>
              <a:ext cx="3827" cy="3174"/>
            </a:xfrm>
            <a:prstGeom prst="rect">
              <a:avLst/>
            </a:prstGeom>
            <a:ln>
              <a:solidFill>
                <a:srgbClr val="F0F0F0"/>
              </a:solidFill>
            </a:ln>
          </p:spPr>
        </p:pic>
        <p:pic>
          <p:nvPicPr>
            <p:cNvPr id="34" name="图片 33"/>
            <p:cNvPicPr>
              <a:picLocks noChangeAspect="1"/>
            </p:cNvPicPr>
            <p:nvPr/>
          </p:nvPicPr>
          <p:blipFill>
            <a:blip r:embed="rId15"/>
            <a:srcRect r="8483"/>
            <a:stretch>
              <a:fillRect/>
            </a:stretch>
          </p:blipFill>
          <p:spPr>
            <a:xfrm>
              <a:off x="9883" y="2230"/>
              <a:ext cx="3862" cy="3168"/>
            </a:xfrm>
            <a:prstGeom prst="rect">
              <a:avLst/>
            </a:prstGeom>
            <a:ln>
              <a:solidFill>
                <a:srgbClr val="F0F0F0"/>
              </a:solidFill>
            </a:ln>
          </p:spPr>
        </p:pic>
        <p:pic>
          <p:nvPicPr>
            <p:cNvPr id="35" name="图片 34"/>
            <p:cNvPicPr>
              <a:picLocks noChangeAspect="1"/>
            </p:cNvPicPr>
            <p:nvPr/>
          </p:nvPicPr>
          <p:blipFill>
            <a:blip r:embed="rId16"/>
            <a:srcRect t="6184" r="9726" b="5260"/>
            <a:stretch>
              <a:fillRect/>
            </a:stretch>
          </p:blipFill>
          <p:spPr>
            <a:xfrm>
              <a:off x="14276" y="2223"/>
              <a:ext cx="3815" cy="316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628015" y="1464310"/>
            <a:ext cx="4260215" cy="45605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数据新闻不仅仅是</a:t>
            </a:r>
            <a:r>
              <a:rPr lang="zh-CN" altLang="en-US" sz="2000">
                <a:solidFill>
                  <a:schemeClr val="tx1"/>
                </a:solidFill>
                <a:latin typeface="微软雅黑" panose="020B0503020204020204" charset="-122"/>
                <a:ea typeface="微软雅黑" panose="020B0503020204020204" charset="-122"/>
                <a:cs typeface="微软雅黑" panose="020B0503020204020204" charset="-122"/>
                <a:sym typeface="+mn-ea"/>
              </a:rPr>
              <a:t>数据集的汇总和可视化呈现，它</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通过</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将数据和新闻内容有机结合</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，挖掘多维数据背后的新闻事实，为受众提供更深入的理解和洞察</a:t>
            </a:r>
            <a:r>
              <a:rPr lang="zh-CN" altLang="en-US" sz="20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数据的新闻价值挖掘不仅是技术层面的操作，而且是</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对社会现象、事件背后深层次原因的探究和解读</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5482590" y="1464310"/>
            <a:ext cx="5768340" cy="4559935"/>
            <a:chOff x="8634" y="2306"/>
            <a:chExt cx="9084" cy="7181"/>
          </a:xfrm>
        </p:grpSpPr>
        <p:grpSp>
          <p:nvGrpSpPr>
            <p:cNvPr id="33" name="组合 32"/>
            <p:cNvGrpSpPr/>
            <p:nvPr>
              <p:custDataLst>
                <p:tags r:id="rId1"/>
              </p:custDataLst>
            </p:nvPr>
          </p:nvGrpSpPr>
          <p:grpSpPr>
            <a:xfrm>
              <a:off x="8634" y="2306"/>
              <a:ext cx="9084" cy="1932"/>
              <a:chOff x="8634" y="3119"/>
              <a:chExt cx="9674" cy="1932"/>
            </a:xfrm>
          </p:grpSpPr>
          <p:sp>
            <p:nvSpPr>
              <p:cNvPr id="8" name="矩形: 圆角 8"/>
              <p:cNvSpPr/>
              <p:nvPr>
                <p:custDataLst>
                  <p:tags r:id="rId2"/>
                </p:custDataLst>
              </p:nvPr>
            </p:nvSpPr>
            <p:spPr>
              <a:xfrm>
                <a:off x="8634" y="3119"/>
                <a:ext cx="9674" cy="1932"/>
              </a:xfrm>
              <a:prstGeom prst="roundRect">
                <a:avLst>
                  <a:gd name="adj" fmla="val 7676"/>
                </a:avLst>
              </a:prstGeom>
              <a:solidFill>
                <a:schemeClr val="lt1"/>
              </a:solidFill>
              <a:ln w="19050">
                <a:solidFill>
                  <a:schemeClr val="tx1"/>
                </a:solidFill>
              </a:ln>
              <a:effectLst>
                <a:outerShdw dist="101600" dir="2700000" algn="tl" rotWithShape="0">
                  <a:srgbClr val="027FFD"/>
                </a:outerShdw>
              </a:effectLst>
            </p:spPr>
            <p:style>
              <a:lnRef idx="2">
                <a:schemeClr val="accent1">
                  <a:shade val="15000"/>
                </a:schemeClr>
              </a:lnRef>
              <a:fillRef idx="1">
                <a:schemeClr val="accent1"/>
              </a:fillRef>
              <a:effectRef idx="0">
                <a:schemeClr val="accent1"/>
              </a:effectRef>
              <a:fontRef idx="minor">
                <a:schemeClr val="lt1"/>
              </a:fontRef>
            </p:style>
            <p:txBody>
              <a:bodyPr rIns="216000" rtlCol="0" anchor="ctr">
                <a:normAutofit/>
              </a:bodyPr>
              <a:lstStyle/>
              <a:p>
                <a:pPr algn="r"/>
                <a:endParaRPr lang="zh-CN" altLang="en-US" sz="2200">
                  <a:solidFill>
                    <a:schemeClr val="tx1"/>
                  </a:solidFill>
                </a:endParaRPr>
              </a:p>
            </p:txBody>
          </p:sp>
          <p:sp>
            <p:nvSpPr>
              <p:cNvPr id="11" name="矩形: 圆角 12"/>
              <p:cNvSpPr/>
              <p:nvPr>
                <p:custDataLst>
                  <p:tags r:id="rId3"/>
                </p:custDataLst>
              </p:nvPr>
            </p:nvSpPr>
            <p:spPr>
              <a:xfrm>
                <a:off x="9206" y="3929"/>
                <a:ext cx="1385" cy="227"/>
              </a:xfrm>
              <a:prstGeom prst="roundRect">
                <a:avLst>
                  <a:gd name="adj" fmla="val 50000"/>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项标题"/>
              <p:cNvSpPr txBox="1"/>
              <p:nvPr>
                <p:custDataLst>
                  <p:tags r:id="rId4"/>
                </p:custDataLst>
              </p:nvPr>
            </p:nvSpPr>
            <p:spPr>
              <a:xfrm>
                <a:off x="11130" y="3452"/>
                <a:ext cx="6292" cy="1309"/>
              </a:xfrm>
              <a:prstGeom prst="rect">
                <a:avLst/>
              </a:prstGeom>
              <a:noFill/>
            </p:spPr>
            <p:txBody>
              <a:bodyPr wrap="square" lIns="0" tIns="0" rIns="0" bIns="0" rtlCol="0" anchor="t" anchorCtr="0">
                <a:noAutofit/>
              </a:bodyPr>
              <a:lstStyle/>
              <a:p>
                <a:pPr algn="l">
                  <a:lnSpc>
                    <a:spcPct val="140000"/>
                  </a:lnSpc>
                </a:pPr>
                <a:r>
                  <a:rPr lang="zh-CN" altLang="en-US" sz="2000" b="1" spc="300" dirty="0">
                    <a:solidFill>
                      <a:schemeClr val="tx1">
                        <a:lumMod val="95000"/>
                        <a:lumOff val="5000"/>
                      </a:schemeClr>
                    </a:solidFill>
                    <a:latin typeface="微软雅黑" panose="020B0503020204020204" charset="-122"/>
                    <a:ea typeface="微软雅黑" panose="020B0503020204020204" charset="-122"/>
                  </a:rPr>
                  <a:t>在数据对比中发现新闻价值：</a:t>
                </a:r>
                <a:endParaRPr lang="zh-CN" altLang="en-US" sz="2000" b="1" spc="300" dirty="0">
                  <a:solidFill>
                    <a:schemeClr val="tx1">
                      <a:lumMod val="95000"/>
                      <a:lumOff val="5000"/>
                    </a:schemeClr>
                  </a:solidFill>
                  <a:latin typeface="微软雅黑" panose="020B0503020204020204" charset="-122"/>
                  <a:ea typeface="微软雅黑" panose="020B0503020204020204" charset="-122"/>
                </a:endParaRPr>
              </a:p>
              <a:p>
                <a:pPr algn="l">
                  <a:lnSpc>
                    <a:spcPct val="140000"/>
                  </a:lnSpc>
                </a:pPr>
                <a:r>
                  <a:rPr lang="zh-CN" altLang="en-US" sz="2000" b="1" spc="300" dirty="0">
                    <a:solidFill>
                      <a:schemeClr val="tx1">
                        <a:lumMod val="95000"/>
                        <a:lumOff val="5000"/>
                      </a:schemeClr>
                    </a:solidFill>
                    <a:latin typeface="微软雅黑" panose="020B0503020204020204" charset="-122"/>
                    <a:ea typeface="微软雅黑" panose="020B0503020204020204" charset="-122"/>
                  </a:rPr>
                  <a:t>差异、变化、排名</a:t>
                </a:r>
                <a:endParaRPr lang="zh-CN" altLang="en-US" sz="2000" b="1" spc="300" dirty="0">
                  <a:solidFill>
                    <a:schemeClr val="tx1">
                      <a:lumMod val="95000"/>
                      <a:lumOff val="5000"/>
                    </a:schemeClr>
                  </a:solidFill>
                  <a:latin typeface="微软雅黑" panose="020B0503020204020204" charset="-122"/>
                  <a:ea typeface="微软雅黑" panose="020B0503020204020204" charset="-122"/>
                </a:endParaRPr>
              </a:p>
            </p:txBody>
          </p:sp>
          <p:sp>
            <p:nvSpPr>
              <p:cNvPr id="19" name="序号"/>
              <p:cNvSpPr txBox="1"/>
              <p:nvPr>
                <p:custDataLst>
                  <p:tags r:id="rId5"/>
                </p:custDataLst>
              </p:nvPr>
            </p:nvSpPr>
            <p:spPr>
              <a:xfrm>
                <a:off x="9134" y="3394"/>
                <a:ext cx="1528" cy="897"/>
              </a:xfrm>
              <a:prstGeom prst="rect">
                <a:avLst/>
              </a:prstGeom>
              <a:noFill/>
            </p:spPr>
            <p:txBody>
              <a:bodyPr wrap="none" lIns="0" tIns="0" rIns="0" bIns="0" rtlCol="0" anchor="ctr" anchorCtr="0">
                <a:noAutofit/>
              </a:bodyPr>
              <a:lstStyle/>
              <a:p>
                <a:pPr algn="ctr">
                  <a:lnSpc>
                    <a:spcPct val="100000"/>
                  </a:lnSpc>
                </a:pPr>
                <a:r>
                  <a:rPr lang="en-US" sz="3600" b="1" dirty="0">
                    <a:solidFill>
                      <a:schemeClr val="tx1">
                        <a:lumMod val="95000"/>
                        <a:lumOff val="5000"/>
                      </a:schemeClr>
                    </a:solidFill>
                    <a:latin typeface="+mj-ea"/>
                    <a:ea typeface="+mj-ea"/>
                  </a:rPr>
                  <a:t>01</a:t>
                </a:r>
                <a:endParaRPr lang="en-US" sz="3600" b="1" dirty="0">
                  <a:solidFill>
                    <a:schemeClr val="tx1">
                      <a:lumMod val="95000"/>
                      <a:lumOff val="5000"/>
                    </a:schemeClr>
                  </a:solidFill>
                  <a:latin typeface="+mj-ea"/>
                  <a:ea typeface="+mj-ea"/>
                </a:endParaRPr>
              </a:p>
            </p:txBody>
          </p:sp>
        </p:grpSp>
        <p:grpSp>
          <p:nvGrpSpPr>
            <p:cNvPr id="35" name="组合 34"/>
            <p:cNvGrpSpPr/>
            <p:nvPr>
              <p:custDataLst>
                <p:tags r:id="rId6"/>
              </p:custDataLst>
            </p:nvPr>
          </p:nvGrpSpPr>
          <p:grpSpPr>
            <a:xfrm>
              <a:off x="8634" y="4909"/>
              <a:ext cx="9084" cy="1932"/>
              <a:chOff x="8634" y="3119"/>
              <a:chExt cx="9674" cy="1932"/>
            </a:xfrm>
          </p:grpSpPr>
          <p:sp>
            <p:nvSpPr>
              <p:cNvPr id="36" name="矩形: 圆角 8"/>
              <p:cNvSpPr/>
              <p:nvPr>
                <p:custDataLst>
                  <p:tags r:id="rId7"/>
                </p:custDataLst>
              </p:nvPr>
            </p:nvSpPr>
            <p:spPr>
              <a:xfrm>
                <a:off x="8634" y="3119"/>
                <a:ext cx="9674" cy="1932"/>
              </a:xfrm>
              <a:prstGeom prst="roundRect">
                <a:avLst>
                  <a:gd name="adj" fmla="val 7676"/>
                </a:avLst>
              </a:prstGeom>
              <a:solidFill>
                <a:schemeClr val="lt1"/>
              </a:solidFill>
              <a:ln w="19050">
                <a:solidFill>
                  <a:schemeClr val="tx1"/>
                </a:solidFill>
              </a:ln>
              <a:effectLst>
                <a:outerShdw dist="101600" dir="2700000" algn="tl" rotWithShape="0">
                  <a:schemeClr val="accent1"/>
                </a:outerShdw>
              </a:effectLst>
            </p:spPr>
            <p:style>
              <a:lnRef idx="2">
                <a:schemeClr val="accent1">
                  <a:shade val="15000"/>
                </a:schemeClr>
              </a:lnRef>
              <a:fillRef idx="1">
                <a:schemeClr val="accent1"/>
              </a:fillRef>
              <a:effectRef idx="0">
                <a:schemeClr val="accent1"/>
              </a:effectRef>
              <a:fontRef idx="minor">
                <a:schemeClr val="lt1"/>
              </a:fontRef>
            </p:style>
            <p:txBody>
              <a:bodyPr rIns="216000" rtlCol="0" anchor="ctr">
                <a:normAutofit/>
              </a:bodyPr>
              <a:lstStyle/>
              <a:p>
                <a:pPr algn="r"/>
                <a:endParaRPr lang="zh-CN" altLang="en-US" sz="2200">
                  <a:solidFill>
                    <a:schemeClr val="tx1"/>
                  </a:solidFill>
                </a:endParaRPr>
              </a:p>
            </p:txBody>
          </p:sp>
          <p:sp>
            <p:nvSpPr>
              <p:cNvPr id="37" name="矩形: 圆角 12"/>
              <p:cNvSpPr/>
              <p:nvPr>
                <p:custDataLst>
                  <p:tags r:id="rId8"/>
                </p:custDataLst>
              </p:nvPr>
            </p:nvSpPr>
            <p:spPr>
              <a:xfrm>
                <a:off x="9206" y="3929"/>
                <a:ext cx="1385" cy="227"/>
              </a:xfrm>
              <a:prstGeom prst="roundRect">
                <a:avLst>
                  <a:gd name="adj" fmla="val 50000"/>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项标题"/>
              <p:cNvSpPr txBox="1"/>
              <p:nvPr>
                <p:custDataLst>
                  <p:tags r:id="rId9"/>
                </p:custDataLst>
              </p:nvPr>
            </p:nvSpPr>
            <p:spPr>
              <a:xfrm>
                <a:off x="11130" y="3452"/>
                <a:ext cx="6394" cy="1309"/>
              </a:xfrm>
              <a:prstGeom prst="rect">
                <a:avLst/>
              </a:prstGeom>
              <a:noFill/>
            </p:spPr>
            <p:txBody>
              <a:bodyPr wrap="square" lIns="0" tIns="0" rIns="0" bIns="0" rtlCol="0" anchor="t" anchorCtr="0">
                <a:noAutofit/>
              </a:bodyPr>
              <a:lstStyle/>
              <a:p>
                <a:pPr algn="l">
                  <a:lnSpc>
                    <a:spcPct val="140000"/>
                  </a:lnSpc>
                </a:pPr>
                <a:r>
                  <a:rPr lang="zh-CN" altLang="en-US" sz="2000" b="1" spc="300" dirty="0">
                    <a:solidFill>
                      <a:schemeClr val="tx1">
                        <a:lumMod val="95000"/>
                        <a:lumOff val="5000"/>
                      </a:schemeClr>
                    </a:solidFill>
                    <a:latin typeface="微软雅黑" panose="020B0503020204020204" charset="-122"/>
                    <a:ea typeface="微软雅黑" panose="020B0503020204020204" charset="-122"/>
                  </a:rPr>
                  <a:t>在数据联系中发现新闻价值：</a:t>
                </a:r>
                <a:endParaRPr lang="zh-CN" altLang="en-US" sz="2000" b="1" spc="300" dirty="0">
                  <a:solidFill>
                    <a:schemeClr val="tx1">
                      <a:lumMod val="95000"/>
                      <a:lumOff val="5000"/>
                    </a:schemeClr>
                  </a:solidFill>
                  <a:latin typeface="微软雅黑" panose="020B0503020204020204" charset="-122"/>
                  <a:ea typeface="微软雅黑" panose="020B0503020204020204" charset="-122"/>
                </a:endParaRPr>
              </a:p>
              <a:p>
                <a:pPr algn="l">
                  <a:lnSpc>
                    <a:spcPct val="140000"/>
                  </a:lnSpc>
                </a:pPr>
                <a:r>
                  <a:rPr lang="zh-CN" altLang="en-US" sz="2000" b="1" spc="300" dirty="0">
                    <a:solidFill>
                      <a:schemeClr val="tx1">
                        <a:lumMod val="95000"/>
                        <a:lumOff val="5000"/>
                      </a:schemeClr>
                    </a:solidFill>
                    <a:latin typeface="微软雅黑" panose="020B0503020204020204" charset="-122"/>
                    <a:ea typeface="微软雅黑" panose="020B0503020204020204" charset="-122"/>
                  </a:rPr>
                  <a:t>网络、探索、相关性</a:t>
                </a:r>
                <a:endParaRPr lang="zh-CN" altLang="en-US" sz="2000" b="1" spc="300" dirty="0">
                  <a:solidFill>
                    <a:schemeClr val="tx1">
                      <a:lumMod val="95000"/>
                      <a:lumOff val="5000"/>
                    </a:schemeClr>
                  </a:solidFill>
                  <a:latin typeface="微软雅黑" panose="020B0503020204020204" charset="-122"/>
                  <a:ea typeface="微软雅黑" panose="020B0503020204020204" charset="-122"/>
                </a:endParaRPr>
              </a:p>
            </p:txBody>
          </p:sp>
          <p:sp>
            <p:nvSpPr>
              <p:cNvPr id="39" name="序号"/>
              <p:cNvSpPr txBox="1"/>
              <p:nvPr>
                <p:custDataLst>
                  <p:tags r:id="rId10"/>
                </p:custDataLst>
              </p:nvPr>
            </p:nvSpPr>
            <p:spPr>
              <a:xfrm>
                <a:off x="9134" y="3394"/>
                <a:ext cx="1528" cy="897"/>
              </a:xfrm>
              <a:prstGeom prst="rect">
                <a:avLst/>
              </a:prstGeom>
              <a:noFill/>
            </p:spPr>
            <p:txBody>
              <a:bodyPr wrap="none" lIns="0" tIns="0" rIns="0" bIns="0" rtlCol="0" anchor="ctr" anchorCtr="0">
                <a:noAutofit/>
              </a:bodyPr>
              <a:lstStyle/>
              <a:p>
                <a:pPr algn="ctr">
                  <a:lnSpc>
                    <a:spcPct val="100000"/>
                  </a:lnSpc>
                </a:pPr>
                <a:r>
                  <a:rPr lang="en-US" sz="3600" b="1" dirty="0">
                    <a:solidFill>
                      <a:schemeClr val="tx1">
                        <a:lumMod val="95000"/>
                        <a:lumOff val="5000"/>
                      </a:schemeClr>
                    </a:solidFill>
                    <a:latin typeface="+mj-ea"/>
                    <a:ea typeface="+mj-ea"/>
                  </a:rPr>
                  <a:t>02</a:t>
                </a:r>
                <a:endParaRPr lang="en-US" sz="3600" b="1" dirty="0">
                  <a:solidFill>
                    <a:schemeClr val="tx1">
                      <a:lumMod val="95000"/>
                      <a:lumOff val="5000"/>
                    </a:schemeClr>
                  </a:solidFill>
                  <a:latin typeface="+mj-ea"/>
                  <a:ea typeface="+mj-ea"/>
                </a:endParaRPr>
              </a:p>
            </p:txBody>
          </p:sp>
        </p:grpSp>
        <p:grpSp>
          <p:nvGrpSpPr>
            <p:cNvPr id="40" name="组合 39"/>
            <p:cNvGrpSpPr/>
            <p:nvPr>
              <p:custDataLst>
                <p:tags r:id="rId11"/>
              </p:custDataLst>
            </p:nvPr>
          </p:nvGrpSpPr>
          <p:grpSpPr>
            <a:xfrm>
              <a:off x="8634" y="7555"/>
              <a:ext cx="9083" cy="1932"/>
              <a:chOff x="8634" y="3119"/>
              <a:chExt cx="9674" cy="1932"/>
            </a:xfrm>
          </p:grpSpPr>
          <p:sp>
            <p:nvSpPr>
              <p:cNvPr id="41" name="矩形: 圆角 8"/>
              <p:cNvSpPr/>
              <p:nvPr>
                <p:custDataLst>
                  <p:tags r:id="rId12"/>
                </p:custDataLst>
              </p:nvPr>
            </p:nvSpPr>
            <p:spPr>
              <a:xfrm>
                <a:off x="8634" y="3119"/>
                <a:ext cx="9674" cy="1932"/>
              </a:xfrm>
              <a:prstGeom prst="roundRect">
                <a:avLst>
                  <a:gd name="adj" fmla="val 7676"/>
                </a:avLst>
              </a:prstGeom>
              <a:solidFill>
                <a:schemeClr val="lt1"/>
              </a:solidFill>
              <a:ln w="19050">
                <a:solidFill>
                  <a:schemeClr val="tx1"/>
                </a:solidFill>
              </a:ln>
              <a:effectLst>
                <a:outerShdw dist="101600" dir="2700000" algn="tl" rotWithShape="0">
                  <a:schemeClr val="accent1"/>
                </a:outerShdw>
              </a:effectLst>
            </p:spPr>
            <p:style>
              <a:lnRef idx="2">
                <a:schemeClr val="accent1">
                  <a:shade val="15000"/>
                </a:schemeClr>
              </a:lnRef>
              <a:fillRef idx="1">
                <a:schemeClr val="accent1"/>
              </a:fillRef>
              <a:effectRef idx="0">
                <a:schemeClr val="accent1"/>
              </a:effectRef>
              <a:fontRef idx="minor">
                <a:schemeClr val="lt1"/>
              </a:fontRef>
            </p:style>
            <p:txBody>
              <a:bodyPr rIns="216000" rtlCol="0" anchor="ctr">
                <a:normAutofit/>
              </a:bodyPr>
              <a:lstStyle/>
              <a:p>
                <a:pPr algn="r"/>
                <a:endParaRPr lang="zh-CN" altLang="en-US" sz="2200">
                  <a:solidFill>
                    <a:schemeClr val="tx1"/>
                  </a:solidFill>
                </a:endParaRPr>
              </a:p>
            </p:txBody>
          </p:sp>
          <p:sp>
            <p:nvSpPr>
              <p:cNvPr id="42" name="矩形: 圆角 12"/>
              <p:cNvSpPr/>
              <p:nvPr>
                <p:custDataLst>
                  <p:tags r:id="rId13"/>
                </p:custDataLst>
              </p:nvPr>
            </p:nvSpPr>
            <p:spPr>
              <a:xfrm>
                <a:off x="9206" y="3929"/>
                <a:ext cx="1385" cy="227"/>
              </a:xfrm>
              <a:prstGeom prst="roundRect">
                <a:avLst>
                  <a:gd name="adj" fmla="val 50000"/>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项标题"/>
              <p:cNvSpPr txBox="1"/>
              <p:nvPr>
                <p:custDataLst>
                  <p:tags r:id="rId14"/>
                </p:custDataLst>
              </p:nvPr>
            </p:nvSpPr>
            <p:spPr>
              <a:xfrm>
                <a:off x="11131" y="3452"/>
                <a:ext cx="6745" cy="1309"/>
              </a:xfrm>
              <a:prstGeom prst="rect">
                <a:avLst/>
              </a:prstGeom>
              <a:noFill/>
            </p:spPr>
            <p:txBody>
              <a:bodyPr wrap="square" lIns="0" tIns="0" rIns="0" bIns="0" rtlCol="0" anchor="t" anchorCtr="0">
                <a:noAutofit/>
              </a:bodyPr>
              <a:lstStyle/>
              <a:p>
                <a:pPr algn="l">
                  <a:lnSpc>
                    <a:spcPct val="140000"/>
                  </a:lnSpc>
                </a:pPr>
                <a:r>
                  <a:rPr lang="zh-CN" altLang="en-US" sz="2000" b="1" spc="300" dirty="0">
                    <a:solidFill>
                      <a:schemeClr val="tx1">
                        <a:lumMod val="95000"/>
                        <a:lumOff val="5000"/>
                      </a:schemeClr>
                    </a:solidFill>
                    <a:latin typeface="微软雅黑" panose="020B0503020204020204" charset="-122"/>
                    <a:ea typeface="微软雅黑" panose="020B0503020204020204" charset="-122"/>
                  </a:rPr>
                  <a:t>在数据综合中发现新闻价值：</a:t>
                </a:r>
                <a:endParaRPr lang="zh-CN" altLang="en-US" sz="2000" b="1" spc="300" dirty="0">
                  <a:solidFill>
                    <a:schemeClr val="tx1">
                      <a:lumMod val="95000"/>
                      <a:lumOff val="5000"/>
                    </a:schemeClr>
                  </a:solidFill>
                  <a:latin typeface="微软雅黑" panose="020B0503020204020204" charset="-122"/>
                  <a:ea typeface="微软雅黑" panose="020B0503020204020204" charset="-122"/>
                </a:endParaRPr>
              </a:p>
              <a:p>
                <a:pPr algn="l">
                  <a:lnSpc>
                    <a:spcPct val="140000"/>
                  </a:lnSpc>
                </a:pPr>
                <a:r>
                  <a:rPr lang="zh-CN" altLang="en-US" sz="2000" b="1" spc="300" dirty="0">
                    <a:solidFill>
                      <a:schemeClr val="tx1">
                        <a:lumMod val="95000"/>
                        <a:lumOff val="5000"/>
                      </a:schemeClr>
                    </a:solidFill>
                    <a:latin typeface="微软雅黑" panose="020B0503020204020204" charset="-122"/>
                    <a:ea typeface="微软雅黑" panose="020B0503020204020204" charset="-122"/>
                  </a:rPr>
                  <a:t>范围、规模、趋势</a:t>
                </a:r>
                <a:endParaRPr lang="zh-CN" altLang="en-US" sz="2000" b="1" spc="300" dirty="0">
                  <a:solidFill>
                    <a:schemeClr val="tx1">
                      <a:lumMod val="95000"/>
                      <a:lumOff val="5000"/>
                    </a:schemeClr>
                  </a:solidFill>
                  <a:latin typeface="微软雅黑" panose="020B0503020204020204" charset="-122"/>
                  <a:ea typeface="微软雅黑" panose="020B0503020204020204" charset="-122"/>
                </a:endParaRPr>
              </a:p>
            </p:txBody>
          </p:sp>
          <p:sp>
            <p:nvSpPr>
              <p:cNvPr id="44" name="序号"/>
              <p:cNvSpPr txBox="1"/>
              <p:nvPr>
                <p:custDataLst>
                  <p:tags r:id="rId15"/>
                </p:custDataLst>
              </p:nvPr>
            </p:nvSpPr>
            <p:spPr>
              <a:xfrm>
                <a:off x="9134" y="3394"/>
                <a:ext cx="1528" cy="897"/>
              </a:xfrm>
              <a:prstGeom prst="rect">
                <a:avLst/>
              </a:prstGeom>
              <a:noFill/>
            </p:spPr>
            <p:txBody>
              <a:bodyPr wrap="none" lIns="0" tIns="0" rIns="0" bIns="0" rtlCol="0" anchor="ctr" anchorCtr="0">
                <a:noAutofit/>
              </a:bodyPr>
              <a:lstStyle/>
              <a:p>
                <a:pPr algn="ctr">
                  <a:lnSpc>
                    <a:spcPct val="100000"/>
                  </a:lnSpc>
                </a:pPr>
                <a:r>
                  <a:rPr lang="en-US" sz="3600" b="1" dirty="0">
                    <a:solidFill>
                      <a:schemeClr val="tx1">
                        <a:lumMod val="95000"/>
                        <a:lumOff val="5000"/>
                      </a:schemeClr>
                    </a:solidFill>
                    <a:latin typeface="+mj-ea"/>
                    <a:ea typeface="+mj-ea"/>
                  </a:rPr>
                  <a:t>03</a:t>
                </a:r>
                <a:endParaRPr lang="en-US" sz="3600" b="1" dirty="0">
                  <a:solidFill>
                    <a:schemeClr val="tx1">
                      <a:lumMod val="95000"/>
                      <a:lumOff val="5000"/>
                    </a:schemeClr>
                  </a:solidFill>
                  <a:latin typeface="+mj-ea"/>
                  <a:ea typeface="+mj-ea"/>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755650" y="2225675"/>
            <a:ext cx="6057265" cy="417385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数据对比是发现新闻价值的关键手段之一。通过对比不同数据集或时间点的数据，我们可以发现其中的</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差异、变化和排名情况</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，从而</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揭示社会现象的多样性和发展趋势</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，挖掘数据中蕴含的新闻故事的切入点，发掘隐藏在数据背后的信息，为受众呈现更加丰富和全面的新闻事实。</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4979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数据对比</a:t>
            </a:r>
            <a:endParaRPr lang="zh-CN" altLang="en-US" sz="2400" b="1">
              <a:latin typeface="微软雅黑" panose="020B0503020204020204" charset="-122"/>
              <a:ea typeface="微软雅黑" panose="020B0503020204020204" charset="-122"/>
            </a:endParaRPr>
          </a:p>
        </p:txBody>
      </p:sp>
      <p:grpSp>
        <p:nvGrpSpPr>
          <p:cNvPr id="4" name="组合 3"/>
          <p:cNvGrpSpPr/>
          <p:nvPr/>
        </p:nvGrpSpPr>
        <p:grpSpPr>
          <a:xfrm>
            <a:off x="298450" y="240665"/>
            <a:ext cx="7024370" cy="743555"/>
            <a:chOff x="273050" y="421670"/>
            <a:chExt cx="2438400" cy="743555"/>
          </a:xfrm>
        </p:grpSpPr>
        <p:sp>
          <p:nvSpPr>
            <p:cNvPr id="5" name="文本框 4"/>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838315" y="1949450"/>
            <a:ext cx="5537835" cy="39687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在数据对比中发现新闻价值：差异</a:t>
            </a:r>
            <a:endParaRPr lang="zh-CN" altLang="en-US" sz="2400" b="1">
              <a:latin typeface="微软雅黑" panose="020B0503020204020204" charset="-122"/>
              <a:ea typeface="微软雅黑" panose="020B0503020204020204" charset="-122"/>
            </a:endParaRPr>
          </a:p>
        </p:txBody>
      </p:sp>
      <p:grpSp>
        <p:nvGrpSpPr>
          <p:cNvPr id="2" name="组合 1"/>
          <p:cNvGrpSpPr/>
          <p:nvPr/>
        </p:nvGrpSpPr>
        <p:grpSpPr>
          <a:xfrm>
            <a:off x="8087995" y="1786890"/>
            <a:ext cx="4169410" cy="4321810"/>
            <a:chOff x="12737" y="2814"/>
            <a:chExt cx="6566" cy="6806"/>
          </a:xfrm>
        </p:grpSpPr>
        <p:pic>
          <p:nvPicPr>
            <p:cNvPr id="289" name="图片 6"/>
            <p:cNvPicPr>
              <a:picLocks noChangeAspect="1"/>
            </p:cNvPicPr>
            <p:nvPr/>
          </p:nvPicPr>
          <p:blipFill>
            <a:blip r:embed="rId1"/>
            <a:stretch>
              <a:fillRect/>
            </a:stretch>
          </p:blipFill>
          <p:spPr>
            <a:xfrm>
              <a:off x="13574" y="2814"/>
              <a:ext cx="4894" cy="5850"/>
            </a:xfrm>
            <a:prstGeom prst="rect">
              <a:avLst/>
            </a:prstGeom>
            <a:noFill/>
            <a:ln>
              <a:solidFill>
                <a:srgbClr val="027FFD"/>
              </a:solidFill>
            </a:ln>
          </p:spPr>
        </p:pic>
        <p:sp>
          <p:nvSpPr>
            <p:cNvPr id="26" name="文本框 25"/>
            <p:cNvSpPr txBox="1"/>
            <p:nvPr/>
          </p:nvSpPr>
          <p:spPr>
            <a:xfrm>
              <a:off x="12737" y="8890"/>
              <a:ext cx="6567" cy="730"/>
            </a:xfrm>
            <a:prstGeom prst="rect">
              <a:avLst/>
            </a:prstGeom>
          </p:spPr>
          <p:txBody>
            <a:bodyPr lIns="0" tIns="0" rIns="0" bIns="0" rtlCol="0" anchor="t">
              <a:noAutofit/>
            </a:bodyPr>
            <a:p>
              <a:pPr marL="0" lvl="1" indent="0" algn="ctr">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财新网</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眼镜大国</a:t>
              </a: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养成记》节选</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
        <p:nvSpPr>
          <p:cNvPr id="27" name="文本框 26"/>
          <p:cNvSpPr txBox="1"/>
          <p:nvPr/>
        </p:nvSpPr>
        <p:spPr>
          <a:xfrm>
            <a:off x="11233150" y="6462395"/>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3" name="组合 2"/>
          <p:cNvGrpSpPr/>
          <p:nvPr/>
        </p:nvGrpSpPr>
        <p:grpSpPr>
          <a:xfrm>
            <a:off x="298450" y="2123440"/>
            <a:ext cx="7940040" cy="4192905"/>
            <a:chOff x="470" y="3344"/>
            <a:chExt cx="12504" cy="6603"/>
          </a:xfrm>
        </p:grpSpPr>
        <p:sp>
          <p:nvSpPr>
            <p:cNvPr id="13" name="正文"/>
            <p:cNvSpPr txBox="1"/>
            <p:nvPr>
              <p:custDataLst>
                <p:tags r:id="rId2"/>
              </p:custDataLst>
            </p:nvPr>
          </p:nvSpPr>
          <p:spPr>
            <a:xfrm>
              <a:off x="2013" y="3944"/>
              <a:ext cx="9485" cy="1324"/>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spcBef>
                  <a:spcPct val="0"/>
                </a:spcBef>
                <a:spcAft>
                  <a:spcPct val="0"/>
                </a:spcAft>
              </a:pPr>
              <a:r>
                <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差异</a:t>
              </a:r>
              <a:r>
                <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指的是不同地区、不同群体或不同时间点之间的数据差异，这种差异往往蕴含着新闻价值和潜力。</a:t>
              </a:r>
              <a:endPar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4" name="标题"/>
            <p:cNvSpPr txBox="1"/>
            <p:nvPr>
              <p:custDataLst>
                <p:tags r:id="rId3"/>
              </p:custDataLst>
            </p:nvPr>
          </p:nvSpPr>
          <p:spPr>
            <a:xfrm>
              <a:off x="1693" y="3344"/>
              <a:ext cx="8635" cy="579"/>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zh-CN" altLang="en-US" sz="2200" b="1" spc="300" dirty="0">
                  <a:solidFill>
                    <a:schemeClr val="accent1"/>
                  </a:solidFill>
                  <a:latin typeface="微软雅黑" panose="020B0503020204020204" charset="-122"/>
                  <a:ea typeface="微软雅黑" panose="020B0503020204020204" charset="-122"/>
                  <a:cs typeface="+mn-ea"/>
                  <a:sym typeface="+mn-ea"/>
                </a:rPr>
                <a:t>●数据差异与新闻价值</a:t>
              </a:r>
              <a:endParaRPr lang="zh-CN" altLang="en-US" sz="2200" b="1" spc="300" dirty="0">
                <a:solidFill>
                  <a:schemeClr val="accent1"/>
                </a:solidFill>
                <a:latin typeface="微软雅黑" panose="020B0503020204020204" charset="-122"/>
                <a:ea typeface="微软雅黑" panose="020B0503020204020204" charset="-122"/>
                <a:cs typeface="+mn-ea"/>
                <a:sym typeface="+mn-ea"/>
              </a:endParaRPr>
            </a:p>
          </p:txBody>
        </p:sp>
        <p:sp>
          <p:nvSpPr>
            <p:cNvPr id="15" name="正文"/>
            <p:cNvSpPr txBox="1"/>
            <p:nvPr>
              <p:custDataLst>
                <p:tags r:id="rId4"/>
              </p:custDataLst>
            </p:nvPr>
          </p:nvSpPr>
          <p:spPr>
            <a:xfrm>
              <a:off x="2014" y="8623"/>
              <a:ext cx="9225" cy="1324"/>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spcBef>
                  <a:spcPct val="0"/>
                </a:spcBef>
                <a:spcAft>
                  <a:spcPct val="0"/>
                </a:spcAft>
              </a:pPr>
              <a:r>
                <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明确数据范围至关重要，如地区差异、时间跨度，避免误解，使信息解读更准确。</a:t>
              </a:r>
              <a:endPar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6" name="标题"/>
            <p:cNvSpPr txBox="1"/>
            <p:nvPr>
              <p:custDataLst>
                <p:tags r:id="rId5"/>
              </p:custDataLst>
            </p:nvPr>
          </p:nvSpPr>
          <p:spPr>
            <a:xfrm>
              <a:off x="1694" y="8023"/>
              <a:ext cx="8635" cy="579"/>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zh-CN" altLang="en-US" sz="2200" b="1" spc="300" dirty="0">
                  <a:solidFill>
                    <a:schemeClr val="accent1"/>
                  </a:solidFill>
                  <a:latin typeface="微软雅黑" panose="020B0503020204020204" charset="-122"/>
                  <a:ea typeface="微软雅黑" panose="020B0503020204020204" charset="-122"/>
                  <a:cs typeface="+mn-ea"/>
                  <a:sym typeface="+mn-ea"/>
                </a:rPr>
                <a:t>●</a:t>
              </a:r>
              <a:r>
                <a:rPr lang="zh-CN" altLang="en-US" sz="2200" b="1" spc="300" dirty="0">
                  <a:solidFill>
                    <a:schemeClr val="accent1"/>
                  </a:solidFill>
                  <a:latin typeface="微软雅黑" panose="020B0503020204020204" charset="-122"/>
                  <a:ea typeface="微软雅黑" panose="020B0503020204020204" charset="-122"/>
                  <a:cs typeface="+mn-ea"/>
                  <a:sym typeface="+mn-ea"/>
                </a:rPr>
                <a:t>明确数据范围的重要性</a:t>
              </a:r>
              <a:endParaRPr lang="zh-CN" altLang="en-US" sz="2200" b="1" spc="300" dirty="0">
                <a:solidFill>
                  <a:schemeClr val="accent1"/>
                </a:solidFill>
                <a:latin typeface="微软雅黑" panose="020B0503020204020204" charset="-122"/>
                <a:ea typeface="微软雅黑" panose="020B0503020204020204" charset="-122"/>
                <a:cs typeface="+mn-ea"/>
                <a:sym typeface="+mn-ea"/>
              </a:endParaRPr>
            </a:p>
          </p:txBody>
        </p:sp>
        <p:sp>
          <p:nvSpPr>
            <p:cNvPr id="17" name="正文"/>
            <p:cNvSpPr txBox="1"/>
            <p:nvPr>
              <p:custDataLst>
                <p:tags r:id="rId6"/>
              </p:custDataLst>
            </p:nvPr>
          </p:nvSpPr>
          <p:spPr>
            <a:xfrm>
              <a:off x="2940" y="6014"/>
              <a:ext cx="10034" cy="1928"/>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spcBef>
                  <a:spcPct val="0"/>
                </a:spcBef>
                <a:spcAft>
                  <a:spcPct val="0"/>
                </a:spcAft>
              </a:pPr>
              <a:r>
                <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标题通常会包含</a:t>
              </a:r>
              <a:r>
                <a:rPr lang="en-US" altLang="zh-CN"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差异</a:t>
              </a:r>
              <a:r>
                <a:rPr lang="en-US" altLang="zh-CN"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不同</a:t>
              </a:r>
              <a:r>
                <a:rPr lang="en-US" altLang="zh-CN"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对比</a:t>
              </a:r>
              <a:r>
                <a:rPr lang="en-US" altLang="zh-CN"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等关键词。发现数据差异可以引发人们对问题和现象的兴趣和关注。</a:t>
              </a:r>
              <a:r>
                <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深入探究“为什么”揭示背后的原因，如地区差异、群体区别等。</a:t>
              </a:r>
              <a:endParaRPr lang="zh-CN" altLang="en-US" sz="1600"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 name="标题"/>
            <p:cNvSpPr txBox="1"/>
            <p:nvPr>
              <p:custDataLst>
                <p:tags r:id="rId7"/>
              </p:custDataLst>
            </p:nvPr>
          </p:nvSpPr>
          <p:spPr>
            <a:xfrm>
              <a:off x="2620" y="5414"/>
              <a:ext cx="8635" cy="579"/>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zh-CN" altLang="en-US" sz="2200" b="1" spc="300" dirty="0">
                  <a:solidFill>
                    <a:schemeClr val="accent1"/>
                  </a:solidFill>
                  <a:latin typeface="微软雅黑" panose="020B0503020204020204" charset="-122"/>
                  <a:ea typeface="微软雅黑" panose="020B0503020204020204" charset="-122"/>
                  <a:cs typeface="+mn-ea"/>
                  <a:sym typeface="+mn-ea"/>
                </a:rPr>
                <a:t>●</a:t>
              </a:r>
              <a:r>
                <a:rPr lang="zh-CN" altLang="en-US" sz="2200" b="1" spc="300" dirty="0">
                  <a:solidFill>
                    <a:schemeClr val="accent1"/>
                  </a:solidFill>
                  <a:latin typeface="微软雅黑" panose="020B0503020204020204" charset="-122"/>
                  <a:ea typeface="微软雅黑" panose="020B0503020204020204" charset="-122"/>
                  <a:cs typeface="+mn-ea"/>
                  <a:sym typeface="+mn-ea"/>
                </a:rPr>
                <a:t>数据差异引发深入分析</a:t>
              </a:r>
              <a:endParaRPr lang="zh-CN" altLang="en-US" sz="2200" b="1" spc="300" dirty="0">
                <a:solidFill>
                  <a:schemeClr val="accent1"/>
                </a:solidFill>
                <a:latin typeface="微软雅黑" panose="020B0503020204020204" charset="-122"/>
                <a:ea typeface="微软雅黑" panose="020B0503020204020204" charset="-122"/>
                <a:cs typeface="+mn-ea"/>
                <a:sym typeface="+mn-ea"/>
              </a:endParaRPr>
            </a:p>
          </p:txBody>
        </p:sp>
        <p:sp>
          <p:nvSpPr>
            <p:cNvPr id="25" name="右箭头 24"/>
            <p:cNvSpPr/>
            <p:nvPr/>
          </p:nvSpPr>
          <p:spPr>
            <a:xfrm>
              <a:off x="470" y="5356"/>
              <a:ext cx="1411" cy="1880"/>
            </a:xfrm>
            <a:prstGeom prst="rightArrow">
              <a:avLst>
                <a:gd name="adj1" fmla="val 50000"/>
                <a:gd name="adj2" fmla="val 31537"/>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文本框 27"/>
            <p:cNvSpPr txBox="1"/>
            <p:nvPr/>
          </p:nvSpPr>
          <p:spPr>
            <a:xfrm>
              <a:off x="832" y="7934"/>
              <a:ext cx="6400" cy="144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863600" y="1721485"/>
            <a:ext cx="1682750" cy="365760"/>
          </a:xfrm>
          <a:custGeom>
            <a:avLst/>
            <a:gdLst/>
            <a:ahLst/>
            <a:cxnLst/>
            <a:rect l="l" t="t" r="r" b="b"/>
            <a:pathLst>
              <a:path w="633999" h="137797">
                <a:moveTo>
                  <a:pt x="68899" y="0"/>
                </a:moveTo>
                <a:lnTo>
                  <a:pt x="565100" y="0"/>
                </a:lnTo>
                <a:cubicBezTo>
                  <a:pt x="603152" y="0"/>
                  <a:pt x="633999" y="30847"/>
                  <a:pt x="633999" y="68899"/>
                </a:cubicBezTo>
                <a:lnTo>
                  <a:pt x="633999" y="68899"/>
                </a:lnTo>
                <a:cubicBezTo>
                  <a:pt x="633999" y="106950"/>
                  <a:pt x="603152" y="137797"/>
                  <a:pt x="565100" y="137797"/>
                </a:cubicBezTo>
                <a:lnTo>
                  <a:pt x="68899" y="137797"/>
                </a:lnTo>
                <a:cubicBezTo>
                  <a:pt x="30847" y="137797"/>
                  <a:pt x="0" y="106950"/>
                  <a:pt x="0" y="68899"/>
                </a:cubicBezTo>
                <a:lnTo>
                  <a:pt x="0" y="68899"/>
                </a:lnTo>
                <a:cubicBezTo>
                  <a:pt x="0" y="30847"/>
                  <a:pt x="30847" y="0"/>
                  <a:pt x="68899" y="0"/>
                </a:cubicBezTo>
                <a:close/>
              </a:path>
            </a:pathLst>
          </a:custGeom>
          <a:solidFill>
            <a:srgbClr val="027FFD"/>
          </a:solidFill>
        </p:spPr>
        <p:txBody>
          <a:bodyPr/>
          <a:lstStyle/>
          <a:p>
            <a:pPr algn="ctr"/>
            <a:r>
              <a:rPr lang="zh-CN" altLang="en-US" b="1">
                <a:solidFill>
                  <a:schemeClr val="bg1"/>
                </a:solidFill>
              </a:rPr>
              <a:t>第五章</a:t>
            </a:r>
            <a:endParaRPr lang="zh-CN" altLang="en-US" b="1">
              <a:solidFill>
                <a:schemeClr val="bg1"/>
              </a:solidFill>
            </a:endParaRPr>
          </a:p>
        </p:txBody>
      </p:sp>
      <p:sp>
        <p:nvSpPr>
          <p:cNvPr id="17" name="TextBox 17"/>
          <p:cNvSpPr txBox="1"/>
          <p:nvPr/>
        </p:nvSpPr>
        <p:spPr>
          <a:xfrm>
            <a:off x="762000" y="3509645"/>
            <a:ext cx="6813550" cy="3145790"/>
          </a:xfrm>
          <a:prstGeom prst="rect">
            <a:avLst/>
          </a:prstGeom>
        </p:spPr>
        <p:txBody>
          <a:bodyPr wrap="square" lIns="0" tIns="0" rIns="0" bIns="0" rtlCol="0" anchor="t">
            <a:noAutofit/>
          </a:bodyPr>
          <a:lstStyle/>
          <a:p>
            <a:pPr algn="l">
              <a:lnSpc>
                <a:spcPct val="170000"/>
              </a:lnSpc>
              <a:spcBef>
                <a:spcPct val="0"/>
              </a:spcBef>
            </a:pPr>
            <a:r>
              <a:rPr lang="zh-CN" altLang="en-US" sz="1600" i="1" dirty="0">
                <a:solidFill>
                  <a:schemeClr val="tx1">
                    <a:lumMod val="65000"/>
                    <a:lumOff val="35000"/>
                  </a:schemeClr>
                </a:solidFill>
                <a:latin typeface="微软雅黑" panose="020B0503020204020204" charset="-122"/>
                <a:ea typeface="微软雅黑" panose="020B0503020204020204" charset="-122"/>
                <a:cs typeface="思源黑体" panose="020B0500000000090000" pitchFamily="34" charset="-122"/>
                <a:sym typeface="思源黑体" panose="020B0500000000090000" pitchFamily="34" charset="-122"/>
              </a:rPr>
              <a:t>本章主要介绍数据的质量鉴别、数据的新闻价值挖掘、数据的分析与应用相关知识，使学生能够全面理解和掌握数据新闻的核心分析方法。学习目标是在数据完整性、有效性、准确性、时效性、一致性、唯一性等方面具备敏锐的鉴别能力，学会在数据对比、联系和综合中发现数据的新闻价值。通过案例分析，学生将学习如何运用数据清洗、集成、变换、规约等预处理技术，熟悉常见的数据分析方法，最终能够在数据新闻实操中有效应用这些技术，提升数据新闻的质量和影响力。</a:t>
            </a:r>
            <a:endParaRPr lang="zh-CN" altLang="en-US" sz="1600" i="1" dirty="0">
              <a:solidFill>
                <a:schemeClr val="tx1">
                  <a:lumMod val="65000"/>
                  <a:lumOff val="35000"/>
                </a:schemeClr>
              </a:solidFill>
              <a:latin typeface="微软雅黑" panose="020B0503020204020204" charset="-122"/>
              <a:ea typeface="微软雅黑" panose="020B0503020204020204" charset="-122"/>
              <a:cs typeface="思源黑体" panose="020B0500000000090000" pitchFamily="34" charset="-122"/>
              <a:sym typeface="思源黑体" panose="020B0500000000090000" pitchFamily="34" charset="-122"/>
            </a:endParaRPr>
          </a:p>
        </p:txBody>
      </p:sp>
      <p:sp>
        <p:nvSpPr>
          <p:cNvPr id="31" name="文本框 30"/>
          <p:cNvSpPr txBox="1"/>
          <p:nvPr/>
        </p:nvSpPr>
        <p:spPr>
          <a:xfrm>
            <a:off x="689610" y="2291080"/>
            <a:ext cx="7301865" cy="1014730"/>
          </a:xfrm>
          <a:prstGeom prst="rect">
            <a:avLst/>
          </a:prstGeom>
          <a:noFill/>
        </p:spPr>
        <p:txBody>
          <a:bodyPr wrap="square" rtlCol="0">
            <a:spAutoFit/>
          </a:bodyPr>
          <a:lstStyle/>
          <a:p>
            <a:r>
              <a:rPr lang="zh-CN" altLang="en-US" sz="6000" dirty="0">
                <a:solidFill>
                  <a:srgbClr val="027FFD"/>
                </a:solidFill>
                <a:latin typeface="汉仪力量黑简" panose="00020600040101010101" charset="-122"/>
                <a:ea typeface="汉仪力量黑简" panose="00020600040101010101" charset="-122"/>
                <a:sym typeface="汉仪力量黑简" panose="00020600040101010101" charset="-122"/>
              </a:rPr>
              <a:t>数据新闻</a:t>
            </a:r>
            <a:r>
              <a:rPr lang="zh-CN" altLang="en-US" sz="6000" dirty="0">
                <a:solidFill>
                  <a:srgbClr val="027FFD"/>
                </a:solidFill>
                <a:latin typeface="汉仪力量黑简" panose="00020600040101010101" charset="-122"/>
                <a:ea typeface="汉仪力量黑简" panose="00020600040101010101" charset="-122"/>
                <a:sym typeface="汉仪力量黑简" panose="00020600040101010101" charset="-122"/>
              </a:rPr>
              <a:t>的数据分析</a:t>
            </a:r>
            <a:endParaRPr lang="zh-CN" altLang="en-US" sz="6000" dirty="0">
              <a:solidFill>
                <a:srgbClr val="027FFD"/>
              </a:solidFill>
              <a:latin typeface="汉仪力量黑简" panose="00020600040101010101" charset="-122"/>
              <a:ea typeface="汉仪力量黑简" panose="00020600040101010101" charset="-122"/>
              <a:sym typeface="汉仪力量黑简" panose="00020600040101010101" charset="-122"/>
            </a:endParaRPr>
          </a:p>
        </p:txBody>
      </p:sp>
      <p:grpSp>
        <p:nvGrpSpPr>
          <p:cNvPr id="14" name="组合 13"/>
          <p:cNvGrpSpPr/>
          <p:nvPr/>
        </p:nvGrpSpPr>
        <p:grpSpPr>
          <a:xfrm>
            <a:off x="7362825" y="-1338544"/>
            <a:ext cx="4829175" cy="8784656"/>
            <a:chOff x="7362825" y="-1224244"/>
            <a:chExt cx="4829175" cy="8784656"/>
          </a:xfrm>
        </p:grpSpPr>
        <p:pic>
          <p:nvPicPr>
            <p:cNvPr id="11" name="图片 10"/>
            <p:cNvPicPr>
              <a:picLocks noChangeAspect="1"/>
            </p:cNvPicPr>
            <p:nvPr>
              <p:custDataLst>
                <p:tags r:id="rId1"/>
              </p:custDataLst>
            </p:nvPr>
          </p:nvPicPr>
          <p:blipFill>
            <a:blip r:embed="rId2"/>
            <a:srcRect l="32535" t="4467" r="29513" b="2203"/>
            <a:stretch>
              <a:fillRect/>
            </a:stretch>
          </p:blipFill>
          <p:spPr>
            <a:xfrm>
              <a:off x="8194431" y="240577"/>
              <a:ext cx="3900558" cy="6376845"/>
            </a:xfrm>
            <a:custGeom>
              <a:avLst/>
              <a:gdLst/>
              <a:ahLst/>
              <a:cxnLst/>
              <a:rect l="l" t="t" r="r" b="b"/>
              <a:pathLst>
                <a:path w="3555374" h="5812519">
                  <a:moveTo>
                    <a:pt x="302428" y="0"/>
                  </a:moveTo>
                  <a:lnTo>
                    <a:pt x="3326708" y="0"/>
                  </a:lnTo>
                  <a:lnTo>
                    <a:pt x="3326708" y="981047"/>
                  </a:lnTo>
                  <a:lnTo>
                    <a:pt x="1265034" y="981047"/>
                  </a:lnTo>
                  <a:lnTo>
                    <a:pt x="1183895" y="2183382"/>
                  </a:lnTo>
                  <a:cubicBezTo>
                    <a:pt x="1387972" y="2166171"/>
                    <a:pt x="1576068" y="2157565"/>
                    <a:pt x="1748182" y="2157565"/>
                  </a:cubicBezTo>
                  <a:cubicBezTo>
                    <a:pt x="2306321" y="2157565"/>
                    <a:pt x="2747054" y="2310009"/>
                    <a:pt x="3070382" y="2614896"/>
                  </a:cubicBezTo>
                  <a:cubicBezTo>
                    <a:pt x="3393710" y="2919783"/>
                    <a:pt x="3555374" y="3332855"/>
                    <a:pt x="3555374" y="3854113"/>
                  </a:cubicBezTo>
                  <a:cubicBezTo>
                    <a:pt x="3555374" y="4429464"/>
                    <a:pt x="3359902" y="4899703"/>
                    <a:pt x="2968958" y="5264829"/>
                  </a:cubicBezTo>
                  <a:cubicBezTo>
                    <a:pt x="2578014" y="5629956"/>
                    <a:pt x="2046922" y="5812519"/>
                    <a:pt x="1375679" y="5812519"/>
                  </a:cubicBezTo>
                  <a:cubicBezTo>
                    <a:pt x="832292" y="5812519"/>
                    <a:pt x="373732" y="5730150"/>
                    <a:pt x="0" y="5565413"/>
                  </a:cubicBezTo>
                  <a:lnTo>
                    <a:pt x="0" y="4536420"/>
                  </a:lnTo>
                  <a:cubicBezTo>
                    <a:pt x="395861" y="4777379"/>
                    <a:pt x="817539" y="4897859"/>
                    <a:pt x="1265034" y="4897859"/>
                  </a:cubicBezTo>
                  <a:cubicBezTo>
                    <a:pt x="1601885" y="4897859"/>
                    <a:pt x="1865588" y="4814875"/>
                    <a:pt x="2056142" y="4648909"/>
                  </a:cubicBezTo>
                  <a:cubicBezTo>
                    <a:pt x="2246696" y="4482942"/>
                    <a:pt x="2341973" y="4258580"/>
                    <a:pt x="2341973" y="3975822"/>
                  </a:cubicBezTo>
                  <a:cubicBezTo>
                    <a:pt x="2341973" y="3383259"/>
                    <a:pt x="1936277" y="3086979"/>
                    <a:pt x="1124885" y="3086979"/>
                  </a:cubicBezTo>
                  <a:cubicBezTo>
                    <a:pt x="824916" y="3086979"/>
                    <a:pt x="479459" y="3109107"/>
                    <a:pt x="88516" y="3153365"/>
                  </a:cubicBezTo>
                  <a:close/>
                </a:path>
              </a:pathLst>
            </a:custGeom>
          </p:spPr>
        </p:pic>
        <p:sp>
          <p:nvSpPr>
            <p:cNvPr id="5" name="文本框 4"/>
            <p:cNvSpPr txBox="1"/>
            <p:nvPr/>
          </p:nvSpPr>
          <p:spPr>
            <a:xfrm>
              <a:off x="8708872" y="0"/>
              <a:ext cx="3483128" cy="6858000"/>
            </a:xfrm>
            <a:prstGeom prst="rect">
              <a:avLst/>
            </a:prstGeom>
          </p:spPr>
          <p:txBody>
            <a:bodyPr wrap="square" lIns="0" tIns="0" rIns="0" bIns="0" rtlCol="0" anchor="t">
              <a:noAutofit/>
            </a:bodyPr>
            <a:lstStyle/>
            <a:p>
              <a:pPr marL="0" indent="0" algn="ctr">
                <a:lnSpc>
                  <a:spcPts val="8570"/>
                </a:lnSpc>
                <a:spcBef>
                  <a:spcPct val="0"/>
                </a:spcBef>
              </a:pPr>
              <a:endParaRPr lang="zh-CN" altLang="en-US" sz="4055" b="1" spc="492" dirty="0">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
          <p:nvSpPr>
            <p:cNvPr id="13" name="文本框 12"/>
            <p:cNvSpPr txBox="1"/>
            <p:nvPr/>
          </p:nvSpPr>
          <p:spPr>
            <a:xfrm>
              <a:off x="7362825" y="-1224244"/>
              <a:ext cx="4526583" cy="8784656"/>
            </a:xfrm>
            <a:prstGeom prst="rect">
              <a:avLst/>
            </a:prstGeom>
          </p:spPr>
          <p:txBody>
            <a:bodyPr wrap="none" lIns="0" tIns="0" rIns="0" bIns="0" rtlCol="0" anchor="t">
              <a:noAutofit/>
            </a:bodyPr>
            <a:lstStyle/>
            <a:p>
              <a:pPr marL="0" indent="0" algn="ctr">
                <a:spcBef>
                  <a:spcPct val="0"/>
                </a:spcBef>
              </a:pPr>
              <a:r>
                <a:rPr lang="en-US" altLang="zh-CN" sz="65600" b="1" spc="492"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rgbClr val="027FFD">
                          <a:alpha val="87000"/>
                        </a:srgbClr>
                      </a:gs>
                      <a:gs pos="100000">
                        <a:schemeClr val="accent1">
                          <a:lumMod val="20000"/>
                          <a:lumOff val="80000"/>
                        </a:schemeClr>
                      </a:gs>
                    </a:gsLst>
                    <a:lin ang="2700000" scaled="1"/>
                    <a:tileRect/>
                  </a:gradFill>
                  <a:effectLst>
                    <a:outerShdw blurRad="50800" dist="38100" algn="l" rotWithShape="0">
                      <a:prstClr val="black">
                        <a:alpha val="40000"/>
                      </a:prstClr>
                    </a:outerShdw>
                  </a:effectLst>
                  <a:latin typeface="微软雅黑" panose="020B0503020204020204" charset="-122"/>
                  <a:ea typeface="微软雅黑" panose="020B0503020204020204" charset="-122"/>
                  <a:cs typeface="Arial" panose="020B0604020202020204" pitchFamily="34" charset="0"/>
                  <a:sym typeface="思源黑体 Heavy" panose="020B0A00000000000000" charset="-122"/>
                </a:rPr>
                <a:t>5</a:t>
              </a:r>
              <a:endParaRPr lang="en-US" altLang="zh-CN" sz="65600" b="1" spc="492"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flip="none" rotWithShape="1">
                  <a:gsLst>
                    <a:gs pos="0">
                      <a:srgbClr val="027FFD">
                        <a:alpha val="87000"/>
                      </a:srgbClr>
                    </a:gs>
                    <a:gs pos="100000">
                      <a:schemeClr val="accent1">
                        <a:lumMod val="20000"/>
                        <a:lumOff val="80000"/>
                      </a:schemeClr>
                    </a:gs>
                  </a:gsLst>
                  <a:lin ang="2700000" scaled="1"/>
                  <a:tileRect/>
                </a:gradFill>
                <a:effectLst>
                  <a:outerShdw blurRad="50800" dist="38100" algn="l" rotWithShape="0">
                    <a:prstClr val="black">
                      <a:alpha val="40000"/>
                    </a:prstClr>
                  </a:outerShdw>
                </a:effectLst>
                <a:latin typeface="微软雅黑" panose="020B0503020204020204" charset="-122"/>
                <a:ea typeface="微软雅黑" panose="020B0503020204020204" charset="-122"/>
                <a:cs typeface="Arial" panose="020B0604020202020204" pitchFamily="34" charset="0"/>
                <a:sym typeface="思源黑体 Heavy" panose="020B0A00000000000000"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在数据对比中发现新闻价值：</a:t>
            </a:r>
            <a:r>
              <a:rPr lang="zh-CN" altLang="en-US" sz="2400" b="1">
                <a:latin typeface="微软雅黑" panose="020B0503020204020204" charset="-122"/>
                <a:ea typeface="微软雅黑" panose="020B0503020204020204" charset="-122"/>
              </a:rPr>
              <a:t>变化</a:t>
            </a:r>
            <a:endParaRPr lang="zh-CN" altLang="en-US" sz="2400" b="1">
              <a:latin typeface="微软雅黑" panose="020B0503020204020204" charset="-122"/>
              <a:ea typeface="微软雅黑" panose="020B0503020204020204" charset="-122"/>
            </a:endParaRPr>
          </a:p>
        </p:txBody>
      </p:sp>
      <p:sp>
        <p:nvSpPr>
          <p:cNvPr id="33" name="文本框 32"/>
          <p:cNvSpPr txBox="1"/>
          <p:nvPr/>
        </p:nvSpPr>
        <p:spPr>
          <a:xfrm>
            <a:off x="4779645" y="60388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7" name="组合 6"/>
          <p:cNvGrpSpPr/>
          <p:nvPr/>
        </p:nvGrpSpPr>
        <p:grpSpPr>
          <a:xfrm>
            <a:off x="908050" y="2170430"/>
            <a:ext cx="5864860" cy="4752975"/>
            <a:chOff x="1430" y="3418"/>
            <a:chExt cx="9236" cy="7485"/>
          </a:xfrm>
        </p:grpSpPr>
        <p:sp>
          <p:nvSpPr>
            <p:cNvPr id="34" name="标题 1"/>
            <p:cNvSpPr txBox="1"/>
            <p:nvPr>
              <p:custDataLst>
                <p:tags r:id="rId1"/>
              </p:custDataLst>
            </p:nvPr>
          </p:nvSpPr>
          <p:spPr>
            <a:xfrm>
              <a:off x="1766" y="3418"/>
              <a:ext cx="8900" cy="533"/>
            </a:xfrm>
            <a:prstGeom prst="rect">
              <a:avLst/>
            </a:prstGeom>
            <a:noFill/>
            <a:ln>
              <a:noFill/>
            </a:ln>
          </p:spPr>
          <p:txBody>
            <a:bodyPr vert="horz" wrap="square" lIns="0" tIns="0" rIns="0" bIns="0" rtlCol="0" anchor="t">
              <a:spAutoFit/>
            </a:bodyPr>
            <a:p>
              <a:pPr algn="l">
                <a:lnSpc>
                  <a:spcPct val="100000"/>
                </a:lnSpc>
              </a:pPr>
              <a:r>
                <a:rPr kumimoji="1" lang="zh-CN" altLang="en-US" sz="2200" b="1">
                  <a:ln w="12700">
                    <a:noFill/>
                  </a:ln>
                  <a:solidFill>
                    <a:srgbClr val="027FFD">
                      <a:alpha val="100000"/>
                    </a:srgbClr>
                  </a:solidFill>
                  <a:latin typeface="微软雅黑" panose="020B0503020204020204" charset="-122"/>
                  <a:ea typeface="微软雅黑" panose="020B0503020204020204" charset="-122"/>
                  <a:cs typeface="Source Han Sans CN Bold" panose="020B0800000000000000" charset="-122"/>
                </a:rPr>
                <a:t>数据变化与发展趋势</a:t>
              </a:r>
              <a:endParaRPr kumimoji="1" lang="zh-CN" altLang="en-US" sz="2200" b="1">
                <a:ln w="12700">
                  <a:noFill/>
                </a:ln>
                <a:solidFill>
                  <a:srgbClr val="027FFD">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35" name="标题 1"/>
            <p:cNvSpPr txBox="1"/>
            <p:nvPr>
              <p:custDataLst>
                <p:tags r:id="rId2"/>
              </p:custDataLst>
            </p:nvPr>
          </p:nvSpPr>
          <p:spPr>
            <a:xfrm>
              <a:off x="1766" y="6400"/>
              <a:ext cx="8900" cy="533"/>
            </a:xfrm>
            <a:prstGeom prst="rect">
              <a:avLst/>
            </a:prstGeom>
            <a:noFill/>
            <a:ln>
              <a:noFill/>
            </a:ln>
          </p:spPr>
          <p:txBody>
            <a:bodyPr vert="horz" wrap="square" lIns="0" tIns="0" rIns="0" bIns="0" rtlCol="0" anchor="t">
              <a:spAutoFit/>
            </a:bodyPr>
            <a:p>
              <a:pPr algn="l">
                <a:lnSpc>
                  <a:spcPct val="100000"/>
                </a:lnSpc>
              </a:pPr>
              <a:r>
                <a:rPr kumimoji="1" lang="zh-CN" altLang="en-US" sz="2200" b="1">
                  <a:ln w="12700">
                    <a:noFill/>
                  </a:ln>
                  <a:solidFill>
                    <a:srgbClr val="027FFD">
                      <a:alpha val="100000"/>
                    </a:srgbClr>
                  </a:solidFill>
                  <a:latin typeface="微软雅黑" panose="020B0503020204020204" charset="-122"/>
                  <a:ea typeface="微软雅黑" panose="020B0503020204020204" charset="-122"/>
                  <a:cs typeface="Source Han Sans CN Bold" panose="020B0800000000000000" charset="-122"/>
                </a:rPr>
                <a:t>变化本身就是新闻</a:t>
              </a:r>
              <a:endParaRPr kumimoji="1" lang="zh-CN" altLang="en-US" sz="2200" b="1">
                <a:ln w="12700">
                  <a:noFill/>
                </a:ln>
                <a:solidFill>
                  <a:srgbClr val="027FFD">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36" name="标题 1"/>
            <p:cNvSpPr txBox="1"/>
            <p:nvPr>
              <p:custDataLst>
                <p:tags r:id="rId3"/>
              </p:custDataLst>
            </p:nvPr>
          </p:nvSpPr>
          <p:spPr>
            <a:xfrm>
              <a:off x="1766" y="4105"/>
              <a:ext cx="7956" cy="2416"/>
            </a:xfrm>
            <a:prstGeom prst="rect">
              <a:avLst/>
            </a:prstGeom>
            <a:noFill/>
            <a:ln>
              <a:noFill/>
            </a:ln>
          </p:spPr>
          <p:txBody>
            <a:bodyPr vert="horz" wrap="square" lIns="0" tIns="0" rIns="0" bIns="0" rtlCol="0" anchor="t"/>
            <a:p>
              <a:pPr algn="l">
                <a:lnSpc>
                  <a:spcPct val="150000"/>
                </a:lnSpc>
              </a:pPr>
              <a:r>
                <a:rPr kumimoji="1" lang="zh-CN" altLang="en-US" sz="1700">
                  <a:latin typeface="黑体" panose="02010609060101010101" charset="-122"/>
                  <a:ea typeface="黑体" panose="02010609060101010101" charset="-122"/>
                </a:rPr>
                <a:t>变化指的是不同时间点或不同条件下数据的变化趋势，反映事物的发展情况。发现数据的变化可以展示事件的发展趋势，并对未来趋势做出预测和警示。</a:t>
              </a:r>
              <a:endParaRPr kumimoji="1" lang="zh-CN" altLang="en-US" sz="1700">
                <a:latin typeface="黑体" panose="02010609060101010101" charset="-122"/>
                <a:ea typeface="黑体" panose="02010609060101010101" charset="-122"/>
              </a:endParaRPr>
            </a:p>
          </p:txBody>
        </p:sp>
        <p:sp>
          <p:nvSpPr>
            <p:cNvPr id="37" name="标题 1"/>
            <p:cNvSpPr txBox="1"/>
            <p:nvPr>
              <p:custDataLst>
                <p:tags r:id="rId4"/>
              </p:custDataLst>
            </p:nvPr>
          </p:nvSpPr>
          <p:spPr>
            <a:xfrm>
              <a:off x="1766" y="7087"/>
              <a:ext cx="8075" cy="3816"/>
            </a:xfrm>
            <a:prstGeom prst="rect">
              <a:avLst/>
            </a:prstGeom>
            <a:noFill/>
            <a:ln>
              <a:noFill/>
            </a:ln>
          </p:spPr>
          <p:txBody>
            <a:bodyPr vert="horz" wrap="square" lIns="0" tIns="0" rIns="0" bIns="0" rtlCol="0" anchor="t"/>
            <a:p>
              <a:pPr algn="l">
                <a:lnSpc>
                  <a:spcPct val="150000"/>
                </a:lnSpc>
              </a:pPr>
              <a:r>
                <a:rPr kumimoji="1" lang="zh-CN" altLang="en-US" sz="1700">
                  <a:latin typeface="黑体" panose="02010609060101010101" charset="-122"/>
                  <a:ea typeface="黑体" panose="02010609060101010101" charset="-122"/>
                  <a:cs typeface="黑体" panose="02010609060101010101" charset="-122"/>
                </a:rPr>
                <a:t>有关变化的数据新闻标题通常包含</a:t>
              </a:r>
              <a:r>
                <a:rPr kumimoji="1" lang="en-US" altLang="zh-CN" sz="1700">
                  <a:latin typeface="黑体" panose="02010609060101010101" charset="-122"/>
                  <a:ea typeface="黑体" panose="02010609060101010101" charset="-122"/>
                  <a:cs typeface="黑体" panose="02010609060101010101" charset="-122"/>
                </a:rPr>
                <a:t>“</a:t>
              </a:r>
              <a:r>
                <a:rPr kumimoji="1" lang="zh-CN" altLang="en-US" sz="1700">
                  <a:latin typeface="黑体" panose="02010609060101010101" charset="-122"/>
                  <a:ea typeface="黑体" panose="02010609060101010101" charset="-122"/>
                  <a:cs typeface="黑体" panose="02010609060101010101" charset="-122"/>
                </a:rPr>
                <a:t>上升</a:t>
              </a:r>
              <a:r>
                <a:rPr kumimoji="1" lang="en-US" altLang="zh-CN" sz="1700">
                  <a:latin typeface="黑体" panose="02010609060101010101" charset="-122"/>
                  <a:ea typeface="黑体" panose="02010609060101010101" charset="-122"/>
                  <a:cs typeface="黑体" panose="02010609060101010101" charset="-122"/>
                </a:rPr>
                <a:t>”“</a:t>
              </a:r>
              <a:r>
                <a:rPr kumimoji="1" lang="zh-CN" altLang="en-US" sz="1700">
                  <a:latin typeface="黑体" panose="02010609060101010101" charset="-122"/>
                  <a:ea typeface="黑体" panose="02010609060101010101" charset="-122"/>
                  <a:cs typeface="黑体" panose="02010609060101010101" charset="-122"/>
                </a:rPr>
                <a:t>暴跌</a:t>
              </a:r>
              <a:r>
                <a:rPr kumimoji="1" lang="en-US" altLang="zh-CN" sz="1700">
                  <a:latin typeface="黑体" panose="02010609060101010101" charset="-122"/>
                  <a:ea typeface="黑体" panose="02010609060101010101" charset="-122"/>
                  <a:cs typeface="黑体" panose="02010609060101010101" charset="-122"/>
                </a:rPr>
                <a:t>” “</a:t>
              </a:r>
              <a:r>
                <a:rPr kumimoji="1" lang="zh-CN" altLang="en-US" sz="1700">
                  <a:latin typeface="黑体" panose="02010609060101010101" charset="-122"/>
                  <a:ea typeface="黑体" panose="02010609060101010101" charset="-122"/>
                  <a:cs typeface="黑体" panose="02010609060101010101" charset="-122"/>
                </a:rPr>
                <a:t>增加</a:t>
              </a:r>
              <a:r>
                <a:rPr kumimoji="1" lang="en-US" altLang="zh-CN" sz="1700">
                  <a:latin typeface="黑体" panose="02010609060101010101" charset="-122"/>
                  <a:ea typeface="黑体" panose="02010609060101010101" charset="-122"/>
                  <a:cs typeface="黑体" panose="02010609060101010101" charset="-122"/>
                </a:rPr>
                <a:t>”</a:t>
              </a:r>
              <a:r>
                <a:rPr kumimoji="1" lang="zh-CN" altLang="en-US" sz="1700">
                  <a:latin typeface="黑体" panose="02010609060101010101" charset="-122"/>
                  <a:ea typeface="黑体" panose="02010609060101010101" charset="-122"/>
                  <a:cs typeface="黑体" panose="02010609060101010101" charset="-122"/>
                </a:rPr>
                <a:t>等动词。一旦发现数据中的某种变化，需要深入分析变化原因，探索变化的趋势，帮助我们更有针对性地解决问题。</a:t>
              </a:r>
              <a:endParaRPr kumimoji="1" lang="zh-CN" altLang="en-US" sz="1700">
                <a:latin typeface="黑体" panose="02010609060101010101" charset="-122"/>
                <a:ea typeface="黑体" panose="02010609060101010101" charset="-122"/>
                <a:cs typeface="黑体" panose="02010609060101010101" charset="-122"/>
              </a:endParaRPr>
            </a:p>
            <a:p>
              <a:pPr algn="l">
                <a:lnSpc>
                  <a:spcPct val="150000"/>
                </a:lnSpc>
              </a:pPr>
              <a:r>
                <a:rPr kumimoji="1" lang="zh-CN" altLang="en-US" sz="1400">
                  <a:solidFill>
                    <a:schemeClr val="bg2">
                      <a:lumMod val="50000"/>
                    </a:schemeClr>
                  </a:solidFill>
                  <a:latin typeface="黑体" panose="02010609060101010101" charset="-122"/>
                  <a:ea typeface="黑体" panose="02010609060101010101" charset="-122"/>
                  <a:cs typeface="黑体" panose="02010609060101010101" charset="-122"/>
                </a:rPr>
                <a:t>（</a:t>
              </a:r>
              <a:r>
                <a:rPr kumimoji="1" lang="zh-CN" altLang="en-US" sz="1400">
                  <a:solidFill>
                    <a:schemeClr val="bg2">
                      <a:lumMod val="50000"/>
                    </a:schemeClr>
                  </a:solidFill>
                  <a:latin typeface="黑体" panose="02010609060101010101" charset="-122"/>
                  <a:ea typeface="黑体" panose="02010609060101010101" charset="-122"/>
                  <a:cs typeface="黑体" panose="02010609060101010101" charset="-122"/>
                  <a:sym typeface="+mn-ea"/>
                </a:rPr>
                <a:t>还可以增加一个次要的分析视角）</a:t>
              </a:r>
              <a:endParaRPr kumimoji="1" lang="zh-CN" altLang="en-US" sz="1400">
                <a:solidFill>
                  <a:schemeClr val="bg2">
                    <a:lumMod val="50000"/>
                  </a:schemeClr>
                </a:solidFill>
                <a:latin typeface="黑体" panose="02010609060101010101" charset="-122"/>
                <a:ea typeface="黑体" panose="02010609060101010101" charset="-122"/>
                <a:cs typeface="黑体" panose="02010609060101010101" charset="-122"/>
                <a:sym typeface="+mn-ea"/>
              </a:endParaRPr>
            </a:p>
          </p:txBody>
        </p:sp>
        <p:sp>
          <p:nvSpPr>
            <p:cNvPr id="38" name="标题 1"/>
            <p:cNvSpPr txBox="1"/>
            <p:nvPr>
              <p:custDataLst>
                <p:tags r:id="rId5"/>
              </p:custDataLst>
            </p:nvPr>
          </p:nvSpPr>
          <p:spPr>
            <a:xfrm>
              <a:off x="1430" y="3567"/>
              <a:ext cx="193" cy="186"/>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39" name="标题 1"/>
            <p:cNvSpPr txBox="1"/>
            <p:nvPr>
              <p:custDataLst>
                <p:tags r:id="rId6"/>
              </p:custDataLst>
            </p:nvPr>
          </p:nvSpPr>
          <p:spPr>
            <a:xfrm>
              <a:off x="1430" y="6550"/>
              <a:ext cx="193" cy="186"/>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solidFill>
                  <a:srgbClr val="027FFD"/>
                </a:solidFill>
              </a:endParaRPr>
            </a:p>
          </p:txBody>
        </p:sp>
      </p:grpSp>
      <p:grpSp>
        <p:nvGrpSpPr>
          <p:cNvPr id="2" name="组合 1"/>
          <p:cNvGrpSpPr/>
          <p:nvPr/>
        </p:nvGrpSpPr>
        <p:grpSpPr>
          <a:xfrm>
            <a:off x="6772910" y="1786890"/>
            <a:ext cx="2143760" cy="4667250"/>
            <a:chOff x="10666" y="2814"/>
            <a:chExt cx="3376" cy="7350"/>
          </a:xfrm>
        </p:grpSpPr>
        <p:pic>
          <p:nvPicPr>
            <p:cNvPr id="290" name="图片 1"/>
            <p:cNvPicPr>
              <a:picLocks noChangeAspect="1"/>
            </p:cNvPicPr>
            <p:nvPr/>
          </p:nvPicPr>
          <p:blipFill>
            <a:blip r:embed="rId7"/>
            <a:stretch>
              <a:fillRect/>
            </a:stretch>
          </p:blipFill>
          <p:spPr>
            <a:xfrm>
              <a:off x="10666" y="2814"/>
              <a:ext cx="3376" cy="5708"/>
            </a:xfrm>
            <a:prstGeom prst="rect">
              <a:avLst/>
            </a:prstGeom>
            <a:noFill/>
            <a:ln>
              <a:solidFill>
                <a:schemeClr val="bg2">
                  <a:lumMod val="75000"/>
                </a:schemeClr>
              </a:solidFill>
            </a:ln>
          </p:spPr>
        </p:pic>
        <p:sp>
          <p:nvSpPr>
            <p:cNvPr id="40" name="文本框 39"/>
            <p:cNvSpPr txBox="1"/>
            <p:nvPr/>
          </p:nvSpPr>
          <p:spPr>
            <a:xfrm>
              <a:off x="10977" y="8768"/>
              <a:ext cx="2754" cy="1396"/>
            </a:xfrm>
            <a:prstGeom prst="rect">
              <a:avLst/>
            </a:prstGeom>
          </p:spPr>
          <p:txBody>
            <a:bodyPr lIns="0" tIns="0" rIns="0" bIns="0" rtlCol="0" anchor="t">
              <a:noAutofit/>
            </a:bodyPr>
            <a:p>
              <a:pPr marL="0" lvl="1" indent="0" algn="ctr">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新华网</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《守护世遗瑰宝</a:t>
              </a: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 </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贡献中国力量》</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节选</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grpSp>
        <p:nvGrpSpPr>
          <p:cNvPr id="3" name="组合 2"/>
          <p:cNvGrpSpPr/>
          <p:nvPr/>
        </p:nvGrpSpPr>
        <p:grpSpPr>
          <a:xfrm>
            <a:off x="9034145" y="1786890"/>
            <a:ext cx="2961640" cy="3615690"/>
            <a:chOff x="14227" y="2814"/>
            <a:chExt cx="4664" cy="5694"/>
          </a:xfrm>
        </p:grpSpPr>
        <p:pic>
          <p:nvPicPr>
            <p:cNvPr id="291" name="图片 1"/>
            <p:cNvPicPr>
              <a:picLocks noChangeAspect="1"/>
            </p:cNvPicPr>
            <p:nvPr/>
          </p:nvPicPr>
          <p:blipFill>
            <a:blip r:embed="rId8"/>
            <a:stretch>
              <a:fillRect/>
            </a:stretch>
          </p:blipFill>
          <p:spPr>
            <a:xfrm>
              <a:off x="14227" y="2814"/>
              <a:ext cx="4664" cy="3971"/>
            </a:xfrm>
            <a:prstGeom prst="rect">
              <a:avLst/>
            </a:prstGeom>
            <a:noFill/>
            <a:ln>
              <a:solidFill>
                <a:schemeClr val="bg2">
                  <a:lumMod val="75000"/>
                </a:schemeClr>
              </a:solidFill>
            </a:ln>
          </p:spPr>
        </p:pic>
        <p:sp>
          <p:nvSpPr>
            <p:cNvPr id="41" name="文本框 40"/>
            <p:cNvSpPr txBox="1"/>
            <p:nvPr/>
          </p:nvSpPr>
          <p:spPr>
            <a:xfrm>
              <a:off x="14460" y="7112"/>
              <a:ext cx="4036" cy="1396"/>
            </a:xfrm>
            <a:prstGeom prst="rect">
              <a:avLst/>
            </a:prstGeom>
          </p:spPr>
          <p:txBody>
            <a:bodyPr lIns="0" tIns="0" rIns="0" bIns="0" rtlCol="0" anchor="t">
              <a:noAutofit/>
            </a:bodyPr>
            <a:p>
              <a:pPr marL="0" lvl="1" indent="0" algn="just">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《美国加速种族多元化：人口普查数据显示白人占比首次跌破六成》节选</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在数据对比中发现新闻价值：</a:t>
            </a:r>
            <a:r>
              <a:rPr lang="zh-CN" altLang="en-US" sz="2400" b="1">
                <a:latin typeface="微软雅黑" panose="020B0503020204020204" charset="-122"/>
                <a:ea typeface="微软雅黑" panose="020B0503020204020204" charset="-122"/>
              </a:rPr>
              <a:t>变化</a:t>
            </a:r>
            <a:endParaRPr lang="zh-CN" altLang="en-US" sz="2400" b="1">
              <a:latin typeface="微软雅黑" panose="020B0503020204020204" charset="-122"/>
              <a:ea typeface="微软雅黑" panose="020B0503020204020204" charset="-122"/>
            </a:endParaRPr>
          </a:p>
        </p:txBody>
      </p:sp>
      <p:grpSp>
        <p:nvGrpSpPr>
          <p:cNvPr id="32" name="组合 31"/>
          <p:cNvGrpSpPr/>
          <p:nvPr>
            <p:custDataLst>
              <p:tags r:id="rId1"/>
            </p:custDataLst>
          </p:nvPr>
        </p:nvGrpSpPr>
        <p:grpSpPr>
          <a:xfrm>
            <a:off x="598170" y="2226086"/>
            <a:ext cx="10952480" cy="5178014"/>
            <a:chOff x="1040" y="3172"/>
            <a:chExt cx="17248" cy="8154"/>
          </a:xfrm>
        </p:grpSpPr>
        <p:sp>
          <p:nvSpPr>
            <p:cNvPr id="3" name="标题 1"/>
            <p:cNvSpPr txBox="1"/>
            <p:nvPr>
              <p:custDataLst>
                <p:tags r:id="rId2"/>
              </p:custDataLst>
            </p:nvPr>
          </p:nvSpPr>
          <p:spPr>
            <a:xfrm>
              <a:off x="4229" y="3172"/>
              <a:ext cx="1805" cy="1969"/>
            </a:xfrm>
            <a:prstGeom prst="rect">
              <a:avLst/>
            </a:prstGeom>
            <a:noFill/>
            <a:ln>
              <a:noFill/>
            </a:ln>
          </p:spPr>
          <p:txBody>
            <a:bodyPr vert="horz" wrap="square" lIns="0" tIns="0" rIns="0" bIns="0" rtlCol="0" anchor="ctr"/>
            <a:p>
              <a:pPr algn="r">
                <a:lnSpc>
                  <a:spcPct val="150000"/>
                </a:lnSpc>
              </a:pPr>
              <a:r>
                <a:rPr kumimoji="1" lang="en-US" altLang="zh-CN" sz="5400" b="1">
                  <a:ln w="12700">
                    <a:noFill/>
                  </a:ln>
                  <a:solidFill>
                    <a:srgbClr val="F2F2F2">
                      <a:alpha val="100000"/>
                    </a:srgbClr>
                  </a:solidFill>
                  <a:latin typeface="微软雅黑" panose="020B0503020204020204" charset="-122"/>
                  <a:ea typeface="微软雅黑" panose="020B0503020204020204" charset="-122"/>
                  <a:cs typeface="Source Han Sans" panose="020B0500000000000000" charset="-122"/>
                </a:rPr>
                <a:t>01</a:t>
              </a:r>
              <a:endParaRPr kumimoji="1" lang="en-US" altLang="zh-CN" sz="5400" b="1">
                <a:ln w="12700">
                  <a:noFill/>
                </a:ln>
                <a:solidFill>
                  <a:srgbClr val="F2F2F2">
                    <a:alpha val="100000"/>
                  </a:srgbClr>
                </a:solidFill>
                <a:latin typeface="微软雅黑" panose="020B0503020204020204" charset="-122"/>
                <a:ea typeface="微软雅黑" panose="020B0503020204020204" charset="-122"/>
                <a:cs typeface="Source Han Sans" panose="020B0500000000000000" charset="-122"/>
              </a:endParaRPr>
            </a:p>
          </p:txBody>
        </p:sp>
        <p:sp>
          <p:nvSpPr>
            <p:cNvPr id="2" name="标题 1"/>
            <p:cNvSpPr txBox="1"/>
            <p:nvPr>
              <p:custDataLst>
                <p:tags r:id="rId3"/>
              </p:custDataLst>
            </p:nvPr>
          </p:nvSpPr>
          <p:spPr>
            <a:xfrm>
              <a:off x="7111" y="3329"/>
              <a:ext cx="4958" cy="4958"/>
            </a:xfrm>
            <a:prstGeom prst="ellipse">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p>
              <a:pPr algn="ctr">
                <a:lnSpc>
                  <a:spcPct val="110000"/>
                </a:lnSpc>
              </a:pPr>
              <a:endParaRPr kumimoji="1" lang="zh-CN" altLang="en-US"/>
            </a:p>
          </p:txBody>
        </p:sp>
        <p:sp>
          <p:nvSpPr>
            <p:cNvPr id="7" name="标题 1"/>
            <p:cNvSpPr txBox="1"/>
            <p:nvPr>
              <p:custDataLst>
                <p:tags r:id="rId4"/>
              </p:custDataLst>
            </p:nvPr>
          </p:nvSpPr>
          <p:spPr>
            <a:xfrm>
              <a:off x="8089" y="4307"/>
              <a:ext cx="3001" cy="3001"/>
            </a:xfrm>
            <a:prstGeom prst="ellipse">
              <a:avLst/>
            </a:prstGeom>
            <a:gradFill>
              <a:gsLst>
                <a:gs pos="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8" name="标题 1"/>
            <p:cNvSpPr txBox="1"/>
            <p:nvPr>
              <p:custDataLst>
                <p:tags r:id="rId5"/>
              </p:custDataLst>
            </p:nvPr>
          </p:nvSpPr>
          <p:spPr>
            <a:xfrm flipH="1" flipV="1">
              <a:off x="7885" y="4355"/>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9" name="标题 1"/>
            <p:cNvSpPr txBox="1"/>
            <p:nvPr>
              <p:custDataLst>
                <p:tags r:id="rId6"/>
              </p:custDataLst>
            </p:nvPr>
          </p:nvSpPr>
          <p:spPr>
            <a:xfrm flipH="1" flipV="1">
              <a:off x="9402" y="3645"/>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10" name="标题 1"/>
            <p:cNvSpPr txBox="1"/>
            <p:nvPr>
              <p:custDataLst>
                <p:tags r:id="rId7"/>
              </p:custDataLst>
            </p:nvPr>
          </p:nvSpPr>
          <p:spPr>
            <a:xfrm flipH="1" flipV="1">
              <a:off x="10918" y="4355"/>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11" name="标题 1"/>
            <p:cNvSpPr txBox="1"/>
            <p:nvPr>
              <p:custDataLst>
                <p:tags r:id="rId8"/>
              </p:custDataLst>
            </p:nvPr>
          </p:nvSpPr>
          <p:spPr>
            <a:xfrm flipH="1" flipV="1">
              <a:off x="11384" y="5620"/>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13" name="标题 1"/>
            <p:cNvSpPr txBox="1"/>
            <p:nvPr>
              <p:custDataLst>
                <p:tags r:id="rId9"/>
              </p:custDataLst>
            </p:nvPr>
          </p:nvSpPr>
          <p:spPr>
            <a:xfrm flipH="1" flipV="1">
              <a:off x="10939" y="6863"/>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14" name="标题 1"/>
            <p:cNvSpPr txBox="1"/>
            <p:nvPr>
              <p:custDataLst>
                <p:tags r:id="rId10"/>
              </p:custDataLst>
            </p:nvPr>
          </p:nvSpPr>
          <p:spPr>
            <a:xfrm flipH="1" flipV="1">
              <a:off x="9402" y="7597"/>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15" name="标题 1"/>
            <p:cNvSpPr txBox="1"/>
            <p:nvPr>
              <p:custDataLst>
                <p:tags r:id="rId11"/>
              </p:custDataLst>
            </p:nvPr>
          </p:nvSpPr>
          <p:spPr>
            <a:xfrm flipH="1" flipV="1">
              <a:off x="7890" y="6863"/>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16" name="标题 1"/>
            <p:cNvSpPr txBox="1"/>
            <p:nvPr>
              <p:custDataLst>
                <p:tags r:id="rId12"/>
              </p:custDataLst>
            </p:nvPr>
          </p:nvSpPr>
          <p:spPr>
            <a:xfrm flipH="1" flipV="1">
              <a:off x="7424" y="5620"/>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grpSp>
          <p:nvGrpSpPr>
            <p:cNvPr id="17" name="组合 16"/>
            <p:cNvGrpSpPr/>
            <p:nvPr>
              <p:custDataLst>
                <p:tags r:id="rId13"/>
              </p:custDataLst>
            </p:nvPr>
          </p:nvGrpSpPr>
          <p:grpSpPr>
            <a:xfrm>
              <a:off x="8530" y="4532"/>
              <a:ext cx="2193" cy="2158"/>
              <a:chOff x="5416577" y="2877447"/>
              <a:chExt cx="1392895" cy="1370402"/>
            </a:xfrm>
          </p:grpSpPr>
          <p:sp>
            <p:nvSpPr>
              <p:cNvPr id="18" name="标题 1"/>
              <p:cNvSpPr txBox="1"/>
              <p:nvPr>
                <p:custDataLst>
                  <p:tags r:id="rId14"/>
                </p:custDataLst>
              </p:nvPr>
            </p:nvSpPr>
            <p:spPr>
              <a:xfrm>
                <a:off x="5519800" y="3122873"/>
                <a:ext cx="1117558" cy="1117554"/>
              </a:xfrm>
              <a:prstGeom prst="arc">
                <a:avLst>
                  <a:gd name="adj1" fmla="val 17047451"/>
                  <a:gd name="adj2" fmla="val 20675756"/>
                </a:avLst>
              </a:prstGeom>
              <a:noFill/>
              <a:ln w="254000" cap="sq">
                <a:solidFill>
                  <a:schemeClr val="bg1"/>
                </a:solidFill>
                <a:miter/>
              </a:ln>
            </p:spPr>
            <p:txBody>
              <a:bodyPr vert="horz" wrap="square" lIns="91440" tIns="45720" rIns="91440" bIns="45720" rtlCol="0" anchor="ctr"/>
              <a:p>
                <a:pPr algn="ctr">
                  <a:lnSpc>
                    <a:spcPct val="110000"/>
                  </a:lnSpc>
                </a:pPr>
                <a:endParaRPr kumimoji="1" lang="zh-CN" altLang="en-US"/>
              </a:p>
            </p:txBody>
          </p:sp>
          <p:sp>
            <p:nvSpPr>
              <p:cNvPr id="19" name="标题 1"/>
              <p:cNvSpPr txBox="1"/>
              <p:nvPr>
                <p:custDataLst>
                  <p:tags r:id="rId15"/>
                </p:custDataLst>
              </p:nvPr>
            </p:nvSpPr>
            <p:spPr>
              <a:xfrm rot="7262671">
                <a:off x="5534642" y="3130293"/>
                <a:ext cx="1117558" cy="1117554"/>
              </a:xfrm>
              <a:prstGeom prst="arc">
                <a:avLst>
                  <a:gd name="adj1" fmla="val 17047451"/>
                  <a:gd name="adj2" fmla="val 20675756"/>
                </a:avLst>
              </a:prstGeom>
              <a:noFill/>
              <a:ln w="254000" cap="sq">
                <a:solidFill>
                  <a:schemeClr val="bg1"/>
                </a:solidFill>
                <a:miter/>
              </a:ln>
            </p:spPr>
            <p:txBody>
              <a:bodyPr vert="horz" wrap="square" lIns="91440" tIns="45720" rIns="91440" bIns="45720" rtlCol="0" anchor="ctr"/>
              <a:p>
                <a:pPr algn="ctr">
                  <a:lnSpc>
                    <a:spcPct val="110000"/>
                  </a:lnSpc>
                </a:pPr>
                <a:endParaRPr kumimoji="1" lang="zh-CN" altLang="en-US"/>
              </a:p>
            </p:txBody>
          </p:sp>
          <p:sp>
            <p:nvSpPr>
              <p:cNvPr id="20" name="标题 1"/>
              <p:cNvSpPr txBox="1"/>
              <p:nvPr>
                <p:custDataLst>
                  <p:tags r:id="rId16"/>
                </p:custDataLst>
              </p:nvPr>
            </p:nvSpPr>
            <p:spPr>
              <a:xfrm rot="14560160">
                <a:off x="5534642" y="3130293"/>
                <a:ext cx="1117558" cy="1117554"/>
              </a:xfrm>
              <a:prstGeom prst="arc">
                <a:avLst>
                  <a:gd name="adj1" fmla="val 17047451"/>
                  <a:gd name="adj2" fmla="val 20675756"/>
                </a:avLst>
              </a:prstGeom>
              <a:noFill/>
              <a:ln w="254000" cap="sq">
                <a:solidFill>
                  <a:schemeClr val="bg1"/>
                </a:solidFill>
                <a:miter/>
              </a:ln>
            </p:spPr>
            <p:txBody>
              <a:bodyPr vert="horz" wrap="square" lIns="91440" tIns="45720" rIns="91440" bIns="45720" rtlCol="0" anchor="ctr"/>
              <a:p>
                <a:pPr algn="ctr">
                  <a:lnSpc>
                    <a:spcPct val="110000"/>
                  </a:lnSpc>
                </a:pPr>
                <a:endParaRPr kumimoji="1" lang="zh-CN" altLang="en-US"/>
              </a:p>
            </p:txBody>
          </p:sp>
          <p:sp>
            <p:nvSpPr>
              <p:cNvPr id="21" name="标题 1"/>
              <p:cNvSpPr txBox="1"/>
              <p:nvPr>
                <p:custDataLst>
                  <p:tags r:id="rId17"/>
                </p:custDataLst>
              </p:nvPr>
            </p:nvSpPr>
            <p:spPr>
              <a:xfrm rot="17327035">
                <a:off x="5797752" y="2920062"/>
                <a:ext cx="421352" cy="336121"/>
              </a:xfrm>
              <a:prstGeom prst="triangle">
                <a:avLst/>
              </a:prstGeom>
              <a:solidFill>
                <a:schemeClr val="bg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23" name="标题 1"/>
              <p:cNvSpPr txBox="1"/>
              <p:nvPr>
                <p:custDataLst>
                  <p:tags r:id="rId18"/>
                </p:custDataLst>
              </p:nvPr>
            </p:nvSpPr>
            <p:spPr>
              <a:xfrm rot="9940873">
                <a:off x="5416577" y="3854240"/>
                <a:ext cx="421352" cy="336121"/>
              </a:xfrm>
              <a:prstGeom prst="triangle">
                <a:avLst/>
              </a:prstGeom>
              <a:solidFill>
                <a:schemeClr val="bg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24" name="标题 1"/>
              <p:cNvSpPr txBox="1"/>
              <p:nvPr>
                <p:custDataLst>
                  <p:tags r:id="rId19"/>
                </p:custDataLst>
              </p:nvPr>
            </p:nvSpPr>
            <p:spPr>
              <a:xfrm rot="2699578">
                <a:off x="6388120" y="3794941"/>
                <a:ext cx="421352" cy="336121"/>
              </a:xfrm>
              <a:prstGeom prst="triangle">
                <a:avLst/>
              </a:prstGeom>
              <a:solidFill>
                <a:schemeClr val="bg1"/>
              </a:solidFill>
              <a:ln w="12700" cap="sq">
                <a:noFill/>
                <a:miter/>
              </a:ln>
            </p:spPr>
            <p:txBody>
              <a:bodyPr vert="horz" wrap="square" lIns="91440" tIns="45720" rIns="91440" bIns="45720" rtlCol="0" anchor="ctr"/>
              <a:p>
                <a:pPr algn="ctr">
                  <a:lnSpc>
                    <a:spcPct val="110000"/>
                  </a:lnSpc>
                </a:pPr>
                <a:endParaRPr kumimoji="1" lang="zh-CN" altLang="en-US"/>
              </a:p>
            </p:txBody>
          </p:sp>
        </p:grpSp>
        <p:sp>
          <p:nvSpPr>
            <p:cNvPr id="25" name="标题 1"/>
            <p:cNvSpPr txBox="1"/>
            <p:nvPr>
              <p:custDataLst>
                <p:tags r:id="rId20"/>
              </p:custDataLst>
            </p:nvPr>
          </p:nvSpPr>
          <p:spPr>
            <a:xfrm>
              <a:off x="1957" y="4557"/>
              <a:ext cx="4569" cy="875"/>
            </a:xfrm>
            <a:prstGeom prst="roundRect">
              <a:avLst>
                <a:gd name="adj" fmla="val 50000"/>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p>
              <a:pPr algn="ctr">
                <a:lnSpc>
                  <a:spcPct val="110000"/>
                </a:lnSpc>
              </a:pPr>
              <a:endParaRPr kumimoji="1" lang="zh-CN" altLang="en-US"/>
            </a:p>
          </p:txBody>
        </p:sp>
        <p:sp>
          <p:nvSpPr>
            <p:cNvPr id="26" name="标题 1"/>
            <p:cNvSpPr txBox="1"/>
            <p:nvPr>
              <p:custDataLst>
                <p:tags r:id="rId21"/>
              </p:custDataLst>
            </p:nvPr>
          </p:nvSpPr>
          <p:spPr>
            <a:xfrm>
              <a:off x="1306" y="4567"/>
              <a:ext cx="4727" cy="792"/>
            </a:xfrm>
            <a:prstGeom prst="rect">
              <a:avLst/>
            </a:prstGeom>
            <a:noFill/>
            <a:ln>
              <a:noFill/>
            </a:ln>
          </p:spPr>
          <p:txBody>
            <a:bodyPr vert="horz" wrap="square" lIns="0" tIns="0" rIns="0" bIns="0" rtlCol="0" anchor="ctr"/>
            <a:p>
              <a:pPr algn="r">
                <a:lnSpc>
                  <a:spcPct val="150000"/>
                </a:lnSpc>
              </a:pPr>
              <a:r>
                <a:rPr kumimoji="1" lang="zh-CN" altLang="en-US"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rPr>
                <a:t>季度性变化</a:t>
              </a:r>
              <a:endParaRPr kumimoji="1" lang="zh-CN" altLang="en-US"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27" name="标题 1"/>
            <p:cNvSpPr txBox="1"/>
            <p:nvPr>
              <p:custDataLst>
                <p:tags r:id="rId22"/>
              </p:custDataLst>
            </p:nvPr>
          </p:nvSpPr>
          <p:spPr>
            <a:xfrm>
              <a:off x="1040" y="5651"/>
              <a:ext cx="5470" cy="4048"/>
            </a:xfrm>
            <a:prstGeom prst="rect">
              <a:avLst/>
            </a:prstGeom>
            <a:noFill/>
            <a:ln>
              <a:noFill/>
            </a:ln>
          </p:spPr>
          <p:txBody>
            <a:bodyPr vert="horz" wrap="square" lIns="0" tIns="0" rIns="0" bIns="0" rtlCol="0" anchor="t"/>
            <a:p>
              <a:pPr algn="just">
                <a:lnSpc>
                  <a:spcPct val="150000"/>
                </a:lnSpc>
              </a:pPr>
              <a:r>
                <a:rPr kumimoji="1" lang="zh-CN" altLang="en-US" sz="1600">
                  <a:ln w="12700">
                    <a:noFill/>
                  </a:ln>
                  <a:solidFill>
                    <a:srgbClr val="000000">
                      <a:alpha val="100000"/>
                    </a:srgbClr>
                  </a:solidFill>
                  <a:latin typeface="黑体" panose="02010609060101010101" charset="-122"/>
                  <a:ea typeface="黑体" panose="02010609060101010101" charset="-122"/>
                  <a:cs typeface="黑体" panose="02010609060101010101" charset="-122"/>
                </a:rPr>
                <a:t>通常用于衡量经济活动和数据的周期性变化（经济数据</a:t>
              </a:r>
              <a:r>
                <a:rPr kumimoji="1" lang="zh-CN" altLang="en-US" sz="1600">
                  <a:ln w="12700">
                    <a:noFill/>
                  </a:ln>
                  <a:solidFill>
                    <a:srgbClr val="000000">
                      <a:alpha val="100000"/>
                    </a:srgbClr>
                  </a:solidFill>
                  <a:latin typeface="黑体" panose="02010609060101010101" charset="-122"/>
                  <a:ea typeface="黑体" panose="02010609060101010101" charset="-122"/>
                  <a:cs typeface="黑体" panose="02010609060101010101" charset="-122"/>
                  <a:sym typeface="+mn-ea"/>
                </a:rPr>
                <a:t>通常按季度发布</a:t>
              </a:r>
              <a:r>
                <a:rPr kumimoji="1" lang="zh-CN" altLang="en-US" sz="1600">
                  <a:ln w="12700">
                    <a:noFill/>
                  </a:ln>
                  <a:solidFill>
                    <a:srgbClr val="000000">
                      <a:alpha val="100000"/>
                    </a:srgbClr>
                  </a:solidFill>
                  <a:latin typeface="黑体" panose="02010609060101010101" charset="-122"/>
                  <a:ea typeface="黑体" panose="02010609060101010101" charset="-122"/>
                  <a:cs typeface="黑体" panose="02010609060101010101" charset="-122"/>
                </a:rPr>
                <a:t>，如</a:t>
              </a:r>
              <a:r>
                <a:rPr kumimoji="1" lang="en-US" altLang="zh-CN" sz="1600">
                  <a:ln w="12700">
                    <a:noFill/>
                  </a:ln>
                  <a:solidFill>
                    <a:srgbClr val="000000">
                      <a:alpha val="100000"/>
                    </a:srgbClr>
                  </a:solidFill>
                  <a:latin typeface="黑体" panose="02010609060101010101" charset="-122"/>
                  <a:ea typeface="黑体" panose="02010609060101010101" charset="-122"/>
                  <a:cs typeface="黑体" panose="02010609060101010101" charset="-122"/>
                </a:rPr>
                <a:t>GDP</a:t>
              </a:r>
              <a:r>
                <a:rPr kumimoji="1" lang="zh-CN" altLang="en-US" sz="1600">
                  <a:ln w="12700">
                    <a:noFill/>
                  </a:ln>
                  <a:solidFill>
                    <a:srgbClr val="000000">
                      <a:alpha val="100000"/>
                    </a:srgbClr>
                  </a:solidFill>
                  <a:latin typeface="黑体" panose="02010609060101010101" charset="-122"/>
                  <a:ea typeface="黑体" panose="02010609060101010101" charset="-122"/>
                  <a:cs typeface="黑体" panose="02010609060101010101" charset="-122"/>
                </a:rPr>
                <a:t>）。季度性数据可以帮助分析和预测经济走势。季度性变化存在一定的规律性，变化本身不具备新闻价值。</a:t>
              </a:r>
              <a:endParaRPr kumimoji="1" lang="zh-CN" altLang="en-US" sz="1600">
                <a:ln w="12700">
                  <a:noFill/>
                </a:ln>
                <a:solidFill>
                  <a:srgbClr val="000000">
                    <a:alpha val="100000"/>
                  </a:srgbClr>
                </a:solidFill>
                <a:latin typeface="黑体" panose="02010609060101010101" charset="-122"/>
                <a:ea typeface="黑体" panose="02010609060101010101" charset="-122"/>
                <a:cs typeface="黑体" panose="02010609060101010101" charset="-122"/>
              </a:endParaRPr>
            </a:p>
            <a:p>
              <a:pPr algn="r">
                <a:lnSpc>
                  <a:spcPct val="150000"/>
                </a:lnSpc>
              </a:pPr>
              <a:endParaRPr kumimoji="1" lang="zh-CN" altLang="en-US">
                <a:ln w="12700">
                  <a:noFill/>
                </a:ln>
                <a:solidFill>
                  <a:srgbClr val="000000">
                    <a:alpha val="100000"/>
                  </a:srgbClr>
                </a:solidFill>
                <a:latin typeface="黑体" panose="02010609060101010101" charset="-122"/>
                <a:ea typeface="黑体" panose="02010609060101010101" charset="-122"/>
                <a:cs typeface="Source Han Sans" panose="020B0500000000000000" charset="-122"/>
              </a:endParaRPr>
            </a:p>
          </p:txBody>
        </p:sp>
        <p:sp>
          <p:nvSpPr>
            <p:cNvPr id="28" name="标题 1"/>
            <p:cNvSpPr txBox="1"/>
            <p:nvPr>
              <p:custDataLst>
                <p:tags r:id="rId23"/>
              </p:custDataLst>
            </p:nvPr>
          </p:nvSpPr>
          <p:spPr>
            <a:xfrm>
              <a:off x="13088" y="3172"/>
              <a:ext cx="1805" cy="1969"/>
            </a:xfrm>
            <a:prstGeom prst="rect">
              <a:avLst/>
            </a:prstGeom>
            <a:noFill/>
            <a:ln>
              <a:noFill/>
            </a:ln>
          </p:spPr>
          <p:txBody>
            <a:bodyPr vert="horz" wrap="square" lIns="0" tIns="0" rIns="0" bIns="0" rtlCol="0" anchor="ctr"/>
            <a:p>
              <a:pPr algn="l">
                <a:lnSpc>
                  <a:spcPct val="150000"/>
                </a:lnSpc>
              </a:pPr>
              <a:r>
                <a:rPr kumimoji="1" lang="en-US" altLang="zh-CN" sz="5400" b="1">
                  <a:ln w="12700">
                    <a:noFill/>
                  </a:ln>
                  <a:solidFill>
                    <a:srgbClr val="F2F2F2">
                      <a:alpha val="100000"/>
                    </a:srgbClr>
                  </a:solidFill>
                  <a:latin typeface="微软雅黑" panose="020B0503020204020204" charset="-122"/>
                  <a:ea typeface="微软雅黑" panose="020B0503020204020204" charset="-122"/>
                  <a:cs typeface="Source Han Sans" panose="020B0500000000000000" charset="-122"/>
                </a:rPr>
                <a:t>02</a:t>
              </a:r>
              <a:endParaRPr kumimoji="1" lang="en-US" altLang="zh-CN" sz="5400" b="1">
                <a:ln w="12700">
                  <a:noFill/>
                </a:ln>
                <a:solidFill>
                  <a:srgbClr val="F2F2F2">
                    <a:alpha val="100000"/>
                  </a:srgbClr>
                </a:solidFill>
                <a:latin typeface="微软雅黑" panose="020B0503020204020204" charset="-122"/>
                <a:ea typeface="微软雅黑" panose="020B0503020204020204" charset="-122"/>
                <a:cs typeface="Source Han Sans" panose="020B0500000000000000" charset="-122"/>
              </a:endParaRPr>
            </a:p>
          </p:txBody>
        </p:sp>
        <p:sp>
          <p:nvSpPr>
            <p:cNvPr id="29" name="标题 1"/>
            <p:cNvSpPr txBox="1"/>
            <p:nvPr>
              <p:custDataLst>
                <p:tags r:id="rId24"/>
              </p:custDataLst>
            </p:nvPr>
          </p:nvSpPr>
          <p:spPr>
            <a:xfrm>
              <a:off x="12636" y="4557"/>
              <a:ext cx="4839" cy="875"/>
            </a:xfrm>
            <a:prstGeom prst="roundRect">
              <a:avLst>
                <a:gd name="adj" fmla="val 50000"/>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p>
              <a:pPr algn="ctr">
                <a:lnSpc>
                  <a:spcPct val="110000"/>
                </a:lnSpc>
              </a:pPr>
              <a:endParaRPr kumimoji="1" lang="zh-CN" altLang="en-US"/>
            </a:p>
          </p:txBody>
        </p:sp>
        <p:sp>
          <p:nvSpPr>
            <p:cNvPr id="30" name="标题 1"/>
            <p:cNvSpPr txBox="1"/>
            <p:nvPr>
              <p:custDataLst>
                <p:tags r:id="rId25"/>
              </p:custDataLst>
            </p:nvPr>
          </p:nvSpPr>
          <p:spPr>
            <a:xfrm>
              <a:off x="13147" y="4567"/>
              <a:ext cx="4993" cy="792"/>
            </a:xfrm>
            <a:prstGeom prst="rect">
              <a:avLst/>
            </a:prstGeom>
            <a:noFill/>
            <a:ln>
              <a:noFill/>
            </a:ln>
          </p:spPr>
          <p:txBody>
            <a:bodyPr vert="horz" wrap="square" lIns="0" tIns="0" rIns="0" bIns="0" rtlCol="0" anchor="ctr"/>
            <a:p>
              <a:pPr algn="l">
                <a:lnSpc>
                  <a:spcPct val="150000"/>
                </a:lnSpc>
              </a:pPr>
              <a:r>
                <a:rPr kumimoji="1" lang="zh-CN" altLang="en-US"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rPr>
                <a:t>误差范围</a:t>
              </a:r>
              <a:endParaRPr kumimoji="1" lang="zh-CN" altLang="en-US"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31" name="标题 1"/>
            <p:cNvSpPr txBox="1"/>
            <p:nvPr>
              <p:custDataLst>
                <p:tags r:id="rId26"/>
              </p:custDataLst>
            </p:nvPr>
          </p:nvSpPr>
          <p:spPr>
            <a:xfrm>
              <a:off x="12690" y="5651"/>
              <a:ext cx="5598" cy="5675"/>
            </a:xfrm>
            <a:prstGeom prst="rect">
              <a:avLst/>
            </a:prstGeom>
            <a:noFill/>
            <a:ln>
              <a:noFill/>
            </a:ln>
          </p:spPr>
          <p:txBody>
            <a:bodyPr vert="horz" wrap="square" lIns="0" tIns="0" rIns="0" bIns="0" rtlCol="0" anchor="t"/>
            <a:p>
              <a:pPr algn="l">
                <a:lnSpc>
                  <a:spcPct val="150000"/>
                </a:lnSpc>
              </a:pPr>
              <a:r>
                <a:rPr kumimoji="1" lang="zh-CN" altLang="en-US" sz="1600">
                  <a:latin typeface="黑体" panose="02010609060101010101" charset="-122"/>
                  <a:ea typeface="黑体" panose="02010609060101010101" charset="-122"/>
                </a:rPr>
                <a:t>误差范围是指数据的不确定性范围，即数据的真实值可能在某个范围内波动。误差范围越大说明数据的准确性越低，可能受到多种因素的影响。</a:t>
              </a:r>
              <a:r>
                <a:rPr lang="zh-CN" altLang="en-US" sz="1600">
                  <a:ln>
                    <a:noFill/>
                    <a:prstDash val="sysDot"/>
                  </a:ln>
                  <a:solidFill>
                    <a:schemeClr val="tx1">
                      <a:lumMod val="85000"/>
                      <a:lumOff val="15000"/>
                    </a:schemeClr>
                  </a:solidFill>
                  <a:latin typeface="黑体" panose="02010609060101010101" charset="-122"/>
                  <a:ea typeface="黑体" panose="02010609060101010101" charset="-122"/>
                  <a:cs typeface="+mn-ea"/>
                  <a:sym typeface="+mn-ea"/>
                </a:rPr>
                <a:t>在报道时应强调误差范围，避免误导受众。</a:t>
              </a:r>
              <a:endParaRPr kumimoji="1" lang="zh-CN" altLang="en-US" sz="1600">
                <a:latin typeface="黑体" panose="02010609060101010101" charset="-122"/>
                <a:ea typeface="黑体" panose="02010609060101010101" charset="-122"/>
              </a:endParaRPr>
            </a:p>
            <a:p>
              <a:pPr algn="l">
                <a:lnSpc>
                  <a:spcPct val="150000"/>
                </a:lnSpc>
              </a:pPr>
              <a:endParaRPr kumimoji="1" lang="zh-CN" altLang="en-US">
                <a:latin typeface="黑体" panose="02010609060101010101" charset="-122"/>
                <a:ea typeface="黑体" panose="02010609060101010101"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500"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2"/>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在数据对比中发现新闻价值：</a:t>
            </a:r>
            <a:r>
              <a:rPr lang="zh-CN" altLang="en-US" sz="2400" b="1">
                <a:latin typeface="微软雅黑" panose="020B0503020204020204" charset="-122"/>
                <a:ea typeface="微软雅黑" panose="020B0503020204020204" charset="-122"/>
              </a:rPr>
              <a:t>排名</a:t>
            </a:r>
            <a:endParaRPr lang="zh-CN" altLang="en-US" sz="2400" b="1">
              <a:latin typeface="微软雅黑" panose="020B0503020204020204" charset="-122"/>
              <a:ea typeface="微软雅黑" panose="020B0503020204020204" charset="-122"/>
            </a:endParaRPr>
          </a:p>
        </p:txBody>
      </p:sp>
      <p:sp>
        <p:nvSpPr>
          <p:cNvPr id="33" name="文本框 32"/>
          <p:cNvSpPr txBox="1"/>
          <p:nvPr/>
        </p:nvSpPr>
        <p:spPr>
          <a:xfrm>
            <a:off x="4779645" y="60388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3" name="组合 2"/>
          <p:cNvGrpSpPr/>
          <p:nvPr/>
        </p:nvGrpSpPr>
        <p:grpSpPr>
          <a:xfrm>
            <a:off x="908050" y="2170430"/>
            <a:ext cx="7254240" cy="4739005"/>
            <a:chOff x="1430" y="3418"/>
            <a:chExt cx="11424" cy="7463"/>
          </a:xfrm>
        </p:grpSpPr>
        <p:sp>
          <p:nvSpPr>
            <p:cNvPr id="34" name="标题 1"/>
            <p:cNvSpPr txBox="1"/>
            <p:nvPr>
              <p:custDataLst>
                <p:tags r:id="rId1"/>
              </p:custDataLst>
            </p:nvPr>
          </p:nvSpPr>
          <p:spPr>
            <a:xfrm>
              <a:off x="1766" y="3418"/>
              <a:ext cx="8900" cy="533"/>
            </a:xfrm>
            <a:prstGeom prst="rect">
              <a:avLst/>
            </a:prstGeom>
            <a:noFill/>
            <a:ln>
              <a:noFill/>
            </a:ln>
          </p:spPr>
          <p:txBody>
            <a:bodyPr vert="horz" wrap="square" lIns="0" tIns="0" rIns="0" bIns="0" rtlCol="0" anchor="t">
              <a:spAutoFit/>
            </a:bodyPr>
            <a:p>
              <a:pPr algn="l">
                <a:lnSpc>
                  <a:spcPct val="100000"/>
                </a:lnSpc>
              </a:pPr>
              <a:r>
                <a:rPr kumimoji="1" lang="zh-CN" altLang="en-US" sz="2200" b="1">
                  <a:ln w="12700">
                    <a:noFill/>
                  </a:ln>
                  <a:solidFill>
                    <a:srgbClr val="027FFD">
                      <a:alpha val="100000"/>
                    </a:srgbClr>
                  </a:solidFill>
                  <a:latin typeface="微软雅黑" panose="020B0503020204020204" charset="-122"/>
                  <a:ea typeface="微软雅黑" panose="020B0503020204020204" charset="-122"/>
                  <a:cs typeface="Source Han Sans CN Bold" panose="020B0800000000000000" charset="-122"/>
                </a:rPr>
                <a:t>排名反映数据情况</a:t>
              </a:r>
              <a:endParaRPr kumimoji="1" lang="zh-CN" altLang="en-US" sz="2200" b="1">
                <a:ln w="12700">
                  <a:noFill/>
                </a:ln>
                <a:solidFill>
                  <a:srgbClr val="027FFD">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35" name="标题 1"/>
            <p:cNvSpPr txBox="1"/>
            <p:nvPr>
              <p:custDataLst>
                <p:tags r:id="rId2"/>
              </p:custDataLst>
            </p:nvPr>
          </p:nvSpPr>
          <p:spPr>
            <a:xfrm>
              <a:off x="1766" y="6400"/>
              <a:ext cx="8900" cy="533"/>
            </a:xfrm>
            <a:prstGeom prst="rect">
              <a:avLst/>
            </a:prstGeom>
            <a:noFill/>
            <a:ln>
              <a:noFill/>
            </a:ln>
          </p:spPr>
          <p:txBody>
            <a:bodyPr vert="horz" wrap="square" lIns="0" tIns="0" rIns="0" bIns="0" rtlCol="0" anchor="t">
              <a:spAutoFit/>
            </a:bodyPr>
            <a:p>
              <a:pPr algn="l">
                <a:lnSpc>
                  <a:spcPct val="100000"/>
                </a:lnSpc>
              </a:pPr>
              <a:r>
                <a:rPr kumimoji="1" lang="zh-CN" altLang="en-US" sz="2200" b="1">
                  <a:ln w="12700">
                    <a:noFill/>
                  </a:ln>
                  <a:solidFill>
                    <a:srgbClr val="027FFD">
                      <a:alpha val="100000"/>
                    </a:srgbClr>
                  </a:solidFill>
                  <a:latin typeface="微软雅黑" panose="020B0503020204020204" charset="-122"/>
                  <a:ea typeface="微软雅黑" panose="020B0503020204020204" charset="-122"/>
                  <a:cs typeface="Source Han Sans CN Bold" panose="020B0800000000000000" charset="-122"/>
                </a:rPr>
                <a:t>排名类数据与现实</a:t>
              </a:r>
              <a:endParaRPr kumimoji="1" lang="zh-CN" altLang="en-US" sz="2200" b="1">
                <a:ln w="12700">
                  <a:noFill/>
                </a:ln>
                <a:solidFill>
                  <a:srgbClr val="027FFD">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36" name="标题 1"/>
            <p:cNvSpPr txBox="1"/>
            <p:nvPr>
              <p:custDataLst>
                <p:tags r:id="rId3"/>
              </p:custDataLst>
            </p:nvPr>
          </p:nvSpPr>
          <p:spPr>
            <a:xfrm>
              <a:off x="1766" y="4083"/>
              <a:ext cx="11089" cy="2416"/>
            </a:xfrm>
            <a:prstGeom prst="rect">
              <a:avLst/>
            </a:prstGeom>
            <a:noFill/>
            <a:ln>
              <a:noFill/>
            </a:ln>
          </p:spPr>
          <p:txBody>
            <a:bodyPr vert="horz" wrap="square" lIns="0" tIns="0" rIns="0" bIns="0" rtlCol="0" anchor="t"/>
            <a:p>
              <a:pPr algn="l">
                <a:lnSpc>
                  <a:spcPct val="150000"/>
                </a:lnSpc>
              </a:pPr>
              <a:r>
                <a:rPr kumimoji="1" lang="zh-CN" altLang="en-US" sz="1700">
                  <a:latin typeface="黑体" panose="02010609060101010101" charset="-122"/>
                  <a:ea typeface="黑体" panose="02010609060101010101" charset="-122"/>
                </a:rPr>
                <a:t>排名是指对不同对象或数据进行排序，反映竞争或结构的情况。排名类的数据主要关注分析对象在数据集中的表现情况或者排名的相对位置，反映了各种分析对象的地位和关系，引发人们对竞争、优劣的关注。</a:t>
              </a:r>
              <a:endParaRPr kumimoji="1" lang="zh-CN" altLang="en-US" sz="1700">
                <a:latin typeface="黑体" panose="02010609060101010101" charset="-122"/>
                <a:ea typeface="黑体" panose="02010609060101010101" charset="-122"/>
              </a:endParaRPr>
            </a:p>
          </p:txBody>
        </p:sp>
        <p:sp>
          <p:nvSpPr>
            <p:cNvPr id="37" name="标题 1"/>
            <p:cNvSpPr txBox="1"/>
            <p:nvPr>
              <p:custDataLst>
                <p:tags r:id="rId4"/>
              </p:custDataLst>
            </p:nvPr>
          </p:nvSpPr>
          <p:spPr>
            <a:xfrm>
              <a:off x="1766" y="7065"/>
              <a:ext cx="11089" cy="3816"/>
            </a:xfrm>
            <a:prstGeom prst="rect">
              <a:avLst/>
            </a:prstGeom>
            <a:noFill/>
            <a:ln>
              <a:noFill/>
            </a:ln>
          </p:spPr>
          <p:txBody>
            <a:bodyPr vert="horz" wrap="square" lIns="0" tIns="0" rIns="0" bIns="0" rtlCol="0" anchor="t"/>
            <a:p>
              <a:pPr algn="l">
                <a:lnSpc>
                  <a:spcPct val="150000"/>
                </a:lnSpc>
              </a:pPr>
              <a:r>
                <a:rPr lang="zh-CN" altLang="en-US" sz="1700" dirty="0">
                  <a:ln>
                    <a:noFill/>
                    <a:prstDash val="sysDot"/>
                  </a:ln>
                  <a:solidFill>
                    <a:srgbClr val="212121"/>
                  </a:solidFill>
                  <a:latin typeface="黑体" panose="02010609060101010101" charset="-122"/>
                  <a:ea typeface="黑体" panose="02010609060101010101" charset="-122"/>
                  <a:cs typeface="黑体" panose="02010609060101010101" charset="-122"/>
                  <a:sym typeface="+mn-ea"/>
                </a:rPr>
                <a:t>反映了不同对象或数据在特定条件下的排序情况，展示现实中的竞争和结构关系。数据新闻常用排名类数据展示竞争结构，常见“第一名”、“排名上升”等词，可以</a:t>
              </a:r>
              <a:r>
                <a:rPr lang="zh-CN" altLang="en-US" sz="1700" dirty="0">
                  <a:ln>
                    <a:noFill/>
                    <a:prstDash val="sysDot"/>
                  </a:ln>
                  <a:solidFill>
                    <a:srgbClr val="212121"/>
                  </a:solidFill>
                  <a:latin typeface="黑体" panose="02010609060101010101" charset="-122"/>
                  <a:ea typeface="黑体" panose="02010609060101010101" charset="-122"/>
                  <a:cs typeface="黑体" panose="02010609060101010101" charset="-122"/>
                </a:rPr>
                <a:t>深入分析排名变化的原因及数据最好或最差的时间点，探究背后的原因。</a:t>
              </a:r>
              <a:endParaRPr lang="zh-CN" altLang="en-US" sz="1700" dirty="0">
                <a:ln>
                  <a:noFill/>
                  <a:prstDash val="sysDot"/>
                </a:ln>
                <a:solidFill>
                  <a:srgbClr val="212121"/>
                </a:solidFill>
                <a:latin typeface="黑体" panose="02010609060101010101" charset="-122"/>
                <a:ea typeface="黑体" panose="02010609060101010101" charset="-122"/>
                <a:cs typeface="黑体" panose="02010609060101010101" charset="-122"/>
              </a:endParaRPr>
            </a:p>
            <a:p>
              <a:pPr algn="l">
                <a:lnSpc>
                  <a:spcPct val="150000"/>
                </a:lnSpc>
              </a:pPr>
              <a:endParaRPr kumimoji="1" lang="zh-CN" altLang="en-US" sz="1400">
                <a:solidFill>
                  <a:schemeClr val="bg2">
                    <a:lumMod val="50000"/>
                  </a:schemeClr>
                </a:solidFill>
                <a:latin typeface="黑体" panose="02010609060101010101" charset="-122"/>
                <a:ea typeface="黑体" panose="02010609060101010101" charset="-122"/>
                <a:cs typeface="黑体" panose="02010609060101010101" charset="-122"/>
                <a:sym typeface="+mn-ea"/>
              </a:endParaRPr>
            </a:p>
          </p:txBody>
        </p:sp>
        <p:sp>
          <p:nvSpPr>
            <p:cNvPr id="38" name="标题 1"/>
            <p:cNvSpPr txBox="1"/>
            <p:nvPr>
              <p:custDataLst>
                <p:tags r:id="rId5"/>
              </p:custDataLst>
            </p:nvPr>
          </p:nvSpPr>
          <p:spPr>
            <a:xfrm>
              <a:off x="1430" y="3567"/>
              <a:ext cx="193" cy="186"/>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39" name="标题 1"/>
            <p:cNvSpPr txBox="1"/>
            <p:nvPr>
              <p:custDataLst>
                <p:tags r:id="rId6"/>
              </p:custDataLst>
            </p:nvPr>
          </p:nvSpPr>
          <p:spPr>
            <a:xfrm>
              <a:off x="1430" y="6550"/>
              <a:ext cx="193" cy="186"/>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solidFill>
                  <a:srgbClr val="027FFD"/>
                </a:solidFill>
              </a:endParaRPr>
            </a:p>
          </p:txBody>
        </p:sp>
      </p:grpSp>
      <p:grpSp>
        <p:nvGrpSpPr>
          <p:cNvPr id="2" name="组合 1"/>
          <p:cNvGrpSpPr/>
          <p:nvPr/>
        </p:nvGrpSpPr>
        <p:grpSpPr>
          <a:xfrm>
            <a:off x="8605520" y="1502410"/>
            <a:ext cx="2870200" cy="5144770"/>
            <a:chOff x="13552" y="2366"/>
            <a:chExt cx="4520" cy="8102"/>
          </a:xfrm>
        </p:grpSpPr>
        <p:sp>
          <p:nvSpPr>
            <p:cNvPr id="40" name="文本框 39"/>
            <p:cNvSpPr txBox="1"/>
            <p:nvPr/>
          </p:nvSpPr>
          <p:spPr>
            <a:xfrm>
              <a:off x="13552" y="9072"/>
              <a:ext cx="4520" cy="1396"/>
            </a:xfrm>
            <a:prstGeom prst="rect">
              <a:avLst/>
            </a:prstGeom>
          </p:spPr>
          <p:txBody>
            <a:bodyPr lIns="0" tIns="0" rIns="0" bIns="0" rtlCol="0" anchor="t">
              <a:noAutofit/>
            </a:bodyPr>
            <a:p>
              <a:pPr marL="0" lvl="1" indent="0" algn="just">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《全球车企市值大洗牌：五新能源车企一年间跻身前</a:t>
              </a: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20</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强》节选</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pic>
          <p:nvPicPr>
            <p:cNvPr id="293" name="图片 5"/>
            <p:cNvPicPr>
              <a:picLocks noChangeAspect="1"/>
            </p:cNvPicPr>
            <p:nvPr/>
          </p:nvPicPr>
          <p:blipFill>
            <a:blip r:embed="rId7"/>
            <a:stretch>
              <a:fillRect/>
            </a:stretch>
          </p:blipFill>
          <p:spPr>
            <a:xfrm>
              <a:off x="13552" y="2366"/>
              <a:ext cx="4519" cy="6394"/>
            </a:xfrm>
            <a:prstGeom prst="rect">
              <a:avLst/>
            </a:prstGeom>
            <a:noFill/>
            <a:ln>
              <a:solidFill>
                <a:schemeClr val="accent1"/>
              </a:solidFill>
            </a:ln>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在数据对比中发现新闻价值：</a:t>
            </a:r>
            <a:r>
              <a:rPr lang="zh-CN" altLang="en-US" sz="2400" b="1">
                <a:latin typeface="微软雅黑" panose="020B0503020204020204" charset="-122"/>
                <a:ea typeface="微软雅黑" panose="020B0503020204020204" charset="-122"/>
              </a:rPr>
              <a:t>排名</a:t>
            </a:r>
            <a:endParaRPr lang="zh-CN" altLang="en-US" sz="2400" b="1">
              <a:latin typeface="微软雅黑" panose="020B0503020204020204" charset="-122"/>
              <a:ea typeface="微软雅黑" panose="020B0503020204020204" charset="-122"/>
            </a:endParaRPr>
          </a:p>
        </p:txBody>
      </p:sp>
      <p:sp>
        <p:nvSpPr>
          <p:cNvPr id="33" name="文本框 32"/>
          <p:cNvSpPr txBox="1"/>
          <p:nvPr/>
        </p:nvSpPr>
        <p:spPr>
          <a:xfrm>
            <a:off x="4779645" y="60388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34" name="组合 33"/>
          <p:cNvGrpSpPr/>
          <p:nvPr>
            <p:custDataLst>
              <p:tags r:id="rId1"/>
            </p:custDataLst>
          </p:nvPr>
        </p:nvGrpSpPr>
        <p:grpSpPr>
          <a:xfrm>
            <a:off x="598170" y="2264186"/>
            <a:ext cx="11098530" cy="5178014"/>
            <a:chOff x="1040" y="3172"/>
            <a:chExt cx="17478" cy="8154"/>
          </a:xfrm>
        </p:grpSpPr>
        <p:sp>
          <p:nvSpPr>
            <p:cNvPr id="35" name="标题 1"/>
            <p:cNvSpPr txBox="1"/>
            <p:nvPr>
              <p:custDataLst>
                <p:tags r:id="rId2"/>
              </p:custDataLst>
            </p:nvPr>
          </p:nvSpPr>
          <p:spPr>
            <a:xfrm>
              <a:off x="4229" y="3172"/>
              <a:ext cx="1805" cy="1969"/>
            </a:xfrm>
            <a:prstGeom prst="rect">
              <a:avLst/>
            </a:prstGeom>
            <a:noFill/>
            <a:ln>
              <a:noFill/>
            </a:ln>
          </p:spPr>
          <p:txBody>
            <a:bodyPr vert="horz" wrap="square" lIns="0" tIns="0" rIns="0" bIns="0" rtlCol="0" anchor="ctr"/>
            <a:p>
              <a:pPr algn="r">
                <a:lnSpc>
                  <a:spcPct val="150000"/>
                </a:lnSpc>
              </a:pPr>
              <a:r>
                <a:rPr kumimoji="1" lang="en-US" altLang="zh-CN" sz="5400" b="1">
                  <a:ln w="12700">
                    <a:noFill/>
                  </a:ln>
                  <a:solidFill>
                    <a:srgbClr val="F2F2F2">
                      <a:alpha val="100000"/>
                    </a:srgbClr>
                  </a:solidFill>
                  <a:latin typeface="微软雅黑" panose="020B0503020204020204" charset="-122"/>
                  <a:ea typeface="微软雅黑" panose="020B0503020204020204" charset="-122"/>
                  <a:cs typeface="Source Han Sans" panose="020B0500000000000000" charset="-122"/>
                </a:rPr>
                <a:t>01</a:t>
              </a:r>
              <a:endParaRPr kumimoji="1" lang="en-US" altLang="zh-CN" sz="5400" b="1">
                <a:ln w="12700">
                  <a:noFill/>
                </a:ln>
                <a:solidFill>
                  <a:srgbClr val="F2F2F2">
                    <a:alpha val="100000"/>
                  </a:srgbClr>
                </a:solidFill>
                <a:latin typeface="微软雅黑" panose="020B0503020204020204" charset="-122"/>
                <a:ea typeface="微软雅黑" panose="020B0503020204020204" charset="-122"/>
                <a:cs typeface="Source Han Sans" panose="020B0500000000000000" charset="-122"/>
              </a:endParaRPr>
            </a:p>
          </p:txBody>
        </p:sp>
        <p:sp>
          <p:nvSpPr>
            <p:cNvPr id="36" name="标题 1"/>
            <p:cNvSpPr txBox="1"/>
            <p:nvPr>
              <p:custDataLst>
                <p:tags r:id="rId3"/>
              </p:custDataLst>
            </p:nvPr>
          </p:nvSpPr>
          <p:spPr>
            <a:xfrm>
              <a:off x="7111" y="3329"/>
              <a:ext cx="4958" cy="4958"/>
            </a:xfrm>
            <a:prstGeom prst="ellipse">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p>
              <a:pPr algn="ctr">
                <a:lnSpc>
                  <a:spcPct val="110000"/>
                </a:lnSpc>
              </a:pPr>
              <a:endParaRPr kumimoji="1" lang="zh-CN" altLang="en-US"/>
            </a:p>
          </p:txBody>
        </p:sp>
        <p:sp>
          <p:nvSpPr>
            <p:cNvPr id="37" name="标题 1"/>
            <p:cNvSpPr txBox="1"/>
            <p:nvPr>
              <p:custDataLst>
                <p:tags r:id="rId4"/>
              </p:custDataLst>
            </p:nvPr>
          </p:nvSpPr>
          <p:spPr>
            <a:xfrm>
              <a:off x="8089" y="4307"/>
              <a:ext cx="3001" cy="3001"/>
            </a:xfrm>
            <a:prstGeom prst="ellipse">
              <a:avLst/>
            </a:prstGeom>
            <a:gradFill>
              <a:gsLst>
                <a:gs pos="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38" name="标题 1"/>
            <p:cNvSpPr txBox="1"/>
            <p:nvPr>
              <p:custDataLst>
                <p:tags r:id="rId5"/>
              </p:custDataLst>
            </p:nvPr>
          </p:nvSpPr>
          <p:spPr>
            <a:xfrm flipH="1" flipV="1">
              <a:off x="7885" y="4355"/>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39" name="标题 1"/>
            <p:cNvSpPr txBox="1"/>
            <p:nvPr>
              <p:custDataLst>
                <p:tags r:id="rId6"/>
              </p:custDataLst>
            </p:nvPr>
          </p:nvSpPr>
          <p:spPr>
            <a:xfrm flipH="1" flipV="1">
              <a:off x="9402" y="3645"/>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40" name="标题 1"/>
            <p:cNvSpPr txBox="1"/>
            <p:nvPr>
              <p:custDataLst>
                <p:tags r:id="rId7"/>
              </p:custDataLst>
            </p:nvPr>
          </p:nvSpPr>
          <p:spPr>
            <a:xfrm flipH="1" flipV="1">
              <a:off x="10918" y="4355"/>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41" name="标题 1"/>
            <p:cNvSpPr txBox="1"/>
            <p:nvPr>
              <p:custDataLst>
                <p:tags r:id="rId8"/>
              </p:custDataLst>
            </p:nvPr>
          </p:nvSpPr>
          <p:spPr>
            <a:xfrm flipH="1" flipV="1">
              <a:off x="11384" y="5620"/>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43" name="标题 1"/>
            <p:cNvSpPr txBox="1"/>
            <p:nvPr>
              <p:custDataLst>
                <p:tags r:id="rId9"/>
              </p:custDataLst>
            </p:nvPr>
          </p:nvSpPr>
          <p:spPr>
            <a:xfrm flipH="1" flipV="1">
              <a:off x="10939" y="6863"/>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44" name="标题 1"/>
            <p:cNvSpPr txBox="1"/>
            <p:nvPr>
              <p:custDataLst>
                <p:tags r:id="rId10"/>
              </p:custDataLst>
            </p:nvPr>
          </p:nvSpPr>
          <p:spPr>
            <a:xfrm flipH="1" flipV="1">
              <a:off x="9402" y="7597"/>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45" name="标题 1"/>
            <p:cNvSpPr txBox="1"/>
            <p:nvPr>
              <p:custDataLst>
                <p:tags r:id="rId11"/>
              </p:custDataLst>
            </p:nvPr>
          </p:nvSpPr>
          <p:spPr>
            <a:xfrm flipH="1" flipV="1">
              <a:off x="7890" y="6863"/>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sp>
          <p:nvSpPr>
            <p:cNvPr id="46" name="标题 1"/>
            <p:cNvSpPr txBox="1"/>
            <p:nvPr>
              <p:custDataLst>
                <p:tags r:id="rId12"/>
              </p:custDataLst>
            </p:nvPr>
          </p:nvSpPr>
          <p:spPr>
            <a:xfrm flipH="1" flipV="1">
              <a:off x="7424" y="5620"/>
              <a:ext cx="375" cy="375"/>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p>
              <a:pPr algn="ctr">
                <a:lnSpc>
                  <a:spcPct val="110000"/>
                </a:lnSpc>
              </a:pPr>
              <a:endParaRPr kumimoji="1" lang="zh-CN" altLang="en-US"/>
            </a:p>
          </p:txBody>
        </p:sp>
        <p:grpSp>
          <p:nvGrpSpPr>
            <p:cNvPr id="47" name="组合 46"/>
            <p:cNvGrpSpPr/>
            <p:nvPr>
              <p:custDataLst>
                <p:tags r:id="rId13"/>
              </p:custDataLst>
            </p:nvPr>
          </p:nvGrpSpPr>
          <p:grpSpPr>
            <a:xfrm>
              <a:off x="8475" y="4492"/>
              <a:ext cx="2246" cy="2198"/>
              <a:chOff x="5381645" y="2852043"/>
              <a:chExt cx="1426644" cy="1395806"/>
            </a:xfrm>
          </p:grpSpPr>
          <p:sp>
            <p:nvSpPr>
              <p:cNvPr id="48" name="标题 1"/>
              <p:cNvSpPr txBox="1"/>
              <p:nvPr>
                <p:custDataLst>
                  <p:tags r:id="rId14"/>
                </p:custDataLst>
              </p:nvPr>
            </p:nvSpPr>
            <p:spPr>
              <a:xfrm>
                <a:off x="5519800" y="3122873"/>
                <a:ext cx="1117558" cy="1117554"/>
              </a:xfrm>
              <a:prstGeom prst="arc">
                <a:avLst>
                  <a:gd name="adj1" fmla="val 17047451"/>
                  <a:gd name="adj2" fmla="val 20675756"/>
                </a:avLst>
              </a:prstGeom>
              <a:noFill/>
              <a:ln w="254000" cap="sq">
                <a:solidFill>
                  <a:schemeClr val="bg1"/>
                </a:solidFill>
                <a:miter/>
              </a:ln>
            </p:spPr>
            <p:txBody>
              <a:bodyPr vert="horz" wrap="square" lIns="91440" tIns="45720" rIns="91440" bIns="45720" rtlCol="0" anchor="ctr"/>
              <a:p>
                <a:pPr algn="ctr">
                  <a:lnSpc>
                    <a:spcPct val="110000"/>
                  </a:lnSpc>
                </a:pPr>
                <a:endParaRPr kumimoji="1" lang="zh-CN" altLang="en-US"/>
              </a:p>
            </p:txBody>
          </p:sp>
          <p:sp>
            <p:nvSpPr>
              <p:cNvPr id="49" name="标题 1"/>
              <p:cNvSpPr txBox="1"/>
              <p:nvPr>
                <p:custDataLst>
                  <p:tags r:id="rId15"/>
                </p:custDataLst>
              </p:nvPr>
            </p:nvSpPr>
            <p:spPr>
              <a:xfrm rot="7262671">
                <a:off x="5534642" y="3130293"/>
                <a:ext cx="1117558" cy="1117554"/>
              </a:xfrm>
              <a:prstGeom prst="arc">
                <a:avLst>
                  <a:gd name="adj1" fmla="val 17047451"/>
                  <a:gd name="adj2" fmla="val 20675756"/>
                </a:avLst>
              </a:prstGeom>
              <a:noFill/>
              <a:ln w="254000" cap="sq">
                <a:solidFill>
                  <a:schemeClr val="bg1"/>
                </a:solidFill>
                <a:miter/>
              </a:ln>
            </p:spPr>
            <p:txBody>
              <a:bodyPr vert="horz" wrap="square" lIns="91440" tIns="45720" rIns="91440" bIns="45720" rtlCol="0" anchor="ctr"/>
              <a:p>
                <a:pPr algn="ctr">
                  <a:lnSpc>
                    <a:spcPct val="110000"/>
                  </a:lnSpc>
                </a:pPr>
                <a:endParaRPr kumimoji="1" lang="zh-CN" altLang="en-US"/>
              </a:p>
            </p:txBody>
          </p:sp>
          <p:sp>
            <p:nvSpPr>
              <p:cNvPr id="50" name="标题 1"/>
              <p:cNvSpPr txBox="1"/>
              <p:nvPr>
                <p:custDataLst>
                  <p:tags r:id="rId16"/>
                </p:custDataLst>
              </p:nvPr>
            </p:nvSpPr>
            <p:spPr>
              <a:xfrm rot="14560160">
                <a:off x="5534642" y="3130293"/>
                <a:ext cx="1117558" cy="1117554"/>
              </a:xfrm>
              <a:prstGeom prst="arc">
                <a:avLst>
                  <a:gd name="adj1" fmla="val 17047451"/>
                  <a:gd name="adj2" fmla="val 20675756"/>
                </a:avLst>
              </a:prstGeom>
              <a:noFill/>
              <a:ln w="254000" cap="sq">
                <a:solidFill>
                  <a:schemeClr val="bg1"/>
                </a:solidFill>
                <a:miter/>
              </a:ln>
            </p:spPr>
            <p:txBody>
              <a:bodyPr vert="horz" wrap="square" lIns="91440" tIns="45720" rIns="91440" bIns="45720" rtlCol="0" anchor="ctr"/>
              <a:p>
                <a:pPr algn="ctr">
                  <a:lnSpc>
                    <a:spcPct val="110000"/>
                  </a:lnSpc>
                </a:pPr>
                <a:endParaRPr kumimoji="1" lang="zh-CN" altLang="en-US"/>
              </a:p>
            </p:txBody>
          </p:sp>
          <p:sp>
            <p:nvSpPr>
              <p:cNvPr id="51" name="标题 1"/>
              <p:cNvSpPr txBox="1"/>
              <p:nvPr>
                <p:custDataLst>
                  <p:tags r:id="rId17"/>
                </p:custDataLst>
              </p:nvPr>
            </p:nvSpPr>
            <p:spPr>
              <a:xfrm rot="17327035">
                <a:off x="5797752" y="2894658"/>
                <a:ext cx="421352" cy="336121"/>
              </a:xfrm>
              <a:prstGeom prst="triangle">
                <a:avLst/>
              </a:prstGeom>
              <a:solidFill>
                <a:schemeClr val="bg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52" name="标题 1"/>
              <p:cNvSpPr txBox="1"/>
              <p:nvPr>
                <p:custDataLst>
                  <p:tags r:id="rId18"/>
                </p:custDataLst>
              </p:nvPr>
            </p:nvSpPr>
            <p:spPr>
              <a:xfrm rot="9940873">
                <a:off x="5381645" y="3854240"/>
                <a:ext cx="421352" cy="336121"/>
              </a:xfrm>
              <a:prstGeom prst="triangle">
                <a:avLst/>
              </a:prstGeom>
              <a:solidFill>
                <a:schemeClr val="bg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53" name="标题 1"/>
              <p:cNvSpPr txBox="1"/>
              <p:nvPr>
                <p:custDataLst>
                  <p:tags r:id="rId19"/>
                </p:custDataLst>
              </p:nvPr>
            </p:nvSpPr>
            <p:spPr>
              <a:xfrm rot="2699578">
                <a:off x="6386937" y="3801292"/>
                <a:ext cx="421352" cy="336121"/>
              </a:xfrm>
              <a:prstGeom prst="triangle">
                <a:avLst/>
              </a:prstGeom>
              <a:solidFill>
                <a:schemeClr val="bg1"/>
              </a:solidFill>
              <a:ln w="12700" cap="sq">
                <a:noFill/>
                <a:miter/>
              </a:ln>
            </p:spPr>
            <p:txBody>
              <a:bodyPr vert="horz" wrap="square" lIns="91440" tIns="45720" rIns="91440" bIns="45720" rtlCol="0" anchor="ctr"/>
              <a:p>
                <a:pPr algn="ctr">
                  <a:lnSpc>
                    <a:spcPct val="110000"/>
                  </a:lnSpc>
                </a:pPr>
                <a:endParaRPr kumimoji="1" lang="zh-CN" altLang="en-US"/>
              </a:p>
            </p:txBody>
          </p:sp>
        </p:grpSp>
        <p:sp>
          <p:nvSpPr>
            <p:cNvPr id="54" name="标题 1"/>
            <p:cNvSpPr txBox="1"/>
            <p:nvPr>
              <p:custDataLst>
                <p:tags r:id="rId20"/>
              </p:custDataLst>
            </p:nvPr>
          </p:nvSpPr>
          <p:spPr>
            <a:xfrm>
              <a:off x="1957" y="4557"/>
              <a:ext cx="4569" cy="875"/>
            </a:xfrm>
            <a:prstGeom prst="roundRect">
              <a:avLst>
                <a:gd name="adj" fmla="val 50000"/>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p>
              <a:pPr algn="ctr">
                <a:lnSpc>
                  <a:spcPct val="110000"/>
                </a:lnSpc>
              </a:pPr>
              <a:endParaRPr kumimoji="1" lang="zh-CN" altLang="en-US"/>
            </a:p>
          </p:txBody>
        </p:sp>
        <p:sp>
          <p:nvSpPr>
            <p:cNvPr id="55" name="标题 1"/>
            <p:cNvSpPr txBox="1"/>
            <p:nvPr>
              <p:custDataLst>
                <p:tags r:id="rId21"/>
              </p:custDataLst>
            </p:nvPr>
          </p:nvSpPr>
          <p:spPr>
            <a:xfrm>
              <a:off x="1306" y="4567"/>
              <a:ext cx="4727" cy="792"/>
            </a:xfrm>
            <a:prstGeom prst="rect">
              <a:avLst/>
            </a:prstGeom>
            <a:noFill/>
            <a:ln>
              <a:noFill/>
            </a:ln>
          </p:spPr>
          <p:txBody>
            <a:bodyPr vert="horz" wrap="square" lIns="0" tIns="0" rIns="0" bIns="0" rtlCol="0" anchor="ctr"/>
            <a:p>
              <a:pPr algn="r">
                <a:lnSpc>
                  <a:spcPct val="150000"/>
                </a:lnSpc>
              </a:pPr>
              <a:r>
                <a:rPr kumimoji="1" lang="zh-CN" altLang="en-US"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rPr>
                <a:t>人口因素</a:t>
              </a:r>
              <a:endParaRPr kumimoji="1" lang="zh-CN" altLang="en-US"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56" name="标题 1"/>
            <p:cNvSpPr txBox="1"/>
            <p:nvPr>
              <p:custDataLst>
                <p:tags r:id="rId22"/>
              </p:custDataLst>
            </p:nvPr>
          </p:nvSpPr>
          <p:spPr>
            <a:xfrm>
              <a:off x="1040" y="5651"/>
              <a:ext cx="5470" cy="4048"/>
            </a:xfrm>
            <a:prstGeom prst="rect">
              <a:avLst/>
            </a:prstGeom>
            <a:noFill/>
            <a:ln>
              <a:noFill/>
            </a:ln>
          </p:spPr>
          <p:txBody>
            <a:bodyPr vert="horz" wrap="square" lIns="0" tIns="0" rIns="0" bIns="0" rtlCol="0" anchor="t"/>
            <a:p>
              <a:pPr algn="just">
                <a:lnSpc>
                  <a:spcPct val="150000"/>
                </a:lnSpc>
              </a:pPr>
              <a:r>
                <a:rPr kumimoji="1" lang="zh-CN" altLang="en-US" sz="1600">
                  <a:ln w="12700">
                    <a:noFill/>
                  </a:ln>
                  <a:solidFill>
                    <a:srgbClr val="000000">
                      <a:alpha val="100000"/>
                    </a:srgbClr>
                  </a:solidFill>
                  <a:latin typeface="黑体" panose="02010609060101010101" charset="-122"/>
                  <a:ea typeface="黑体" panose="02010609060101010101" charset="-122"/>
                  <a:cs typeface="Source Han Sans" panose="020B0500000000000000" charset="-122"/>
                </a:rPr>
                <a:t>如果某地区在某项指标上排名靠前，需要解释可能存在的人口密度因素。如，高人口密度地区犯罪率或污染指数较高，但并不代表该地区本身的社会治安或环境质量差。</a:t>
              </a:r>
              <a:endParaRPr kumimoji="1" lang="zh-CN" altLang="en-US" sz="1600">
                <a:ln w="12700">
                  <a:noFill/>
                </a:ln>
                <a:solidFill>
                  <a:srgbClr val="000000">
                    <a:alpha val="100000"/>
                  </a:srgbClr>
                </a:solidFill>
                <a:latin typeface="黑体" panose="02010609060101010101" charset="-122"/>
                <a:ea typeface="黑体" panose="02010609060101010101" charset="-122"/>
                <a:cs typeface="Source Han Sans" panose="020B0500000000000000" charset="-122"/>
              </a:endParaRPr>
            </a:p>
          </p:txBody>
        </p:sp>
        <p:sp>
          <p:nvSpPr>
            <p:cNvPr id="57" name="标题 1"/>
            <p:cNvSpPr txBox="1"/>
            <p:nvPr>
              <p:custDataLst>
                <p:tags r:id="rId23"/>
              </p:custDataLst>
            </p:nvPr>
          </p:nvSpPr>
          <p:spPr>
            <a:xfrm>
              <a:off x="13088" y="3172"/>
              <a:ext cx="1805" cy="1969"/>
            </a:xfrm>
            <a:prstGeom prst="rect">
              <a:avLst/>
            </a:prstGeom>
            <a:noFill/>
            <a:ln>
              <a:noFill/>
            </a:ln>
          </p:spPr>
          <p:txBody>
            <a:bodyPr vert="horz" wrap="square" lIns="0" tIns="0" rIns="0" bIns="0" rtlCol="0" anchor="ctr"/>
            <a:p>
              <a:pPr algn="l">
                <a:lnSpc>
                  <a:spcPct val="150000"/>
                </a:lnSpc>
              </a:pPr>
              <a:r>
                <a:rPr kumimoji="1" lang="en-US" altLang="zh-CN" sz="5400" b="1">
                  <a:ln w="12700">
                    <a:noFill/>
                  </a:ln>
                  <a:solidFill>
                    <a:srgbClr val="F2F2F2">
                      <a:alpha val="100000"/>
                    </a:srgbClr>
                  </a:solidFill>
                  <a:latin typeface="微软雅黑" panose="020B0503020204020204" charset="-122"/>
                  <a:ea typeface="微软雅黑" panose="020B0503020204020204" charset="-122"/>
                  <a:cs typeface="Source Han Sans" panose="020B0500000000000000" charset="-122"/>
                </a:rPr>
                <a:t>02</a:t>
              </a:r>
              <a:endParaRPr kumimoji="1" lang="en-US" altLang="zh-CN" sz="5400" b="1">
                <a:ln w="12700">
                  <a:noFill/>
                </a:ln>
                <a:solidFill>
                  <a:srgbClr val="F2F2F2">
                    <a:alpha val="100000"/>
                  </a:srgbClr>
                </a:solidFill>
                <a:latin typeface="微软雅黑" panose="020B0503020204020204" charset="-122"/>
                <a:ea typeface="微软雅黑" panose="020B0503020204020204" charset="-122"/>
                <a:cs typeface="Source Han Sans" panose="020B0500000000000000" charset="-122"/>
              </a:endParaRPr>
            </a:p>
          </p:txBody>
        </p:sp>
        <p:sp>
          <p:nvSpPr>
            <p:cNvPr id="58" name="标题 1"/>
            <p:cNvSpPr txBox="1"/>
            <p:nvPr>
              <p:custDataLst>
                <p:tags r:id="rId24"/>
              </p:custDataLst>
            </p:nvPr>
          </p:nvSpPr>
          <p:spPr>
            <a:xfrm>
              <a:off x="12636" y="4557"/>
              <a:ext cx="4839" cy="875"/>
            </a:xfrm>
            <a:prstGeom prst="roundRect">
              <a:avLst>
                <a:gd name="adj" fmla="val 50000"/>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p>
              <a:pPr algn="ctr">
                <a:lnSpc>
                  <a:spcPct val="110000"/>
                </a:lnSpc>
              </a:pPr>
              <a:endParaRPr kumimoji="1" lang="zh-CN" altLang="en-US"/>
            </a:p>
          </p:txBody>
        </p:sp>
        <p:sp>
          <p:nvSpPr>
            <p:cNvPr id="59" name="标题 1"/>
            <p:cNvSpPr txBox="1"/>
            <p:nvPr>
              <p:custDataLst>
                <p:tags r:id="rId25"/>
              </p:custDataLst>
            </p:nvPr>
          </p:nvSpPr>
          <p:spPr>
            <a:xfrm>
              <a:off x="13147" y="4567"/>
              <a:ext cx="4993" cy="792"/>
            </a:xfrm>
            <a:prstGeom prst="rect">
              <a:avLst/>
            </a:prstGeom>
            <a:noFill/>
            <a:ln>
              <a:noFill/>
            </a:ln>
          </p:spPr>
          <p:txBody>
            <a:bodyPr vert="horz" wrap="square" lIns="0" tIns="0" rIns="0" bIns="0" rtlCol="0" anchor="ctr"/>
            <a:p>
              <a:pPr algn="l">
                <a:lnSpc>
                  <a:spcPct val="150000"/>
                </a:lnSpc>
              </a:pPr>
              <a:r>
                <a:rPr kumimoji="1" lang="zh-CN" altLang="en-US"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rPr>
                <a:t>特殊情况</a:t>
              </a:r>
              <a:endParaRPr kumimoji="1" lang="zh-CN" altLang="en-US"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60" name="标题 1"/>
            <p:cNvSpPr txBox="1"/>
            <p:nvPr>
              <p:custDataLst>
                <p:tags r:id="rId26"/>
              </p:custDataLst>
            </p:nvPr>
          </p:nvSpPr>
          <p:spPr>
            <a:xfrm>
              <a:off x="12691" y="5651"/>
              <a:ext cx="5827" cy="5675"/>
            </a:xfrm>
            <a:prstGeom prst="rect">
              <a:avLst/>
            </a:prstGeom>
            <a:noFill/>
            <a:ln>
              <a:noFill/>
            </a:ln>
          </p:spPr>
          <p:txBody>
            <a:bodyPr vert="horz" wrap="square" lIns="0" tIns="0" rIns="0" bIns="0" rtlCol="0" anchor="t"/>
            <a:p>
              <a:pPr algn="l">
                <a:lnSpc>
                  <a:spcPct val="150000"/>
                </a:lnSpc>
              </a:pPr>
              <a:r>
                <a:rPr kumimoji="1" lang="zh-CN" altLang="en-US" sz="1600">
                  <a:latin typeface="黑体" panose="02010609060101010101" charset="-122"/>
                  <a:ea typeface="黑体" panose="02010609060101010101" charset="-122"/>
                </a:rPr>
                <a:t>说明可能的特殊情况，如某地区的经济特点、地理环境等。这些因素可能影响排名结果。需要对数据进行充分的背景调查和解读，避免误导性的排名。</a:t>
              </a:r>
              <a:endParaRPr kumimoji="1" lang="zh-CN" altLang="en-US" sz="1600">
                <a:latin typeface="黑体" panose="02010609060101010101" charset="-122"/>
                <a:ea typeface="黑体" panose="02010609060101010101"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500"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2"/>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755650" y="2225675"/>
            <a:ext cx="6348730" cy="388366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网络、探索和相关性</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是数据联系中常见的关系，通过分析数据之间关系，可以</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揭示事件的传播范围、影响力和关联情况</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，从而丰富和深化新闻报道的内容。在数据新闻实践中，</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要善于利用数据联系，能够让我们发现更多隐藏的新闻价值，为受众呈现更加丰富和深入的信息。</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4979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联系</a:t>
            </a:r>
            <a:endParaRPr lang="zh-CN" altLang="en-US" sz="2400" b="1">
              <a:latin typeface="微软雅黑" panose="020B0503020204020204" charset="-122"/>
              <a:ea typeface="微软雅黑" panose="020B0503020204020204" charset="-122"/>
            </a:endParaRPr>
          </a:p>
        </p:txBody>
      </p:sp>
      <p:grpSp>
        <p:nvGrpSpPr>
          <p:cNvPr id="4" name="组合 3"/>
          <p:cNvGrpSpPr/>
          <p:nvPr/>
        </p:nvGrpSpPr>
        <p:grpSpPr>
          <a:xfrm>
            <a:off x="298450" y="240665"/>
            <a:ext cx="7024370" cy="743555"/>
            <a:chOff x="273050" y="421670"/>
            <a:chExt cx="2438400" cy="743555"/>
          </a:xfrm>
        </p:grpSpPr>
        <p:sp>
          <p:nvSpPr>
            <p:cNvPr id="5" name="文本框 4"/>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7322820" y="1546860"/>
            <a:ext cx="4839970" cy="46678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在数据联系中发现新闻价值：</a:t>
            </a:r>
            <a:r>
              <a:rPr lang="zh-CN" altLang="en-US" sz="2400" b="1">
                <a:latin typeface="微软雅黑" panose="020B0503020204020204" charset="-122"/>
                <a:ea typeface="微软雅黑" panose="020B0503020204020204" charset="-122"/>
              </a:rPr>
              <a:t>网络</a:t>
            </a:r>
            <a:endParaRPr lang="zh-CN" altLang="en-US" sz="2400" b="1">
              <a:latin typeface="微软雅黑" panose="020B0503020204020204" charset="-122"/>
              <a:ea typeface="微软雅黑" panose="020B0503020204020204" charset="-122"/>
            </a:endParaRPr>
          </a:p>
        </p:txBody>
      </p:sp>
      <p:sp>
        <p:nvSpPr>
          <p:cNvPr id="33" name="文本框 32"/>
          <p:cNvSpPr txBox="1"/>
          <p:nvPr/>
        </p:nvSpPr>
        <p:spPr>
          <a:xfrm>
            <a:off x="4779645" y="60388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7" name="组合 6"/>
          <p:cNvGrpSpPr/>
          <p:nvPr/>
        </p:nvGrpSpPr>
        <p:grpSpPr>
          <a:xfrm>
            <a:off x="923925" y="2149475"/>
            <a:ext cx="7077075" cy="4516120"/>
            <a:chOff x="1455" y="3385"/>
            <a:chExt cx="11145" cy="7112"/>
          </a:xfrm>
        </p:grpSpPr>
        <p:sp>
          <p:nvSpPr>
            <p:cNvPr id="2" name="矩形 1"/>
            <p:cNvSpPr/>
            <p:nvPr>
              <p:custDataLst>
                <p:tags r:id="rId1"/>
              </p:custDataLst>
            </p:nvPr>
          </p:nvSpPr>
          <p:spPr>
            <a:xfrm>
              <a:off x="2922" y="4324"/>
              <a:ext cx="9678" cy="2521"/>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solidFill>
                    <a:schemeClr val="tx1">
                      <a:lumMod val="85000"/>
                      <a:lumOff val="15000"/>
                    </a:schemeClr>
                  </a:solidFill>
                  <a:latin typeface="黑体" panose="02010609060101010101" charset="-122"/>
                  <a:ea typeface="黑体" panose="02010609060101010101" charset="-122"/>
                  <a:cs typeface="+mn-ea"/>
                  <a:sym typeface="+mn-ea"/>
                </a:rPr>
                <a:t>网络指的是数据中展示出来的关系，网络关系展示了事件或对象之间的联系。复杂的新闻事件中，往往存在不同的新闻元素，关系叙事的基本含义就是发掘并呈现这些元素之间的关系和结构。</a:t>
              </a:r>
              <a:r>
                <a:rPr lang="zh-CN" altLang="en-US" sz="1600">
                  <a:solidFill>
                    <a:schemeClr val="tx1">
                      <a:lumMod val="85000"/>
                      <a:lumOff val="15000"/>
                    </a:schemeClr>
                  </a:solidFill>
                  <a:latin typeface="黑体" panose="02010609060101010101" charset="-122"/>
                  <a:ea typeface="黑体" panose="02010609060101010101" charset="-122"/>
                  <a:cs typeface="+mn-ea"/>
                  <a:sym typeface="+mn-ea"/>
                </a:rPr>
                <a:t>通过编织关系网展现新闻结构，帮助理解事件传播路径和影响范围。</a:t>
              </a:r>
              <a:endParaRPr lang="zh-CN" altLang="en-US" sz="1600">
                <a:solidFill>
                  <a:schemeClr val="tx1">
                    <a:lumMod val="85000"/>
                    <a:lumOff val="15000"/>
                  </a:schemeClr>
                </a:solidFill>
                <a:latin typeface="黑体" panose="02010609060101010101" charset="-122"/>
                <a:ea typeface="黑体" panose="02010609060101010101" charset="-122"/>
                <a:cs typeface="+mn-ea"/>
                <a:sym typeface="+mn-ea"/>
              </a:endParaRPr>
            </a:p>
          </p:txBody>
        </p:sp>
        <p:sp>
          <p:nvSpPr>
            <p:cNvPr id="13" name="矩形 12"/>
            <p:cNvSpPr/>
            <p:nvPr>
              <p:custDataLst>
                <p:tags r:id="rId2"/>
              </p:custDataLst>
            </p:nvPr>
          </p:nvSpPr>
          <p:spPr>
            <a:xfrm>
              <a:off x="2922" y="3682"/>
              <a:ext cx="6798" cy="512"/>
            </a:xfrm>
            <a:prstGeom prst="rect">
              <a:avLst/>
            </a:prstGeom>
            <a:noFill/>
          </p:spPr>
          <p:txBody>
            <a:bodyPr wrap="square" lIns="0" tIns="0" rIns="0" bIns="0" rtlCol="0" anchor="b">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网络关系与新闻叙事</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14" name="椭圆 13"/>
            <p:cNvSpPr/>
            <p:nvPr>
              <p:custDataLst>
                <p:tags r:id="rId3"/>
              </p:custDataLst>
            </p:nvPr>
          </p:nvSpPr>
          <p:spPr>
            <a:xfrm>
              <a:off x="1455" y="3385"/>
              <a:ext cx="1053" cy="105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solidFill>
                    <a:schemeClr val="lt1">
                      <a:lumMod val="100000"/>
                    </a:schemeClr>
                  </a:solidFill>
                  <a:latin typeface="微软雅黑" panose="020B0503020204020204" charset="-122"/>
                  <a:ea typeface="微软雅黑" panose="020B0503020204020204" charset="-122"/>
                  <a:cs typeface="+mn-ea"/>
                  <a:sym typeface="+mn-ea"/>
                </a:rPr>
                <a:t>01</a:t>
              </a:r>
              <a:endParaRPr lang="en-US" altLang="zh-CN" sz="24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18" name="矩形 17"/>
            <p:cNvSpPr/>
            <p:nvPr>
              <p:custDataLst>
                <p:tags r:id="rId4"/>
              </p:custDataLst>
            </p:nvPr>
          </p:nvSpPr>
          <p:spPr>
            <a:xfrm>
              <a:off x="2922" y="8011"/>
              <a:ext cx="9678" cy="248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solidFill>
                    <a:schemeClr val="tx1">
                      <a:lumMod val="85000"/>
                      <a:lumOff val="15000"/>
                    </a:schemeClr>
                  </a:solidFill>
                  <a:latin typeface="黑体" panose="02010609060101010101" charset="-122"/>
                  <a:ea typeface="黑体" panose="02010609060101010101" charset="-122"/>
                  <a:cs typeface="+mn-ea"/>
                  <a:sym typeface="+mn-ea"/>
                </a:rPr>
                <a:t>分析人或事物之间的网络关系，一定要建立在真实关系的基础上，而不是通过已有数据编造出来的关系。数据新闻利用网络关系揭示真实故事，但需避免编造关系，以确保报道的准确性。</a:t>
              </a:r>
              <a:endParaRPr lang="en-US" altLang="zh-CN" sz="1600">
                <a:solidFill>
                  <a:schemeClr val="tx1">
                    <a:lumMod val="85000"/>
                    <a:lumOff val="15000"/>
                  </a:schemeClr>
                </a:solidFill>
                <a:latin typeface="黑体" panose="02010609060101010101" charset="-122"/>
                <a:ea typeface="黑体" panose="02010609060101010101" charset="-122"/>
                <a:cs typeface="+mn-ea"/>
                <a:sym typeface="+mn-ea"/>
              </a:endParaRPr>
            </a:p>
          </p:txBody>
        </p:sp>
        <p:sp>
          <p:nvSpPr>
            <p:cNvPr id="19" name="矩形 18"/>
            <p:cNvSpPr/>
            <p:nvPr>
              <p:custDataLst>
                <p:tags r:id="rId5"/>
              </p:custDataLst>
            </p:nvPr>
          </p:nvSpPr>
          <p:spPr>
            <a:xfrm>
              <a:off x="2922" y="7369"/>
              <a:ext cx="6798" cy="512"/>
            </a:xfrm>
            <a:prstGeom prst="rect">
              <a:avLst/>
            </a:prstGeom>
            <a:noFill/>
          </p:spPr>
          <p:txBody>
            <a:bodyPr wrap="square" lIns="0" tIns="0" rIns="0" bIns="0" rtlCol="0" anchor="b">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网络关系与数据新闻</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20" name="椭圆 19"/>
            <p:cNvSpPr/>
            <p:nvPr>
              <p:custDataLst>
                <p:tags r:id="rId6"/>
              </p:custDataLst>
            </p:nvPr>
          </p:nvSpPr>
          <p:spPr>
            <a:xfrm>
              <a:off x="1456" y="7117"/>
              <a:ext cx="1053" cy="105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solidFill>
                    <a:schemeClr val="lt1">
                      <a:lumMod val="100000"/>
                    </a:schemeClr>
                  </a:solidFill>
                  <a:latin typeface="微软雅黑" panose="020B0503020204020204" charset="-122"/>
                  <a:ea typeface="微软雅黑" panose="020B0503020204020204" charset="-122"/>
                  <a:cs typeface="+mn-ea"/>
                  <a:sym typeface="+mn-ea"/>
                </a:rPr>
                <a:t>02</a:t>
              </a:r>
              <a:endParaRPr lang="en-US" altLang="zh-CN" sz="2400" b="1">
                <a:solidFill>
                  <a:schemeClr val="lt1">
                    <a:lumMod val="100000"/>
                  </a:schemeClr>
                </a:solidFill>
                <a:latin typeface="微软雅黑" panose="020B0503020204020204" charset="-122"/>
                <a:ea typeface="微软雅黑" panose="020B0503020204020204" charset="-122"/>
                <a:cs typeface="+mn-ea"/>
                <a:sym typeface="+mn-ea"/>
              </a:endParaRPr>
            </a:p>
          </p:txBody>
        </p:sp>
      </p:grpSp>
      <p:grpSp>
        <p:nvGrpSpPr>
          <p:cNvPr id="8" name="组合 7"/>
          <p:cNvGrpSpPr/>
          <p:nvPr/>
        </p:nvGrpSpPr>
        <p:grpSpPr>
          <a:xfrm>
            <a:off x="8469630" y="1899285"/>
            <a:ext cx="3341370" cy="4766310"/>
            <a:chOff x="13338" y="2991"/>
            <a:chExt cx="5262" cy="7506"/>
          </a:xfrm>
        </p:grpSpPr>
        <p:pic>
          <p:nvPicPr>
            <p:cNvPr id="352" name="图片 351" descr="IMG_256"/>
            <p:cNvPicPr>
              <a:picLocks noChangeAspect="1"/>
            </p:cNvPicPr>
            <p:nvPr/>
          </p:nvPicPr>
          <p:blipFill>
            <a:blip r:embed="rId7"/>
            <a:stretch>
              <a:fillRect/>
            </a:stretch>
          </p:blipFill>
          <p:spPr>
            <a:xfrm>
              <a:off x="13338" y="2991"/>
              <a:ext cx="5262" cy="5775"/>
            </a:xfrm>
            <a:prstGeom prst="rect">
              <a:avLst/>
            </a:prstGeom>
            <a:noFill/>
            <a:ln w="9525">
              <a:solidFill>
                <a:schemeClr val="accent1"/>
              </a:solidFill>
            </a:ln>
          </p:spPr>
        </p:pic>
        <p:sp>
          <p:nvSpPr>
            <p:cNvPr id="3" name="文本框 2"/>
            <p:cNvSpPr txBox="1"/>
            <p:nvPr/>
          </p:nvSpPr>
          <p:spPr>
            <a:xfrm>
              <a:off x="13813" y="9101"/>
              <a:ext cx="4658" cy="1396"/>
            </a:xfrm>
            <a:prstGeom prst="rect">
              <a:avLst/>
            </a:prstGeom>
          </p:spPr>
          <p:txBody>
            <a:bodyPr lIns="0" tIns="0" rIns="0" bIns="0" rtlCol="0" anchor="t">
              <a:noAutofit/>
            </a:bodyPr>
            <a:p>
              <a:pPr marL="0" lvl="1" indent="0" algn="ctr">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《西雅图时报》报道节选</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500"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在数据联系中发现新闻价值：</a:t>
            </a:r>
            <a:r>
              <a:rPr lang="zh-CN" altLang="en-US" sz="2400" b="1">
                <a:latin typeface="微软雅黑" panose="020B0503020204020204" charset="-122"/>
                <a:ea typeface="微软雅黑" panose="020B0503020204020204" charset="-122"/>
              </a:rPr>
              <a:t>探索</a:t>
            </a:r>
            <a:endParaRPr lang="zh-CN" altLang="en-US" sz="2400" b="1">
              <a:latin typeface="微软雅黑" panose="020B0503020204020204" charset="-122"/>
              <a:ea typeface="微软雅黑" panose="020B0503020204020204" charset="-122"/>
            </a:endParaRPr>
          </a:p>
        </p:txBody>
      </p:sp>
      <p:sp>
        <p:nvSpPr>
          <p:cNvPr id="38" name="文本框 37"/>
          <p:cNvSpPr txBox="1"/>
          <p:nvPr/>
        </p:nvSpPr>
        <p:spPr>
          <a:xfrm>
            <a:off x="8529320" y="747395"/>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2" name="组合 1"/>
          <p:cNvGrpSpPr/>
          <p:nvPr/>
        </p:nvGrpSpPr>
        <p:grpSpPr>
          <a:xfrm>
            <a:off x="628015" y="1511300"/>
            <a:ext cx="11092180" cy="5126990"/>
            <a:chOff x="989" y="2380"/>
            <a:chExt cx="17468" cy="8074"/>
          </a:xfrm>
        </p:grpSpPr>
        <p:grpSp>
          <p:nvGrpSpPr>
            <p:cNvPr id="26" name="组合 25"/>
            <p:cNvGrpSpPr/>
            <p:nvPr/>
          </p:nvGrpSpPr>
          <p:grpSpPr>
            <a:xfrm>
              <a:off x="989" y="3252"/>
              <a:ext cx="16851" cy="7202"/>
              <a:chOff x="671" y="2480"/>
              <a:chExt cx="16851" cy="7202"/>
            </a:xfrm>
          </p:grpSpPr>
          <p:sp>
            <p:nvSpPr>
              <p:cNvPr id="7" name="标题 1"/>
              <p:cNvSpPr txBox="1"/>
              <p:nvPr/>
            </p:nvSpPr>
            <p:spPr>
              <a:xfrm>
                <a:off x="6750" y="2480"/>
                <a:ext cx="10772" cy="6796"/>
              </a:xfrm>
              <a:prstGeom prst="rect">
                <a:avLst/>
              </a:prstGeom>
              <a:solidFill>
                <a:schemeClr val="bg1"/>
              </a:solidFill>
              <a:ln cap="sq">
                <a:noFill/>
                <a:prstDash val="solid"/>
                <a:miter/>
              </a:ln>
              <a:effectLst>
                <a:outerShdw blurRad="317500" dist="127000" dir="2700000" sx="104000" sy="104000" algn="ctr" rotWithShape="0">
                  <a:schemeClr val="accent1">
                    <a:lumMod val="75000"/>
                    <a:alpha val="10000"/>
                  </a:schemeClr>
                </a:outerShdw>
              </a:effectLst>
            </p:spPr>
            <p:txBody>
              <a:bodyPr vert="horz" wrap="square" lIns="91440" tIns="45720" rIns="91440" bIns="45720" rtlCol="0" anchor="ctr"/>
              <a:p>
                <a:pPr algn="ctr">
                  <a:lnSpc>
                    <a:spcPct val="110000"/>
                  </a:lnSpc>
                </a:pPr>
                <a:endParaRPr kumimoji="1" lang="zh-CN" altLang="en-US"/>
              </a:p>
            </p:txBody>
          </p:sp>
          <p:sp>
            <p:nvSpPr>
              <p:cNvPr id="8" name="标题 1"/>
              <p:cNvSpPr txBox="1"/>
              <p:nvPr/>
            </p:nvSpPr>
            <p:spPr>
              <a:xfrm>
                <a:off x="8249" y="2955"/>
                <a:ext cx="798" cy="633"/>
              </a:xfrm>
              <a:custGeom>
                <a:avLst/>
                <a:gdLst>
                  <a:gd name="connsiteX0" fmla="*/ 431250 w 431250"/>
                  <a:gd name="connsiteY0" fmla="*/ 0 h 342240"/>
                  <a:gd name="connsiteX1" fmla="*/ 431250 w 431250"/>
                  <a:gd name="connsiteY1" fmla="*/ 74003 h 342240"/>
                  <a:gd name="connsiteX2" fmla="*/ 332839 w 431250"/>
                  <a:gd name="connsiteY2" fmla="*/ 169740 h 342240"/>
                  <a:gd name="connsiteX3" fmla="*/ 431250 w 431250"/>
                  <a:gd name="connsiteY3" fmla="*/ 169740 h 342240"/>
                  <a:gd name="connsiteX4" fmla="*/ 431250 w 431250"/>
                  <a:gd name="connsiteY4" fmla="*/ 342240 h 342240"/>
                  <a:gd name="connsiteX5" fmla="*/ 258750 w 431250"/>
                  <a:gd name="connsiteY5" fmla="*/ 342240 h 342240"/>
                  <a:gd name="connsiteX6" fmla="*/ 258750 w 431250"/>
                  <a:gd name="connsiteY6" fmla="*/ 169740 h 342240"/>
                  <a:gd name="connsiteX7" fmla="*/ 431250 w 431250"/>
                  <a:gd name="connsiteY7" fmla="*/ 0 h 342240"/>
                  <a:gd name="connsiteX8" fmla="*/ 172500 w 431250"/>
                  <a:gd name="connsiteY8" fmla="*/ 0 h 342240"/>
                  <a:gd name="connsiteX9" fmla="*/ 172500 w 431250"/>
                  <a:gd name="connsiteY9" fmla="*/ 74003 h 342240"/>
                  <a:gd name="connsiteX10" fmla="*/ 74089 w 431250"/>
                  <a:gd name="connsiteY10" fmla="*/ 169740 h 342240"/>
                  <a:gd name="connsiteX11" fmla="*/ 172500 w 431250"/>
                  <a:gd name="connsiteY11" fmla="*/ 169740 h 342240"/>
                  <a:gd name="connsiteX12" fmla="*/ 172500 w 431250"/>
                  <a:gd name="connsiteY12" fmla="*/ 342240 h 342240"/>
                  <a:gd name="connsiteX13" fmla="*/ 0 w 431250"/>
                  <a:gd name="connsiteY13" fmla="*/ 342240 h 342240"/>
                  <a:gd name="connsiteX14" fmla="*/ 0 w 431250"/>
                  <a:gd name="connsiteY14" fmla="*/ 169740 h 342240"/>
                  <a:gd name="connsiteX15" fmla="*/ 172500 w 431250"/>
                  <a:gd name="connsiteY15" fmla="*/ 0 h 342240"/>
                </a:gdLst>
                <a:ahLst/>
                <a:cxnLst/>
                <a:rect l="l" t="t" r="r" b="b"/>
                <a:pathLst>
                  <a:path w="431250" h="342240">
                    <a:moveTo>
                      <a:pt x="431250" y="0"/>
                    </a:moveTo>
                    <a:lnTo>
                      <a:pt x="431250" y="74003"/>
                    </a:lnTo>
                    <a:cubicBezTo>
                      <a:pt x="377945" y="74028"/>
                      <a:pt x="334333" y="116456"/>
                      <a:pt x="332839" y="169740"/>
                    </a:cubicBezTo>
                    <a:lnTo>
                      <a:pt x="431250" y="169740"/>
                    </a:lnTo>
                    <a:lnTo>
                      <a:pt x="431250" y="342240"/>
                    </a:lnTo>
                    <a:lnTo>
                      <a:pt x="258750" y="342240"/>
                    </a:lnTo>
                    <a:lnTo>
                      <a:pt x="258750" y="169740"/>
                    </a:lnTo>
                    <a:cubicBezTo>
                      <a:pt x="260258" y="75551"/>
                      <a:pt x="337049" y="-12"/>
                      <a:pt x="431250" y="0"/>
                    </a:cubicBezTo>
                    <a:close/>
                    <a:moveTo>
                      <a:pt x="172500" y="0"/>
                    </a:moveTo>
                    <a:lnTo>
                      <a:pt x="172500" y="74003"/>
                    </a:lnTo>
                    <a:cubicBezTo>
                      <a:pt x="119195" y="74028"/>
                      <a:pt x="75583" y="116456"/>
                      <a:pt x="74089" y="169740"/>
                    </a:cubicBezTo>
                    <a:lnTo>
                      <a:pt x="172500" y="169740"/>
                    </a:lnTo>
                    <a:lnTo>
                      <a:pt x="172500" y="342240"/>
                    </a:lnTo>
                    <a:lnTo>
                      <a:pt x="0" y="342240"/>
                    </a:lnTo>
                    <a:lnTo>
                      <a:pt x="0" y="169740"/>
                    </a:lnTo>
                    <a:cubicBezTo>
                      <a:pt x="1508" y="75551"/>
                      <a:pt x="78299" y="-12"/>
                      <a:pt x="172500" y="0"/>
                    </a:cubicBezTo>
                    <a:close/>
                  </a:path>
                </a:pathLst>
              </a:custGeom>
              <a:solidFill>
                <a:schemeClr val="accent1"/>
              </a:solidFill>
              <a:ln cap="flat">
                <a:noFill/>
                <a:prstDash val="solid"/>
                <a:miter/>
              </a:ln>
            </p:spPr>
            <p:txBody>
              <a:bodyPr vert="horz" wrap="square" lIns="91440" tIns="45720" rIns="91440" bIns="45720" rtlCol="0" anchor="ctr"/>
              <a:p>
                <a:pPr algn="l">
                  <a:lnSpc>
                    <a:spcPct val="110000"/>
                  </a:lnSpc>
                </a:pPr>
                <a:endParaRPr kumimoji="1" lang="zh-CN" altLang="en-US"/>
              </a:p>
            </p:txBody>
          </p:sp>
          <p:sp>
            <p:nvSpPr>
              <p:cNvPr id="10" name="标题 1"/>
              <p:cNvSpPr txBox="1"/>
              <p:nvPr/>
            </p:nvSpPr>
            <p:spPr>
              <a:xfrm>
                <a:off x="8679" y="2666"/>
                <a:ext cx="8504" cy="5748"/>
              </a:xfrm>
              <a:prstGeom prst="rect">
                <a:avLst/>
              </a:prstGeom>
              <a:noFill/>
              <a:ln>
                <a:noFill/>
              </a:ln>
            </p:spPr>
            <p:txBody>
              <a:bodyPr vert="horz" wrap="square" lIns="0" tIns="0" rIns="0" bIns="0" rtlCol="0" anchor="b"/>
              <a:p>
                <a:pPr algn="l">
                  <a:lnSpc>
                    <a:spcPct val="150000"/>
                  </a:lnSpc>
                </a:pPr>
                <a:r>
                  <a:rPr kumimoji="1" lang="zh-CN" altLang="en-US">
                    <a:latin typeface="微软雅黑" panose="020B0503020204020204" charset="-122"/>
                    <a:ea typeface="微软雅黑" panose="020B0503020204020204" charset="-122"/>
                    <a:cs typeface="微软雅黑" panose="020B0503020204020204" charset="-122"/>
                    <a:sym typeface="+mn-ea"/>
                  </a:rPr>
                  <a:t>通过对数据进行可视化、统计分析和挖掘，</a:t>
                </a:r>
                <a:r>
                  <a:rPr kumimoji="1" lang="zh-CN" altLang="en-US" b="1">
                    <a:latin typeface="微软雅黑" panose="020B0503020204020204" charset="-122"/>
                    <a:ea typeface="微软雅黑" panose="020B0503020204020204" charset="-122"/>
                    <a:cs typeface="微软雅黑" panose="020B0503020204020204" charset="-122"/>
                  </a:rPr>
                  <a:t>对数据中的模式、趋势和异常进行深入分析和挖掘，</a:t>
                </a:r>
                <a:r>
                  <a:rPr kumimoji="1" lang="zh-CN" altLang="en-US">
                    <a:latin typeface="微软雅黑" panose="020B0503020204020204" charset="-122"/>
                    <a:ea typeface="微软雅黑" panose="020B0503020204020204" charset="-122"/>
                    <a:cs typeface="微软雅黑" panose="020B0503020204020204" charset="-122"/>
                  </a:rPr>
                  <a:t>发现数据背后的故事和现象。探索类的数据新闻标题常见</a:t>
                </a:r>
                <a:r>
                  <a:rPr kumimoji="1" lang="en-US" altLang="zh-CN">
                    <a:latin typeface="微软雅黑" panose="020B0503020204020204" charset="-122"/>
                    <a:ea typeface="微软雅黑" panose="020B0503020204020204" charset="-122"/>
                    <a:cs typeface="微软雅黑" panose="020B0503020204020204" charset="-122"/>
                  </a:rPr>
                  <a:t>“</a:t>
                </a:r>
                <a:r>
                  <a:rPr kumimoji="1" lang="zh-CN" altLang="en-US">
                    <a:latin typeface="微软雅黑" panose="020B0503020204020204" charset="-122"/>
                    <a:ea typeface="微软雅黑" panose="020B0503020204020204" charset="-122"/>
                    <a:cs typeface="微软雅黑" panose="020B0503020204020204" charset="-122"/>
                  </a:rPr>
                  <a:t>探索</a:t>
                </a:r>
                <a:r>
                  <a:rPr kumimoji="1" lang="en-US" altLang="zh-CN">
                    <a:latin typeface="微软雅黑" panose="020B0503020204020204" charset="-122"/>
                    <a:ea typeface="微软雅黑" panose="020B0503020204020204" charset="-122"/>
                    <a:cs typeface="微软雅黑" panose="020B0503020204020204" charset="-122"/>
                  </a:rPr>
                  <a:t>”“</a:t>
                </a:r>
                <a:r>
                  <a:rPr kumimoji="1" lang="zh-CN" altLang="en-US">
                    <a:latin typeface="微软雅黑" panose="020B0503020204020204" charset="-122"/>
                    <a:ea typeface="微软雅黑" panose="020B0503020204020204" charset="-122"/>
                    <a:cs typeface="微软雅黑" panose="020B0503020204020204" charset="-122"/>
                  </a:rPr>
                  <a:t>做了测试</a:t>
                </a:r>
                <a:r>
                  <a:rPr kumimoji="1" lang="en-US" altLang="zh-CN">
                    <a:latin typeface="微软雅黑" panose="020B0503020204020204" charset="-122"/>
                    <a:ea typeface="微软雅黑" panose="020B0503020204020204" charset="-122"/>
                    <a:cs typeface="微软雅黑" panose="020B0503020204020204" charset="-122"/>
                  </a:rPr>
                  <a:t>”</a:t>
                </a:r>
                <a:r>
                  <a:rPr kumimoji="1" lang="zh-CN" altLang="en-US">
                    <a:latin typeface="微软雅黑" panose="020B0503020204020204" charset="-122"/>
                    <a:ea typeface="微软雅黑" panose="020B0503020204020204" charset="-122"/>
                    <a:cs typeface="微软雅黑" panose="020B0503020204020204" charset="-122"/>
                  </a:rPr>
                  <a:t>等词汇，这些词汇能邀请受众参与互动，生成自己的观点。像这类互动式的数据新闻，受众拥有对页面的控制权，并且可以根据自己的习惯进行非线性的阅读。</a:t>
                </a:r>
                <a:endParaRPr kumimoji="1" lang="zh-CN" altLang="en-US">
                  <a:latin typeface="微软雅黑" panose="020B0503020204020204" charset="-122"/>
                  <a:ea typeface="微软雅黑" panose="020B0503020204020204" charset="-122"/>
                  <a:cs typeface="微软雅黑" panose="020B0503020204020204" charset="-122"/>
                </a:endParaRPr>
              </a:p>
            </p:txBody>
          </p:sp>
          <p:pic>
            <p:nvPicPr>
              <p:cNvPr id="16" name="图片 15"/>
              <p:cNvPicPr>
                <a:picLocks noChangeAspect="1"/>
              </p:cNvPicPr>
              <p:nvPr/>
            </p:nvPicPr>
            <p:blipFill>
              <a:blip r:embed="rId1">
                <a:alphaModFix amt="0"/>
              </a:blip>
              <a:srcRect/>
              <a:stretch>
                <a:fillRect/>
              </a:stretch>
            </p:blipFill>
            <p:spPr>
              <a:xfrm>
                <a:off x="671" y="5256"/>
                <a:ext cx="6916" cy="4426"/>
              </a:xfrm>
              <a:prstGeom prst="rect">
                <a:avLst/>
              </a:prstGeom>
              <a:solidFill>
                <a:schemeClr val="accent1"/>
              </a:solidFill>
            </p:spPr>
          </p:pic>
        </p:grpSp>
        <p:grpSp>
          <p:nvGrpSpPr>
            <p:cNvPr id="25" name="组合 24"/>
            <p:cNvGrpSpPr/>
            <p:nvPr/>
          </p:nvGrpSpPr>
          <p:grpSpPr>
            <a:xfrm>
              <a:off x="17041" y="2380"/>
              <a:ext cx="1416" cy="1416"/>
              <a:chOff x="16723" y="1830"/>
              <a:chExt cx="1416" cy="1416"/>
            </a:xfrm>
          </p:grpSpPr>
          <p:sp>
            <p:nvSpPr>
              <p:cNvPr id="17" name="标题 1"/>
              <p:cNvSpPr txBox="1"/>
              <p:nvPr/>
            </p:nvSpPr>
            <p:spPr>
              <a:xfrm>
                <a:off x="16723" y="1830"/>
                <a:ext cx="1417" cy="1417"/>
              </a:xfrm>
              <a:prstGeom prst="roundRect">
                <a:avLst/>
              </a:prstGeom>
              <a:solidFill>
                <a:schemeClr val="accent1"/>
              </a:solidFill>
              <a:ln cap="sq">
                <a:noFill/>
                <a:prstDash val="solid"/>
                <a:miter/>
              </a:ln>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17328" y="2825"/>
                <a:ext cx="206" cy="45"/>
              </a:xfrm>
              <a:custGeom>
                <a:avLst/>
                <a:gdLst>
                  <a:gd name="T0" fmla="*/ 319 w 359"/>
                  <a:gd name="T1" fmla="*/ 0 h 79"/>
                  <a:gd name="T2" fmla="*/ 39 w 359"/>
                  <a:gd name="T3" fmla="*/ 0 h 79"/>
                  <a:gd name="T4" fmla="*/ 0 w 359"/>
                  <a:gd name="T5" fmla="*/ 40 h 79"/>
                  <a:gd name="T6" fmla="*/ 39 w 359"/>
                  <a:gd name="T7" fmla="*/ 79 h 79"/>
                  <a:gd name="T8" fmla="*/ 319 w 359"/>
                  <a:gd name="T9" fmla="*/ 79 h 79"/>
                  <a:gd name="T10" fmla="*/ 359 w 359"/>
                  <a:gd name="T11" fmla="*/ 40 h 79"/>
                  <a:gd name="T12" fmla="*/ 319 w 359"/>
                  <a:gd name="T13" fmla="*/ 0 h 79"/>
                  <a:gd name="T14" fmla="*/ 319 w 359"/>
                  <a:gd name="T15" fmla="*/ 0 h 79"/>
                  <a:gd name="T16" fmla="*/ 319 w 359"/>
                  <a:gd name="T17" fmla="*/ 0 h 79"/>
                </a:gdLst>
                <a:ahLst/>
                <a:cxnLst/>
                <a:rect l="0" t="0" r="r" b="b"/>
                <a:pathLst>
                  <a:path w="359" h="79">
                    <a:moveTo>
                      <a:pt x="319" y="0"/>
                    </a:moveTo>
                    <a:cubicBezTo>
                      <a:pt x="39" y="0"/>
                      <a:pt x="39" y="0"/>
                      <a:pt x="39" y="0"/>
                    </a:cubicBezTo>
                    <a:cubicBezTo>
                      <a:pt x="17" y="0"/>
                      <a:pt x="0" y="18"/>
                      <a:pt x="0" y="40"/>
                    </a:cubicBezTo>
                    <a:cubicBezTo>
                      <a:pt x="0" y="61"/>
                      <a:pt x="17" y="79"/>
                      <a:pt x="39" y="79"/>
                    </a:cubicBezTo>
                    <a:cubicBezTo>
                      <a:pt x="319" y="79"/>
                      <a:pt x="319" y="79"/>
                      <a:pt x="319" y="79"/>
                    </a:cubicBezTo>
                    <a:cubicBezTo>
                      <a:pt x="341" y="79"/>
                      <a:pt x="359" y="61"/>
                      <a:pt x="359" y="40"/>
                    </a:cubicBezTo>
                    <a:cubicBezTo>
                      <a:pt x="359" y="18"/>
                      <a:pt x="341" y="0"/>
                      <a:pt x="319" y="0"/>
                    </a:cubicBezTo>
                    <a:close/>
                    <a:moveTo>
                      <a:pt x="319" y="0"/>
                    </a:moveTo>
                    <a:cubicBezTo>
                      <a:pt x="319" y="0"/>
                      <a:pt x="319" y="0"/>
                      <a:pt x="319" y="0"/>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23" name="标题 1"/>
              <p:cNvSpPr txBox="1"/>
              <p:nvPr/>
            </p:nvSpPr>
            <p:spPr>
              <a:xfrm>
                <a:off x="17340" y="2904"/>
                <a:ext cx="182" cy="89"/>
              </a:xfrm>
              <a:custGeom>
                <a:avLst/>
                <a:gdLst>
                  <a:gd name="T0" fmla="*/ 86 w 317"/>
                  <a:gd name="T1" fmla="*/ 92 h 154"/>
                  <a:gd name="T2" fmla="*/ 158 w 317"/>
                  <a:gd name="T3" fmla="*/ 154 h 154"/>
                  <a:gd name="T4" fmla="*/ 231 w 317"/>
                  <a:gd name="T5" fmla="*/ 92 h 154"/>
                  <a:gd name="T6" fmla="*/ 317 w 317"/>
                  <a:gd name="T7" fmla="*/ 0 h 154"/>
                  <a:gd name="T8" fmla="*/ 0 w 317"/>
                  <a:gd name="T9" fmla="*/ 0 h 154"/>
                  <a:gd name="T10" fmla="*/ 86 w 317"/>
                  <a:gd name="T11" fmla="*/ 92 h 154"/>
                  <a:gd name="T12" fmla="*/ 86 w 317"/>
                  <a:gd name="T13" fmla="*/ 92 h 154"/>
                  <a:gd name="T14" fmla="*/ 86 w 317"/>
                  <a:gd name="T15" fmla="*/ 92 h 154"/>
                </a:gdLst>
                <a:ahLst/>
                <a:cxnLst/>
                <a:rect l="0" t="0" r="r" b="b"/>
                <a:pathLst>
                  <a:path w="317" h="154">
                    <a:moveTo>
                      <a:pt x="86" y="92"/>
                    </a:moveTo>
                    <a:cubicBezTo>
                      <a:pt x="91" y="127"/>
                      <a:pt x="122" y="154"/>
                      <a:pt x="158" y="154"/>
                    </a:cubicBezTo>
                    <a:cubicBezTo>
                      <a:pt x="195" y="154"/>
                      <a:pt x="225" y="127"/>
                      <a:pt x="231" y="92"/>
                    </a:cubicBezTo>
                    <a:cubicBezTo>
                      <a:pt x="279" y="89"/>
                      <a:pt x="317" y="49"/>
                      <a:pt x="317" y="0"/>
                    </a:cubicBezTo>
                    <a:cubicBezTo>
                      <a:pt x="0" y="0"/>
                      <a:pt x="0" y="0"/>
                      <a:pt x="0" y="0"/>
                    </a:cubicBezTo>
                    <a:cubicBezTo>
                      <a:pt x="0" y="49"/>
                      <a:pt x="38" y="89"/>
                      <a:pt x="86" y="92"/>
                    </a:cubicBezTo>
                    <a:close/>
                    <a:moveTo>
                      <a:pt x="86" y="92"/>
                    </a:moveTo>
                    <a:cubicBezTo>
                      <a:pt x="86" y="92"/>
                      <a:pt x="86" y="92"/>
                      <a:pt x="86" y="92"/>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24" name="标题 1"/>
              <p:cNvSpPr txBox="1"/>
              <p:nvPr/>
            </p:nvSpPr>
            <p:spPr>
              <a:xfrm>
                <a:off x="17401" y="2085"/>
                <a:ext cx="60" cy="130"/>
              </a:xfrm>
              <a:custGeom>
                <a:avLst/>
                <a:gdLst>
                  <a:gd name="T0" fmla="*/ 52 w 105"/>
                  <a:gd name="T1" fmla="*/ 227 h 227"/>
                  <a:gd name="T2" fmla="*/ 105 w 105"/>
                  <a:gd name="T3" fmla="*/ 174 h 227"/>
                  <a:gd name="T4" fmla="*/ 105 w 105"/>
                  <a:gd name="T5" fmla="*/ 52 h 227"/>
                  <a:gd name="T6" fmla="*/ 52 w 105"/>
                  <a:gd name="T7" fmla="*/ 0 h 227"/>
                  <a:gd name="T8" fmla="*/ 0 w 105"/>
                  <a:gd name="T9" fmla="*/ 52 h 227"/>
                  <a:gd name="T10" fmla="*/ 0 w 105"/>
                  <a:gd name="T11" fmla="*/ 174 h 227"/>
                  <a:gd name="T12" fmla="*/ 52 w 105"/>
                  <a:gd name="T13" fmla="*/ 227 h 227"/>
                  <a:gd name="T14" fmla="*/ 52 w 105"/>
                  <a:gd name="T15" fmla="*/ 227 h 227"/>
                  <a:gd name="T16" fmla="*/ 52 w 105"/>
                  <a:gd name="T17" fmla="*/ 227 h 227"/>
                </a:gdLst>
                <a:ahLst/>
                <a:cxnLst/>
                <a:rect l="0" t="0" r="r" b="b"/>
                <a:pathLst>
                  <a:path w="105" h="227">
                    <a:moveTo>
                      <a:pt x="52" y="227"/>
                    </a:moveTo>
                    <a:cubicBezTo>
                      <a:pt x="81" y="227"/>
                      <a:pt x="105" y="203"/>
                      <a:pt x="105" y="174"/>
                    </a:cubicBezTo>
                    <a:cubicBezTo>
                      <a:pt x="105" y="52"/>
                      <a:pt x="105" y="52"/>
                      <a:pt x="105" y="52"/>
                    </a:cubicBezTo>
                    <a:cubicBezTo>
                      <a:pt x="105" y="23"/>
                      <a:pt x="81" y="0"/>
                      <a:pt x="52" y="0"/>
                    </a:cubicBezTo>
                    <a:cubicBezTo>
                      <a:pt x="23" y="0"/>
                      <a:pt x="0" y="23"/>
                      <a:pt x="0" y="52"/>
                    </a:cubicBezTo>
                    <a:cubicBezTo>
                      <a:pt x="0" y="174"/>
                      <a:pt x="0" y="174"/>
                      <a:pt x="0" y="174"/>
                    </a:cubicBezTo>
                    <a:cubicBezTo>
                      <a:pt x="0" y="203"/>
                      <a:pt x="23" y="227"/>
                      <a:pt x="52" y="227"/>
                    </a:cubicBezTo>
                    <a:close/>
                    <a:moveTo>
                      <a:pt x="52" y="227"/>
                    </a:moveTo>
                    <a:cubicBezTo>
                      <a:pt x="52" y="227"/>
                      <a:pt x="52" y="227"/>
                      <a:pt x="52" y="227"/>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27" name="标题 1"/>
              <p:cNvSpPr txBox="1"/>
              <p:nvPr/>
            </p:nvSpPr>
            <p:spPr>
              <a:xfrm>
                <a:off x="17183" y="2151"/>
                <a:ext cx="109" cy="121"/>
              </a:xfrm>
              <a:custGeom>
                <a:avLst/>
                <a:gdLst>
                  <a:gd name="T0" fmla="*/ 88 w 190"/>
                  <a:gd name="T1" fmla="*/ 189 h 211"/>
                  <a:gd name="T2" fmla="*/ 131 w 190"/>
                  <a:gd name="T3" fmla="*/ 211 h 211"/>
                  <a:gd name="T4" fmla="*/ 162 w 190"/>
                  <a:gd name="T5" fmla="*/ 201 h 211"/>
                  <a:gd name="T6" fmla="*/ 173 w 190"/>
                  <a:gd name="T7" fmla="*/ 128 h 211"/>
                  <a:gd name="T8" fmla="*/ 102 w 190"/>
                  <a:gd name="T9" fmla="*/ 29 h 211"/>
                  <a:gd name="T10" fmla="*/ 28 w 190"/>
                  <a:gd name="T11" fmla="*/ 17 h 211"/>
                  <a:gd name="T12" fmla="*/ 17 w 190"/>
                  <a:gd name="T13" fmla="*/ 90 h 211"/>
                  <a:gd name="T14" fmla="*/ 88 w 190"/>
                  <a:gd name="T15" fmla="*/ 189 h 211"/>
                  <a:gd name="T16" fmla="*/ 88 w 190"/>
                  <a:gd name="T17" fmla="*/ 189 h 211"/>
                  <a:gd name="T18" fmla="*/ 88 w 190"/>
                  <a:gd name="T19" fmla="*/ 189 h 211"/>
                </a:gdLst>
                <a:ahLst/>
                <a:cxnLst/>
                <a:rect l="0" t="0" r="r" b="b"/>
                <a:pathLst>
                  <a:path w="190" h="211">
                    <a:moveTo>
                      <a:pt x="88" y="189"/>
                    </a:moveTo>
                    <a:cubicBezTo>
                      <a:pt x="99" y="203"/>
                      <a:pt x="115" y="211"/>
                      <a:pt x="131" y="211"/>
                    </a:cubicBezTo>
                    <a:cubicBezTo>
                      <a:pt x="142" y="211"/>
                      <a:pt x="152" y="208"/>
                      <a:pt x="162" y="201"/>
                    </a:cubicBezTo>
                    <a:cubicBezTo>
                      <a:pt x="185" y="184"/>
                      <a:pt x="190" y="151"/>
                      <a:pt x="173" y="128"/>
                    </a:cubicBezTo>
                    <a:cubicBezTo>
                      <a:pt x="102" y="29"/>
                      <a:pt x="102" y="29"/>
                      <a:pt x="102" y="29"/>
                    </a:cubicBezTo>
                    <a:cubicBezTo>
                      <a:pt x="85" y="5"/>
                      <a:pt x="52" y="0"/>
                      <a:pt x="28" y="17"/>
                    </a:cubicBezTo>
                    <a:cubicBezTo>
                      <a:pt x="5" y="34"/>
                      <a:pt x="0" y="67"/>
                      <a:pt x="17" y="90"/>
                    </a:cubicBezTo>
                    <a:lnTo>
                      <a:pt x="88" y="189"/>
                    </a:lnTo>
                    <a:close/>
                    <a:moveTo>
                      <a:pt x="88" y="189"/>
                    </a:moveTo>
                    <a:cubicBezTo>
                      <a:pt x="88" y="189"/>
                      <a:pt x="88" y="189"/>
                      <a:pt x="88" y="189"/>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28" name="标题 1"/>
              <p:cNvSpPr txBox="1"/>
              <p:nvPr/>
            </p:nvSpPr>
            <p:spPr>
              <a:xfrm>
                <a:off x="17570" y="2684"/>
                <a:ext cx="110" cy="121"/>
              </a:xfrm>
              <a:custGeom>
                <a:avLst/>
                <a:gdLst>
                  <a:gd name="T0" fmla="*/ 102 w 191"/>
                  <a:gd name="T1" fmla="*/ 29 h 210"/>
                  <a:gd name="T2" fmla="*/ 29 w 191"/>
                  <a:gd name="T3" fmla="*/ 17 h 210"/>
                  <a:gd name="T4" fmla="*/ 17 w 191"/>
                  <a:gd name="T5" fmla="*/ 90 h 210"/>
                  <a:gd name="T6" fmla="*/ 89 w 191"/>
                  <a:gd name="T7" fmla="*/ 189 h 210"/>
                  <a:gd name="T8" fmla="*/ 132 w 191"/>
                  <a:gd name="T9" fmla="*/ 210 h 210"/>
                  <a:gd name="T10" fmla="*/ 162 w 191"/>
                  <a:gd name="T11" fmla="*/ 200 h 210"/>
                  <a:gd name="T12" fmla="*/ 174 w 191"/>
                  <a:gd name="T13" fmla="*/ 127 h 210"/>
                  <a:gd name="T14" fmla="*/ 102 w 191"/>
                  <a:gd name="T15" fmla="*/ 29 h 210"/>
                  <a:gd name="T16" fmla="*/ 102 w 191"/>
                  <a:gd name="T17" fmla="*/ 29 h 210"/>
                  <a:gd name="T18" fmla="*/ 102 w 191"/>
                  <a:gd name="T19" fmla="*/ 29 h 210"/>
                </a:gdLst>
                <a:ahLst/>
                <a:cxnLst/>
                <a:rect l="0" t="0" r="r" b="b"/>
                <a:pathLst>
                  <a:path w="191" h="210">
                    <a:moveTo>
                      <a:pt x="102" y="29"/>
                    </a:moveTo>
                    <a:cubicBezTo>
                      <a:pt x="85" y="5"/>
                      <a:pt x="52" y="0"/>
                      <a:pt x="29" y="17"/>
                    </a:cubicBezTo>
                    <a:cubicBezTo>
                      <a:pt x="6" y="34"/>
                      <a:pt x="0" y="67"/>
                      <a:pt x="17" y="90"/>
                    </a:cubicBezTo>
                    <a:cubicBezTo>
                      <a:pt x="89" y="189"/>
                      <a:pt x="89" y="189"/>
                      <a:pt x="89" y="189"/>
                    </a:cubicBezTo>
                    <a:cubicBezTo>
                      <a:pt x="99" y="203"/>
                      <a:pt x="115" y="210"/>
                      <a:pt x="132" y="210"/>
                    </a:cubicBezTo>
                    <a:cubicBezTo>
                      <a:pt x="142" y="210"/>
                      <a:pt x="153" y="207"/>
                      <a:pt x="162" y="200"/>
                    </a:cubicBezTo>
                    <a:cubicBezTo>
                      <a:pt x="186" y="183"/>
                      <a:pt x="191" y="151"/>
                      <a:pt x="174" y="127"/>
                    </a:cubicBezTo>
                    <a:lnTo>
                      <a:pt x="102" y="29"/>
                    </a:lnTo>
                    <a:close/>
                    <a:moveTo>
                      <a:pt x="102" y="29"/>
                    </a:moveTo>
                    <a:cubicBezTo>
                      <a:pt x="102" y="29"/>
                      <a:pt x="102" y="29"/>
                      <a:pt x="102" y="29"/>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29" name="标题 1"/>
              <p:cNvSpPr txBox="1"/>
              <p:nvPr/>
            </p:nvSpPr>
            <p:spPr>
              <a:xfrm>
                <a:off x="17051" y="2333"/>
                <a:ext cx="134" cy="86"/>
              </a:xfrm>
              <a:custGeom>
                <a:avLst/>
                <a:gdLst>
                  <a:gd name="T0" fmla="*/ 191 w 233"/>
                  <a:gd name="T1" fmla="*/ 47 h 149"/>
                  <a:gd name="T2" fmla="*/ 75 w 233"/>
                  <a:gd name="T3" fmla="*/ 9 h 149"/>
                  <a:gd name="T4" fmla="*/ 9 w 233"/>
                  <a:gd name="T5" fmla="*/ 43 h 149"/>
                  <a:gd name="T6" fmla="*/ 42 w 233"/>
                  <a:gd name="T7" fmla="*/ 109 h 149"/>
                  <a:gd name="T8" fmla="*/ 158 w 233"/>
                  <a:gd name="T9" fmla="*/ 147 h 149"/>
                  <a:gd name="T10" fmla="*/ 174 w 233"/>
                  <a:gd name="T11" fmla="*/ 149 h 149"/>
                  <a:gd name="T12" fmla="*/ 224 w 233"/>
                  <a:gd name="T13" fmla="*/ 113 h 149"/>
                  <a:gd name="T14" fmla="*/ 191 w 233"/>
                  <a:gd name="T15" fmla="*/ 47 h 149"/>
                  <a:gd name="T16" fmla="*/ 191 w 233"/>
                  <a:gd name="T17" fmla="*/ 47 h 149"/>
                  <a:gd name="T18" fmla="*/ 191 w 233"/>
                  <a:gd name="T19" fmla="*/ 47 h 149"/>
                </a:gdLst>
                <a:ahLst/>
                <a:cxnLst/>
                <a:rect l="0" t="0" r="r" b="b"/>
                <a:pathLst>
                  <a:path w="233" h="149">
                    <a:moveTo>
                      <a:pt x="191" y="47"/>
                    </a:moveTo>
                    <a:cubicBezTo>
                      <a:pt x="75" y="9"/>
                      <a:pt x="75" y="9"/>
                      <a:pt x="75" y="9"/>
                    </a:cubicBezTo>
                    <a:cubicBezTo>
                      <a:pt x="47" y="0"/>
                      <a:pt x="18" y="15"/>
                      <a:pt x="9" y="43"/>
                    </a:cubicBezTo>
                    <a:cubicBezTo>
                      <a:pt x="0" y="70"/>
                      <a:pt x="15" y="100"/>
                      <a:pt x="42" y="109"/>
                    </a:cubicBezTo>
                    <a:cubicBezTo>
                      <a:pt x="158" y="147"/>
                      <a:pt x="158" y="147"/>
                      <a:pt x="158" y="147"/>
                    </a:cubicBezTo>
                    <a:cubicBezTo>
                      <a:pt x="164" y="148"/>
                      <a:pt x="169" y="149"/>
                      <a:pt x="174" y="149"/>
                    </a:cubicBezTo>
                    <a:cubicBezTo>
                      <a:pt x="197" y="149"/>
                      <a:pt x="217" y="135"/>
                      <a:pt x="224" y="113"/>
                    </a:cubicBezTo>
                    <a:cubicBezTo>
                      <a:pt x="233" y="86"/>
                      <a:pt x="218" y="56"/>
                      <a:pt x="191" y="47"/>
                    </a:cubicBezTo>
                    <a:close/>
                    <a:moveTo>
                      <a:pt x="191" y="47"/>
                    </a:moveTo>
                    <a:cubicBezTo>
                      <a:pt x="191" y="47"/>
                      <a:pt x="191" y="47"/>
                      <a:pt x="191" y="47"/>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30" name="标题 1"/>
              <p:cNvSpPr txBox="1"/>
              <p:nvPr/>
            </p:nvSpPr>
            <p:spPr>
              <a:xfrm>
                <a:off x="17677" y="2537"/>
                <a:ext cx="134" cy="86"/>
              </a:xfrm>
              <a:custGeom>
                <a:avLst/>
                <a:gdLst>
                  <a:gd name="T0" fmla="*/ 191 w 234"/>
                  <a:gd name="T1" fmla="*/ 47 h 149"/>
                  <a:gd name="T2" fmla="*/ 75 w 234"/>
                  <a:gd name="T3" fmla="*/ 9 h 149"/>
                  <a:gd name="T4" fmla="*/ 9 w 234"/>
                  <a:gd name="T5" fmla="*/ 43 h 149"/>
                  <a:gd name="T6" fmla="*/ 43 w 234"/>
                  <a:gd name="T7" fmla="*/ 109 h 149"/>
                  <a:gd name="T8" fmla="*/ 159 w 234"/>
                  <a:gd name="T9" fmla="*/ 146 h 149"/>
                  <a:gd name="T10" fmla="*/ 175 w 234"/>
                  <a:gd name="T11" fmla="*/ 149 h 149"/>
                  <a:gd name="T12" fmla="*/ 225 w 234"/>
                  <a:gd name="T13" fmla="*/ 113 h 149"/>
                  <a:gd name="T14" fmla="*/ 191 w 234"/>
                  <a:gd name="T15" fmla="*/ 47 h 149"/>
                  <a:gd name="T16" fmla="*/ 191 w 234"/>
                  <a:gd name="T17" fmla="*/ 47 h 149"/>
                  <a:gd name="T18" fmla="*/ 191 w 234"/>
                  <a:gd name="T19" fmla="*/ 47 h 149"/>
                </a:gdLst>
                <a:ahLst/>
                <a:cxnLst/>
                <a:rect l="0" t="0" r="r" b="b"/>
                <a:pathLst>
                  <a:path w="234" h="149">
                    <a:moveTo>
                      <a:pt x="191" y="47"/>
                    </a:moveTo>
                    <a:cubicBezTo>
                      <a:pt x="75" y="9"/>
                      <a:pt x="75" y="9"/>
                      <a:pt x="75" y="9"/>
                    </a:cubicBezTo>
                    <a:cubicBezTo>
                      <a:pt x="48" y="0"/>
                      <a:pt x="18" y="15"/>
                      <a:pt x="9" y="43"/>
                    </a:cubicBezTo>
                    <a:cubicBezTo>
                      <a:pt x="0" y="70"/>
                      <a:pt x="16" y="100"/>
                      <a:pt x="43" y="109"/>
                    </a:cubicBezTo>
                    <a:cubicBezTo>
                      <a:pt x="159" y="146"/>
                      <a:pt x="159" y="146"/>
                      <a:pt x="159" y="146"/>
                    </a:cubicBezTo>
                    <a:cubicBezTo>
                      <a:pt x="164" y="148"/>
                      <a:pt x="170" y="149"/>
                      <a:pt x="175" y="149"/>
                    </a:cubicBezTo>
                    <a:cubicBezTo>
                      <a:pt x="197" y="149"/>
                      <a:pt x="218" y="135"/>
                      <a:pt x="225" y="113"/>
                    </a:cubicBezTo>
                    <a:cubicBezTo>
                      <a:pt x="234" y="85"/>
                      <a:pt x="219" y="56"/>
                      <a:pt x="191" y="47"/>
                    </a:cubicBezTo>
                    <a:close/>
                    <a:moveTo>
                      <a:pt x="191" y="47"/>
                    </a:moveTo>
                    <a:cubicBezTo>
                      <a:pt x="191" y="47"/>
                      <a:pt x="191" y="47"/>
                      <a:pt x="191" y="47"/>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31" name="标题 1"/>
              <p:cNvSpPr txBox="1"/>
              <p:nvPr/>
            </p:nvSpPr>
            <p:spPr>
              <a:xfrm>
                <a:off x="17051" y="2537"/>
                <a:ext cx="134" cy="86"/>
              </a:xfrm>
              <a:custGeom>
                <a:avLst/>
                <a:gdLst>
                  <a:gd name="T0" fmla="*/ 158 w 233"/>
                  <a:gd name="T1" fmla="*/ 9 h 149"/>
                  <a:gd name="T2" fmla="*/ 42 w 233"/>
                  <a:gd name="T3" fmla="*/ 47 h 149"/>
                  <a:gd name="T4" fmla="*/ 9 w 233"/>
                  <a:gd name="T5" fmla="*/ 113 h 149"/>
                  <a:gd name="T6" fmla="*/ 58 w 233"/>
                  <a:gd name="T7" fmla="*/ 149 h 149"/>
                  <a:gd name="T8" fmla="*/ 75 w 233"/>
                  <a:gd name="T9" fmla="*/ 146 h 149"/>
                  <a:gd name="T10" fmla="*/ 191 w 233"/>
                  <a:gd name="T11" fmla="*/ 109 h 149"/>
                  <a:gd name="T12" fmla="*/ 224 w 233"/>
                  <a:gd name="T13" fmla="*/ 43 h 149"/>
                  <a:gd name="T14" fmla="*/ 158 w 233"/>
                  <a:gd name="T15" fmla="*/ 9 h 149"/>
                  <a:gd name="T16" fmla="*/ 158 w 233"/>
                  <a:gd name="T17" fmla="*/ 9 h 149"/>
                  <a:gd name="T18" fmla="*/ 158 w 233"/>
                  <a:gd name="T19" fmla="*/ 9 h 149"/>
                </a:gdLst>
                <a:ahLst/>
                <a:cxnLst/>
                <a:rect l="0" t="0" r="r" b="b"/>
                <a:pathLst>
                  <a:path w="233" h="149">
                    <a:moveTo>
                      <a:pt x="158" y="9"/>
                    </a:moveTo>
                    <a:cubicBezTo>
                      <a:pt x="42" y="47"/>
                      <a:pt x="42" y="47"/>
                      <a:pt x="42" y="47"/>
                    </a:cubicBezTo>
                    <a:cubicBezTo>
                      <a:pt x="15" y="56"/>
                      <a:pt x="0" y="85"/>
                      <a:pt x="9" y="113"/>
                    </a:cubicBezTo>
                    <a:cubicBezTo>
                      <a:pt x="16" y="135"/>
                      <a:pt x="36" y="149"/>
                      <a:pt x="58" y="149"/>
                    </a:cubicBezTo>
                    <a:cubicBezTo>
                      <a:pt x="64" y="149"/>
                      <a:pt x="69" y="148"/>
                      <a:pt x="75" y="146"/>
                    </a:cubicBezTo>
                    <a:cubicBezTo>
                      <a:pt x="191" y="109"/>
                      <a:pt x="191" y="109"/>
                      <a:pt x="191" y="109"/>
                    </a:cubicBezTo>
                    <a:cubicBezTo>
                      <a:pt x="218" y="100"/>
                      <a:pt x="233" y="70"/>
                      <a:pt x="224" y="43"/>
                    </a:cubicBezTo>
                    <a:cubicBezTo>
                      <a:pt x="215" y="15"/>
                      <a:pt x="186" y="0"/>
                      <a:pt x="158" y="9"/>
                    </a:cubicBezTo>
                    <a:close/>
                    <a:moveTo>
                      <a:pt x="158" y="9"/>
                    </a:moveTo>
                    <a:cubicBezTo>
                      <a:pt x="158" y="9"/>
                      <a:pt x="158" y="9"/>
                      <a:pt x="158" y="9"/>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32" name="标题 1"/>
              <p:cNvSpPr txBox="1"/>
              <p:nvPr/>
            </p:nvSpPr>
            <p:spPr>
              <a:xfrm>
                <a:off x="17677" y="2333"/>
                <a:ext cx="134" cy="86"/>
              </a:xfrm>
              <a:custGeom>
                <a:avLst/>
                <a:gdLst>
                  <a:gd name="T0" fmla="*/ 59 w 234"/>
                  <a:gd name="T1" fmla="*/ 149 h 149"/>
                  <a:gd name="T2" fmla="*/ 75 w 234"/>
                  <a:gd name="T3" fmla="*/ 147 h 149"/>
                  <a:gd name="T4" fmla="*/ 191 w 234"/>
                  <a:gd name="T5" fmla="*/ 109 h 149"/>
                  <a:gd name="T6" fmla="*/ 225 w 234"/>
                  <a:gd name="T7" fmla="*/ 43 h 149"/>
                  <a:gd name="T8" fmla="*/ 159 w 234"/>
                  <a:gd name="T9" fmla="*/ 9 h 149"/>
                  <a:gd name="T10" fmla="*/ 43 w 234"/>
                  <a:gd name="T11" fmla="*/ 47 h 149"/>
                  <a:gd name="T12" fmla="*/ 9 w 234"/>
                  <a:gd name="T13" fmla="*/ 113 h 149"/>
                  <a:gd name="T14" fmla="*/ 59 w 234"/>
                  <a:gd name="T15" fmla="*/ 149 h 149"/>
                  <a:gd name="T16" fmla="*/ 59 w 234"/>
                  <a:gd name="T17" fmla="*/ 149 h 149"/>
                  <a:gd name="T18" fmla="*/ 59 w 234"/>
                  <a:gd name="T19" fmla="*/ 149 h 149"/>
                </a:gdLst>
                <a:ahLst/>
                <a:cxnLst/>
                <a:rect l="0" t="0" r="r" b="b"/>
                <a:pathLst>
                  <a:path w="234" h="149">
                    <a:moveTo>
                      <a:pt x="59" y="149"/>
                    </a:moveTo>
                    <a:cubicBezTo>
                      <a:pt x="65" y="149"/>
                      <a:pt x="70" y="148"/>
                      <a:pt x="75" y="147"/>
                    </a:cubicBezTo>
                    <a:cubicBezTo>
                      <a:pt x="191" y="109"/>
                      <a:pt x="191" y="109"/>
                      <a:pt x="191" y="109"/>
                    </a:cubicBezTo>
                    <a:cubicBezTo>
                      <a:pt x="219" y="100"/>
                      <a:pt x="234" y="70"/>
                      <a:pt x="225" y="43"/>
                    </a:cubicBezTo>
                    <a:cubicBezTo>
                      <a:pt x="216" y="15"/>
                      <a:pt x="186" y="0"/>
                      <a:pt x="159" y="9"/>
                    </a:cubicBezTo>
                    <a:cubicBezTo>
                      <a:pt x="43" y="47"/>
                      <a:pt x="43" y="47"/>
                      <a:pt x="43" y="47"/>
                    </a:cubicBezTo>
                    <a:cubicBezTo>
                      <a:pt x="16" y="56"/>
                      <a:pt x="0" y="86"/>
                      <a:pt x="9" y="113"/>
                    </a:cubicBezTo>
                    <a:cubicBezTo>
                      <a:pt x="17" y="135"/>
                      <a:pt x="37" y="149"/>
                      <a:pt x="59" y="149"/>
                    </a:cubicBezTo>
                    <a:close/>
                    <a:moveTo>
                      <a:pt x="59" y="149"/>
                    </a:moveTo>
                    <a:cubicBezTo>
                      <a:pt x="59" y="149"/>
                      <a:pt x="59" y="149"/>
                      <a:pt x="59" y="149"/>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34" name="标题 1"/>
              <p:cNvSpPr txBox="1"/>
              <p:nvPr/>
            </p:nvSpPr>
            <p:spPr>
              <a:xfrm>
                <a:off x="17183" y="2684"/>
                <a:ext cx="109" cy="121"/>
              </a:xfrm>
              <a:custGeom>
                <a:avLst/>
                <a:gdLst>
                  <a:gd name="T0" fmla="*/ 88 w 190"/>
                  <a:gd name="T1" fmla="*/ 29 h 210"/>
                  <a:gd name="T2" fmla="*/ 17 w 190"/>
                  <a:gd name="T3" fmla="*/ 127 h 210"/>
                  <a:gd name="T4" fmla="*/ 28 w 190"/>
                  <a:gd name="T5" fmla="*/ 200 h 210"/>
                  <a:gd name="T6" fmla="*/ 59 w 190"/>
                  <a:gd name="T7" fmla="*/ 210 h 210"/>
                  <a:gd name="T8" fmla="*/ 101 w 190"/>
                  <a:gd name="T9" fmla="*/ 189 h 210"/>
                  <a:gd name="T10" fmla="*/ 173 w 190"/>
                  <a:gd name="T11" fmla="*/ 90 h 210"/>
                  <a:gd name="T12" fmla="*/ 162 w 190"/>
                  <a:gd name="T13" fmla="*/ 17 h 210"/>
                  <a:gd name="T14" fmla="*/ 88 w 190"/>
                  <a:gd name="T15" fmla="*/ 29 h 210"/>
                  <a:gd name="T16" fmla="*/ 88 w 190"/>
                  <a:gd name="T17" fmla="*/ 29 h 210"/>
                  <a:gd name="T18" fmla="*/ 88 w 190"/>
                  <a:gd name="T19" fmla="*/ 29 h 210"/>
                </a:gdLst>
                <a:ahLst/>
                <a:cxnLst/>
                <a:rect l="0" t="0" r="r" b="b"/>
                <a:pathLst>
                  <a:path w="190" h="210">
                    <a:moveTo>
                      <a:pt x="88" y="29"/>
                    </a:moveTo>
                    <a:cubicBezTo>
                      <a:pt x="17" y="127"/>
                      <a:pt x="17" y="127"/>
                      <a:pt x="17" y="127"/>
                    </a:cubicBezTo>
                    <a:cubicBezTo>
                      <a:pt x="0" y="151"/>
                      <a:pt x="5" y="183"/>
                      <a:pt x="28" y="200"/>
                    </a:cubicBezTo>
                    <a:cubicBezTo>
                      <a:pt x="37" y="207"/>
                      <a:pt x="48" y="210"/>
                      <a:pt x="59" y="210"/>
                    </a:cubicBezTo>
                    <a:cubicBezTo>
                      <a:pt x="75" y="210"/>
                      <a:pt x="91" y="203"/>
                      <a:pt x="101" y="189"/>
                    </a:cubicBezTo>
                    <a:cubicBezTo>
                      <a:pt x="173" y="90"/>
                      <a:pt x="173" y="90"/>
                      <a:pt x="173" y="90"/>
                    </a:cubicBezTo>
                    <a:cubicBezTo>
                      <a:pt x="190" y="67"/>
                      <a:pt x="185" y="34"/>
                      <a:pt x="162" y="17"/>
                    </a:cubicBezTo>
                    <a:cubicBezTo>
                      <a:pt x="138" y="0"/>
                      <a:pt x="105" y="5"/>
                      <a:pt x="88" y="29"/>
                    </a:cubicBezTo>
                    <a:close/>
                    <a:moveTo>
                      <a:pt x="88" y="29"/>
                    </a:moveTo>
                    <a:cubicBezTo>
                      <a:pt x="88" y="29"/>
                      <a:pt x="88" y="29"/>
                      <a:pt x="88" y="29"/>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35" name="标题 1"/>
              <p:cNvSpPr txBox="1"/>
              <p:nvPr/>
            </p:nvSpPr>
            <p:spPr>
              <a:xfrm>
                <a:off x="17570" y="2151"/>
                <a:ext cx="110" cy="121"/>
              </a:xfrm>
              <a:custGeom>
                <a:avLst/>
                <a:gdLst>
                  <a:gd name="T0" fmla="*/ 89 w 191"/>
                  <a:gd name="T1" fmla="*/ 29 h 211"/>
                  <a:gd name="T2" fmla="*/ 17 w 191"/>
                  <a:gd name="T3" fmla="*/ 128 h 211"/>
                  <a:gd name="T4" fmla="*/ 29 w 191"/>
                  <a:gd name="T5" fmla="*/ 201 h 211"/>
                  <a:gd name="T6" fmla="*/ 60 w 191"/>
                  <a:gd name="T7" fmla="*/ 211 h 211"/>
                  <a:gd name="T8" fmla="*/ 102 w 191"/>
                  <a:gd name="T9" fmla="*/ 189 h 211"/>
                  <a:gd name="T10" fmla="*/ 174 w 191"/>
                  <a:gd name="T11" fmla="*/ 90 h 211"/>
                  <a:gd name="T12" fmla="*/ 162 w 191"/>
                  <a:gd name="T13" fmla="*/ 17 h 211"/>
                  <a:gd name="T14" fmla="*/ 89 w 191"/>
                  <a:gd name="T15" fmla="*/ 29 h 211"/>
                  <a:gd name="T16" fmla="*/ 89 w 191"/>
                  <a:gd name="T17" fmla="*/ 29 h 211"/>
                  <a:gd name="T18" fmla="*/ 89 w 191"/>
                  <a:gd name="T19" fmla="*/ 29 h 211"/>
                </a:gdLst>
                <a:ahLst/>
                <a:cxnLst/>
                <a:rect l="0" t="0" r="r" b="b"/>
                <a:pathLst>
                  <a:path w="191" h="211">
                    <a:moveTo>
                      <a:pt x="89" y="29"/>
                    </a:moveTo>
                    <a:cubicBezTo>
                      <a:pt x="17" y="128"/>
                      <a:pt x="17" y="128"/>
                      <a:pt x="17" y="128"/>
                    </a:cubicBezTo>
                    <a:cubicBezTo>
                      <a:pt x="0" y="151"/>
                      <a:pt x="6" y="184"/>
                      <a:pt x="29" y="201"/>
                    </a:cubicBezTo>
                    <a:cubicBezTo>
                      <a:pt x="38" y="208"/>
                      <a:pt x="49" y="211"/>
                      <a:pt x="60" y="211"/>
                    </a:cubicBezTo>
                    <a:cubicBezTo>
                      <a:pt x="76" y="211"/>
                      <a:pt x="92" y="203"/>
                      <a:pt x="102" y="189"/>
                    </a:cubicBezTo>
                    <a:cubicBezTo>
                      <a:pt x="174" y="90"/>
                      <a:pt x="174" y="90"/>
                      <a:pt x="174" y="90"/>
                    </a:cubicBezTo>
                    <a:cubicBezTo>
                      <a:pt x="191" y="67"/>
                      <a:pt x="186" y="34"/>
                      <a:pt x="162" y="17"/>
                    </a:cubicBezTo>
                    <a:cubicBezTo>
                      <a:pt x="139" y="0"/>
                      <a:pt x="106" y="5"/>
                      <a:pt x="89" y="29"/>
                    </a:cubicBezTo>
                    <a:close/>
                    <a:moveTo>
                      <a:pt x="89" y="29"/>
                    </a:moveTo>
                    <a:cubicBezTo>
                      <a:pt x="89" y="29"/>
                      <a:pt x="89" y="29"/>
                      <a:pt x="89" y="29"/>
                    </a:cubicBezTo>
                  </a:path>
                </a:pathLst>
              </a:custGeom>
              <a:solidFill>
                <a:schemeClr val="bg1"/>
              </a:solidFill>
              <a:ln cap="sq">
                <a:noFill/>
              </a:ln>
            </p:spPr>
            <p:txBody>
              <a:bodyPr vert="horz" wrap="square" lIns="91440" tIns="45720" rIns="91440" bIns="45720" rtlCol="0" anchor="t"/>
              <a:p>
                <a:pPr algn="l">
                  <a:lnSpc>
                    <a:spcPct val="110000"/>
                  </a:lnSpc>
                </a:pPr>
                <a:endParaRPr kumimoji="1" lang="zh-CN" altLang="en-US"/>
              </a:p>
            </p:txBody>
          </p:sp>
          <p:sp>
            <p:nvSpPr>
              <p:cNvPr id="36" name="标题 1"/>
              <p:cNvSpPr txBox="1"/>
              <p:nvPr/>
            </p:nvSpPr>
            <p:spPr>
              <a:xfrm>
                <a:off x="17214" y="2264"/>
                <a:ext cx="435" cy="526"/>
              </a:xfrm>
              <a:custGeom>
                <a:avLst/>
                <a:gdLst>
                  <a:gd name="T0" fmla="*/ 757 w 757"/>
                  <a:gd name="T1" fmla="*/ 378 h 917"/>
                  <a:gd name="T2" fmla="*/ 378 w 757"/>
                  <a:gd name="T3" fmla="*/ 0 h 917"/>
                  <a:gd name="T4" fmla="*/ 0 w 757"/>
                  <a:gd name="T5" fmla="*/ 378 h 917"/>
                  <a:gd name="T6" fmla="*/ 81 w 757"/>
                  <a:gd name="T7" fmla="*/ 612 h 917"/>
                  <a:gd name="T8" fmla="*/ 204 w 757"/>
                  <a:gd name="T9" fmla="*/ 792 h 917"/>
                  <a:gd name="T10" fmla="*/ 204 w 757"/>
                  <a:gd name="T11" fmla="*/ 917 h 917"/>
                  <a:gd name="T12" fmla="*/ 551 w 757"/>
                  <a:gd name="T13" fmla="*/ 917 h 917"/>
                  <a:gd name="T14" fmla="*/ 551 w 757"/>
                  <a:gd name="T15" fmla="*/ 795 h 917"/>
                  <a:gd name="T16" fmla="*/ 676 w 757"/>
                  <a:gd name="T17" fmla="*/ 612 h 917"/>
                  <a:gd name="T18" fmla="*/ 757 w 757"/>
                  <a:gd name="T19" fmla="*/ 378 h 917"/>
                  <a:gd name="T20" fmla="*/ 757 w 757"/>
                  <a:gd name="T21" fmla="*/ 378 h 917"/>
                  <a:gd name="T22" fmla="*/ 757 w 757"/>
                  <a:gd name="T23" fmla="*/ 378 h 917"/>
                </a:gdLst>
                <a:ahLst/>
                <a:cxnLst/>
                <a:rect l="0" t="0" r="r" b="b"/>
                <a:pathLst>
                  <a:path w="757" h="917">
                    <a:moveTo>
                      <a:pt x="757" y="378"/>
                    </a:moveTo>
                    <a:cubicBezTo>
                      <a:pt x="757" y="169"/>
                      <a:pt x="587" y="0"/>
                      <a:pt x="378" y="0"/>
                    </a:cubicBezTo>
                    <a:cubicBezTo>
                      <a:pt x="169" y="0"/>
                      <a:pt x="0" y="169"/>
                      <a:pt x="0" y="378"/>
                    </a:cubicBezTo>
                    <a:cubicBezTo>
                      <a:pt x="0" y="467"/>
                      <a:pt x="30" y="548"/>
                      <a:pt x="81" y="612"/>
                    </a:cubicBezTo>
                    <a:cubicBezTo>
                      <a:pt x="125" y="668"/>
                      <a:pt x="167" y="730"/>
                      <a:pt x="204" y="792"/>
                    </a:cubicBezTo>
                    <a:cubicBezTo>
                      <a:pt x="204" y="917"/>
                      <a:pt x="204" y="917"/>
                      <a:pt x="204" y="917"/>
                    </a:cubicBezTo>
                    <a:cubicBezTo>
                      <a:pt x="551" y="917"/>
                      <a:pt x="551" y="917"/>
                      <a:pt x="551" y="917"/>
                    </a:cubicBezTo>
                    <a:cubicBezTo>
                      <a:pt x="551" y="795"/>
                      <a:pt x="551" y="795"/>
                      <a:pt x="551" y="795"/>
                    </a:cubicBezTo>
                    <a:cubicBezTo>
                      <a:pt x="587" y="735"/>
                      <a:pt x="634" y="665"/>
                      <a:pt x="676" y="612"/>
                    </a:cubicBezTo>
                    <a:cubicBezTo>
                      <a:pt x="727" y="548"/>
                      <a:pt x="757" y="467"/>
                      <a:pt x="757" y="378"/>
                    </a:cubicBezTo>
                    <a:close/>
                    <a:moveTo>
                      <a:pt x="757" y="378"/>
                    </a:moveTo>
                    <a:cubicBezTo>
                      <a:pt x="757" y="378"/>
                      <a:pt x="757" y="378"/>
                      <a:pt x="757" y="378"/>
                    </a:cubicBezTo>
                  </a:path>
                </a:pathLst>
              </a:custGeom>
              <a:solidFill>
                <a:schemeClr val="bg1"/>
              </a:solidFill>
              <a:ln cap="sq">
                <a:noFill/>
                <a:prstDash val="solid"/>
              </a:ln>
            </p:spPr>
            <p:txBody>
              <a:bodyPr vert="horz" wrap="square" lIns="91440" tIns="45720" rIns="91440" bIns="45720" rtlCol="0" anchor="t"/>
              <a:p>
                <a:pPr algn="l">
                  <a:lnSpc>
                    <a:spcPct val="110000"/>
                  </a:lnSpc>
                </a:pPr>
                <a:endParaRPr kumimoji="1" lang="zh-CN" altLang="en-US"/>
              </a:p>
            </p:txBody>
          </p:sp>
        </p:grpSp>
        <p:grpSp>
          <p:nvGrpSpPr>
            <p:cNvPr id="37" name="组合 36"/>
            <p:cNvGrpSpPr/>
            <p:nvPr/>
          </p:nvGrpSpPr>
          <p:grpSpPr>
            <a:xfrm>
              <a:off x="1491" y="3553"/>
              <a:ext cx="5863" cy="5642"/>
              <a:chOff x="1890" y="3385"/>
              <a:chExt cx="6333" cy="6094"/>
            </a:xfrm>
          </p:grpSpPr>
          <p:pic>
            <p:nvPicPr>
              <p:cNvPr id="348" name="图片 7"/>
              <p:cNvPicPr>
                <a:picLocks noChangeAspect="1"/>
              </p:cNvPicPr>
              <p:nvPr/>
            </p:nvPicPr>
            <p:blipFill>
              <a:blip r:embed="rId2"/>
              <a:stretch>
                <a:fillRect/>
              </a:stretch>
            </p:blipFill>
            <p:spPr>
              <a:xfrm>
                <a:off x="1890" y="3385"/>
                <a:ext cx="3163" cy="6095"/>
              </a:xfrm>
              <a:prstGeom prst="rect">
                <a:avLst/>
              </a:prstGeom>
              <a:noFill/>
              <a:ln>
                <a:solidFill>
                  <a:schemeClr val="bg1"/>
                </a:solidFill>
              </a:ln>
            </p:spPr>
          </p:pic>
          <p:pic>
            <p:nvPicPr>
              <p:cNvPr id="296" name="图片 8"/>
              <p:cNvPicPr>
                <a:picLocks noChangeAspect="1"/>
              </p:cNvPicPr>
              <p:nvPr/>
            </p:nvPicPr>
            <p:blipFill>
              <a:blip r:embed="rId3"/>
              <a:stretch>
                <a:fillRect/>
              </a:stretch>
            </p:blipFill>
            <p:spPr>
              <a:xfrm>
                <a:off x="5053" y="3385"/>
                <a:ext cx="3170" cy="6084"/>
              </a:xfrm>
              <a:prstGeom prst="rect">
                <a:avLst/>
              </a:prstGeom>
              <a:noFill/>
              <a:ln>
                <a:solidFill>
                  <a:schemeClr val="bg1"/>
                </a:solidFill>
              </a:ln>
            </p:spPr>
          </p:pic>
        </p:grpSp>
        <p:sp>
          <p:nvSpPr>
            <p:cNvPr id="39" name="文本框 38"/>
            <p:cNvSpPr txBox="1"/>
            <p:nvPr/>
          </p:nvSpPr>
          <p:spPr>
            <a:xfrm>
              <a:off x="1763" y="9620"/>
              <a:ext cx="5368" cy="540"/>
            </a:xfrm>
            <a:prstGeom prst="rect">
              <a:avLst/>
            </a:prstGeom>
          </p:spPr>
          <p:txBody>
            <a:bodyPr lIns="0" tIns="0" rIns="0" bIns="0" rtlCol="0" anchor="t">
              <a:noAutofit/>
            </a:bodyPr>
            <a:p>
              <a:pPr marL="0" lvl="1" indent="0" algn="ctr">
                <a:lnSpc>
                  <a:spcPct val="100000"/>
                </a:lnSpc>
                <a:spcBef>
                  <a:spcPct val="0"/>
                </a:spcBef>
              </a:pPr>
              <a:r>
                <a:rPr lang="zh-CN" altLang="en-US" sz="1200" spc="492">
                  <a:solidFill>
                    <a:schemeClr val="bg1"/>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《测测你是哪种减碳星人》节选</a:t>
              </a:r>
              <a:endParaRPr lang="zh-CN" altLang="en-US" sz="1200" spc="492">
                <a:solidFill>
                  <a:schemeClr val="bg1"/>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6291580"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在数据联系中发现新闻价值：</a:t>
            </a:r>
            <a:r>
              <a:rPr lang="zh-CN" altLang="en-US" sz="2400" b="1">
                <a:latin typeface="微软雅黑" panose="020B0503020204020204" charset="-122"/>
                <a:ea typeface="微软雅黑" panose="020B0503020204020204" charset="-122"/>
              </a:rPr>
              <a:t>相关性</a:t>
            </a:r>
            <a:endParaRPr lang="zh-CN" altLang="en-US" sz="2400" b="1">
              <a:latin typeface="微软雅黑" panose="020B0503020204020204" charset="-122"/>
              <a:ea typeface="微软雅黑" panose="020B0503020204020204" charset="-122"/>
            </a:endParaRPr>
          </a:p>
        </p:txBody>
      </p:sp>
      <p:sp>
        <p:nvSpPr>
          <p:cNvPr id="33" name="文本框 32"/>
          <p:cNvSpPr txBox="1"/>
          <p:nvPr/>
        </p:nvSpPr>
        <p:spPr>
          <a:xfrm>
            <a:off x="4779645" y="60388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2" name="组合 1"/>
          <p:cNvGrpSpPr/>
          <p:nvPr>
            <p:custDataLst>
              <p:tags r:id="rId1"/>
            </p:custDataLst>
          </p:nvPr>
        </p:nvGrpSpPr>
        <p:grpSpPr>
          <a:xfrm>
            <a:off x="684530" y="2162175"/>
            <a:ext cx="6473825" cy="3826510"/>
            <a:chOff x="1078" y="3405"/>
            <a:chExt cx="10195" cy="6026"/>
          </a:xfrm>
        </p:grpSpPr>
        <p:sp>
          <p:nvSpPr>
            <p:cNvPr id="7" name="正文"/>
            <p:cNvSpPr txBox="1"/>
            <p:nvPr>
              <p:custDataLst>
                <p:tags r:id="rId2"/>
              </p:custDataLst>
            </p:nvPr>
          </p:nvSpPr>
          <p:spPr>
            <a:xfrm>
              <a:off x="1551" y="4215"/>
              <a:ext cx="9722" cy="5216"/>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fontAlgn="auto">
                <a:lnSpc>
                  <a:spcPct val="180000"/>
                </a:lnSpc>
                <a:spcBef>
                  <a:spcPct val="0"/>
                </a:spcBef>
                <a:spcAft>
                  <a:spcPct val="0"/>
                </a:spcAft>
              </a:pPr>
              <a:r>
                <a:rPr lang="en-US" altLang="zh-CN"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 </a:t>
              </a:r>
              <a:r>
                <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相关性指的是</a:t>
              </a:r>
              <a:r>
                <a:rPr lang="zh-CN" altLang="en-US" b="1"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不同数据之间的关联程度</a:t>
              </a:r>
              <a:r>
                <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，即一个数据的变化是否会影响另一个数据。通过分析数据之间的相关性，我们可以揭示一些有意义的关系，理解事件或现象背后的因果关系。</a:t>
              </a:r>
              <a:endPar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l" fontAlgn="auto">
                <a:lnSpc>
                  <a:spcPct val="180000"/>
                </a:lnSpc>
                <a:spcBef>
                  <a:spcPct val="0"/>
                </a:spcBef>
                <a:spcAft>
                  <a:spcPct val="0"/>
                </a:spcAft>
              </a:pPr>
              <a:endParaRPr lang="zh-CN" altLang="en-US" sz="900"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algn="just" fontAlgn="auto">
                <a:lnSpc>
                  <a:spcPct val="180000"/>
                </a:lnSpc>
                <a:spcBef>
                  <a:spcPct val="0"/>
                </a:spcBef>
                <a:spcAft>
                  <a:spcPct val="0"/>
                </a:spcAft>
              </a:pPr>
              <a:r>
                <a:rPr lang="en-US" altLang="zh-CN"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 </a:t>
              </a:r>
              <a:r>
                <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相关性分析不仅可以帮助受众了解数据之间的关联程度，而且能够为报道提供更深层次的分析和解释。</a:t>
              </a:r>
              <a:endPar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8" name="标题"/>
            <p:cNvSpPr txBox="1"/>
            <p:nvPr>
              <p:custDataLst>
                <p:tags r:id="rId3"/>
              </p:custDataLst>
            </p:nvPr>
          </p:nvSpPr>
          <p:spPr>
            <a:xfrm>
              <a:off x="1078" y="3405"/>
              <a:ext cx="9492" cy="636"/>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spcAft>
                  <a:spcPct val="0"/>
                </a:spcAft>
              </a:pPr>
              <a:r>
                <a:rPr lang="zh-CN" altLang="en-US" sz="2200" b="1" dirty="0">
                  <a:solidFill>
                    <a:schemeClr val="accent1"/>
                  </a:solidFill>
                  <a:latin typeface="微软雅黑" panose="020B0503020204020204" charset="-122"/>
                  <a:ea typeface="微软雅黑" panose="020B0503020204020204" charset="-122"/>
                  <a:cs typeface="+mn-ea"/>
                  <a:sym typeface="+mn-ea"/>
                </a:rPr>
                <a:t>▲</a:t>
              </a:r>
              <a:r>
                <a:rPr lang="en-US" altLang="zh-CN" sz="2200" b="1" dirty="0">
                  <a:solidFill>
                    <a:schemeClr val="accent1"/>
                  </a:solidFill>
                  <a:latin typeface="微软雅黑" panose="020B0503020204020204" charset="-122"/>
                  <a:ea typeface="微软雅黑" panose="020B0503020204020204" charset="-122"/>
                  <a:cs typeface="+mn-ea"/>
                  <a:sym typeface="+mn-ea"/>
                </a:rPr>
                <a:t> </a:t>
              </a:r>
              <a:r>
                <a:rPr lang="zh-CN" altLang="en-US" sz="2200" b="1" dirty="0">
                  <a:solidFill>
                    <a:schemeClr val="accent1"/>
                  </a:solidFill>
                  <a:latin typeface="微软雅黑" panose="020B0503020204020204" charset="-122"/>
                  <a:ea typeface="微软雅黑" panose="020B0503020204020204" charset="-122"/>
                  <a:cs typeface="+mn-ea"/>
                  <a:sym typeface="+mn-ea"/>
                </a:rPr>
                <a:t>相关性分析提升新闻价值</a:t>
              </a:r>
              <a:endParaRPr lang="zh-CN" altLang="en-US" sz="2200" b="1" spc="300" dirty="0">
                <a:solidFill>
                  <a:schemeClr val="accent1"/>
                </a:solidFill>
                <a:latin typeface="微软雅黑" panose="020B0503020204020204" charset="-122"/>
                <a:ea typeface="微软雅黑" panose="020B0503020204020204" charset="-122"/>
                <a:cs typeface="+mn-ea"/>
                <a:sym typeface="+mn-ea"/>
              </a:endParaRPr>
            </a:p>
          </p:txBody>
        </p:sp>
      </p:grpSp>
      <p:grpSp>
        <p:nvGrpSpPr>
          <p:cNvPr id="3" name="组合 2"/>
          <p:cNvGrpSpPr/>
          <p:nvPr/>
        </p:nvGrpSpPr>
        <p:grpSpPr>
          <a:xfrm>
            <a:off x="7662545" y="1786890"/>
            <a:ext cx="3803650" cy="5071110"/>
            <a:chOff x="12067" y="2814"/>
            <a:chExt cx="5990" cy="7986"/>
          </a:xfrm>
        </p:grpSpPr>
        <p:pic>
          <p:nvPicPr>
            <p:cNvPr id="297" name="图片 9"/>
            <p:cNvPicPr>
              <a:picLocks noChangeAspect="1"/>
            </p:cNvPicPr>
            <p:nvPr/>
          </p:nvPicPr>
          <p:blipFill>
            <a:blip r:embed="rId4"/>
            <a:stretch>
              <a:fillRect/>
            </a:stretch>
          </p:blipFill>
          <p:spPr>
            <a:xfrm>
              <a:off x="12067" y="2814"/>
              <a:ext cx="5991" cy="6123"/>
            </a:xfrm>
            <a:prstGeom prst="rect">
              <a:avLst/>
            </a:prstGeom>
            <a:noFill/>
            <a:ln>
              <a:solidFill>
                <a:schemeClr val="accent1"/>
              </a:solidFill>
            </a:ln>
          </p:spPr>
        </p:pic>
        <p:sp>
          <p:nvSpPr>
            <p:cNvPr id="10" name="文本框 9"/>
            <p:cNvSpPr txBox="1"/>
            <p:nvPr/>
          </p:nvSpPr>
          <p:spPr>
            <a:xfrm>
              <a:off x="12734" y="9404"/>
              <a:ext cx="4658" cy="1396"/>
            </a:xfrm>
            <a:prstGeom prst="rect">
              <a:avLst/>
            </a:prstGeom>
          </p:spPr>
          <p:txBody>
            <a:bodyPr lIns="0" tIns="0" rIns="0" bIns="0" rtlCol="0" anchor="t">
              <a:noAutofit/>
            </a:bodyPr>
            <a:p>
              <a:pPr marL="0" lvl="1" indent="0" algn="just">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《我们去了相亲角</a:t>
              </a: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6</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次，收集了这</a:t>
              </a: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874</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份征婚启事》节选</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755650" y="2225675"/>
            <a:ext cx="6085840" cy="417385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通过</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综合不同数据的范围、规模和趋势</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，可以揭示出事件或现象的</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全局特征</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和</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发展趋势</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，为新闻报道提供更加深入和全面的视角。在数据新闻的实践中，善于利用数据综合的方法报道数据新闻，能够让受众更好地把握事件的全貌和发展趋势，为受众呈现更加丰富和深刻的社会图景。</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4979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综合</a:t>
            </a:r>
            <a:endParaRPr lang="zh-CN" altLang="en-US" sz="2400" b="1">
              <a:latin typeface="微软雅黑" panose="020B0503020204020204" charset="-122"/>
              <a:ea typeface="微软雅黑" panose="020B0503020204020204" charset="-122"/>
            </a:endParaRPr>
          </a:p>
        </p:txBody>
      </p:sp>
      <p:grpSp>
        <p:nvGrpSpPr>
          <p:cNvPr id="4" name="组合 3"/>
          <p:cNvGrpSpPr/>
          <p:nvPr/>
        </p:nvGrpSpPr>
        <p:grpSpPr>
          <a:xfrm>
            <a:off x="298450" y="240665"/>
            <a:ext cx="7024370" cy="743555"/>
            <a:chOff x="273050" y="421670"/>
            <a:chExt cx="2438400" cy="743555"/>
          </a:xfrm>
        </p:grpSpPr>
        <p:sp>
          <p:nvSpPr>
            <p:cNvPr id="5" name="文本框 4"/>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760845" y="1671320"/>
            <a:ext cx="5778500" cy="49637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在数据综合中发现新闻价值：</a:t>
            </a:r>
            <a:r>
              <a:rPr lang="zh-CN" altLang="en-US" sz="2400" b="1">
                <a:latin typeface="微软雅黑" panose="020B0503020204020204" charset="-122"/>
                <a:ea typeface="微软雅黑" panose="020B0503020204020204" charset="-122"/>
              </a:rPr>
              <a:t>范围</a:t>
            </a:r>
            <a:endParaRPr lang="zh-CN" altLang="en-US" sz="2400" b="1">
              <a:latin typeface="微软雅黑" panose="020B0503020204020204" charset="-122"/>
              <a:ea typeface="微软雅黑" panose="020B0503020204020204" charset="-122"/>
            </a:endParaRPr>
          </a:p>
        </p:txBody>
      </p:sp>
      <p:sp>
        <p:nvSpPr>
          <p:cNvPr id="33" name="文本框 32"/>
          <p:cNvSpPr txBox="1"/>
          <p:nvPr/>
        </p:nvSpPr>
        <p:spPr>
          <a:xfrm>
            <a:off x="4779645" y="60388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17" name="组合 16"/>
          <p:cNvGrpSpPr/>
          <p:nvPr/>
        </p:nvGrpSpPr>
        <p:grpSpPr>
          <a:xfrm>
            <a:off x="6687185" y="1668780"/>
            <a:ext cx="4097655" cy="4439920"/>
            <a:chOff x="1898" y="2224"/>
            <a:chExt cx="6453" cy="6992"/>
          </a:xfrm>
        </p:grpSpPr>
        <p:sp>
          <p:nvSpPr>
            <p:cNvPr id="7" name="标题 1"/>
            <p:cNvSpPr txBox="1"/>
            <p:nvPr/>
          </p:nvSpPr>
          <p:spPr>
            <a:xfrm rot="5400000">
              <a:off x="2084" y="2949"/>
              <a:ext cx="6528" cy="6006"/>
            </a:xfrm>
            <a:custGeom>
              <a:avLst/>
              <a:gdLst>
                <a:gd name="connsiteX0" fmla="*/ 0 w 3606800"/>
                <a:gd name="connsiteY0" fmla="*/ 3548743 h 3606800"/>
                <a:gd name="connsiteX1" fmla="*/ 0 w 3606800"/>
                <a:gd name="connsiteY1" fmla="*/ 58057 h 3606800"/>
                <a:gd name="connsiteX2" fmla="*/ 58057 w 3606800"/>
                <a:gd name="connsiteY2" fmla="*/ 0 h 3606800"/>
                <a:gd name="connsiteX3" fmla="*/ 116114 w 3606800"/>
                <a:gd name="connsiteY3" fmla="*/ 58057 h 3606800"/>
                <a:gd name="connsiteX4" fmla="*/ 116114 w 3606800"/>
                <a:gd name="connsiteY4" fmla="*/ 3490686 h 3606800"/>
                <a:gd name="connsiteX5" fmla="*/ 3490685 w 3606800"/>
                <a:gd name="connsiteY5" fmla="*/ 3490686 h 3606800"/>
                <a:gd name="connsiteX6" fmla="*/ 3490685 w 3606800"/>
                <a:gd name="connsiteY6" fmla="*/ 58057 h 3606800"/>
                <a:gd name="connsiteX7" fmla="*/ 3548742 w 3606800"/>
                <a:gd name="connsiteY7" fmla="*/ 0 h 3606800"/>
                <a:gd name="connsiteX8" fmla="*/ 3606799 w 3606800"/>
                <a:gd name="connsiteY8" fmla="*/ 58057 h 3606800"/>
                <a:gd name="connsiteX9" fmla="*/ 3606799 w 3606800"/>
                <a:gd name="connsiteY9" fmla="*/ 3548738 h 3606800"/>
                <a:gd name="connsiteX10" fmla="*/ 3606800 w 3606800"/>
                <a:gd name="connsiteY10" fmla="*/ 3548743 h 3606800"/>
                <a:gd name="connsiteX11" fmla="*/ 3548743 w 3606800"/>
                <a:gd name="connsiteY11" fmla="*/ 3606800 h 3606800"/>
                <a:gd name="connsiteX12" fmla="*/ 3548742 w 3606800"/>
                <a:gd name="connsiteY12" fmla="*/ 3606800 h 3606800"/>
                <a:gd name="connsiteX13" fmla="*/ 58057 w 3606800"/>
                <a:gd name="connsiteY13" fmla="*/ 3606800 h 3606800"/>
                <a:gd name="connsiteX14" fmla="*/ 58057 w 3606800"/>
                <a:gd name="connsiteY14" fmla="*/ 3606800 h 3606800"/>
                <a:gd name="connsiteX15" fmla="*/ 4562 w 3606800"/>
                <a:gd name="connsiteY15" fmla="*/ 3571341 h 3606800"/>
                <a:gd name="connsiteX16" fmla="*/ 0 w 3606800"/>
                <a:gd name="connsiteY16" fmla="*/ 3548743 h 3606800"/>
              </a:gdLst>
              <a:ahLst/>
              <a:cxnLst/>
              <a:rect l="l" t="t" r="r" b="b"/>
              <a:pathLst>
                <a:path w="3606800" h="3606800">
                  <a:moveTo>
                    <a:pt x="0" y="3548743"/>
                  </a:moveTo>
                  <a:lnTo>
                    <a:pt x="0" y="58057"/>
                  </a:lnTo>
                  <a:cubicBezTo>
                    <a:pt x="0" y="25993"/>
                    <a:pt x="25993" y="0"/>
                    <a:pt x="58057" y="0"/>
                  </a:cubicBezTo>
                  <a:cubicBezTo>
                    <a:pt x="90121" y="0"/>
                    <a:pt x="116114" y="25993"/>
                    <a:pt x="116114" y="58057"/>
                  </a:cubicBezTo>
                  <a:lnTo>
                    <a:pt x="116114" y="3490686"/>
                  </a:lnTo>
                  <a:lnTo>
                    <a:pt x="3490685" y="3490686"/>
                  </a:lnTo>
                  <a:lnTo>
                    <a:pt x="3490685" y="58057"/>
                  </a:lnTo>
                  <a:cubicBezTo>
                    <a:pt x="3490685" y="25993"/>
                    <a:pt x="3516678" y="0"/>
                    <a:pt x="3548742" y="0"/>
                  </a:cubicBezTo>
                  <a:cubicBezTo>
                    <a:pt x="3580806" y="0"/>
                    <a:pt x="3606799" y="25993"/>
                    <a:pt x="3606799" y="58057"/>
                  </a:cubicBezTo>
                  <a:lnTo>
                    <a:pt x="3606799" y="3548738"/>
                  </a:lnTo>
                  <a:lnTo>
                    <a:pt x="3606800" y="3548743"/>
                  </a:lnTo>
                  <a:cubicBezTo>
                    <a:pt x="3606800" y="3580807"/>
                    <a:pt x="3580807" y="3606800"/>
                    <a:pt x="3548743" y="3606800"/>
                  </a:cubicBezTo>
                  <a:lnTo>
                    <a:pt x="3548742" y="3606800"/>
                  </a:lnTo>
                  <a:lnTo>
                    <a:pt x="58057" y="3606800"/>
                  </a:lnTo>
                  <a:lnTo>
                    <a:pt x="58057" y="3606800"/>
                  </a:lnTo>
                  <a:cubicBezTo>
                    <a:pt x="34009" y="3606800"/>
                    <a:pt x="13376" y="3592179"/>
                    <a:pt x="4562" y="3571341"/>
                  </a:cubicBezTo>
                  <a:cubicBezTo>
                    <a:pt x="1625" y="3564396"/>
                    <a:pt x="0" y="3556759"/>
                    <a:pt x="0" y="3548743"/>
                  </a:cubicBezTo>
                  <a:close/>
                </a:path>
              </a:pathLst>
            </a:custGeom>
            <a:gradFill>
              <a:gsLst>
                <a:gs pos="0">
                  <a:schemeClr val="bg1"/>
                </a:gs>
                <a:gs pos="87000">
                  <a:schemeClr val="accent1"/>
                </a:gs>
              </a:gsLst>
              <a:lin ang="5400000" scaled="0"/>
            </a:gradFill>
            <a:ln w="12700" cap="sq">
              <a:noFill/>
              <a:miter/>
            </a:ln>
          </p:spPr>
          <p:txBody>
            <a:bodyPr vert="horz" wrap="square" lIns="91440" tIns="45720" rIns="91440" bIns="45720" rtlCol="0" anchor="ctr"/>
            <a:p>
              <a:pPr algn="ctr">
                <a:lnSpc>
                  <a:spcPct val="110000"/>
                </a:lnSpc>
              </a:pPr>
              <a:endParaRPr kumimoji="1" lang="zh-CN" altLang="en-US"/>
            </a:p>
          </p:txBody>
        </p:sp>
        <p:sp>
          <p:nvSpPr>
            <p:cNvPr id="8" name="标题 1"/>
            <p:cNvSpPr txBox="1"/>
            <p:nvPr/>
          </p:nvSpPr>
          <p:spPr>
            <a:xfrm>
              <a:off x="1898" y="2224"/>
              <a:ext cx="1326" cy="1326"/>
            </a:xfrm>
            <a:prstGeom prst="ellipse">
              <a:avLst/>
            </a:prstGeom>
            <a:solidFill>
              <a:schemeClr val="bg1"/>
            </a:solidFill>
            <a:ln w="38100" cap="sq">
              <a:solidFill>
                <a:schemeClr val="accent1"/>
              </a:solidFill>
              <a:miter/>
            </a:ln>
          </p:spPr>
          <p:txBody>
            <a:bodyPr vert="horz" wrap="square" lIns="91440" tIns="45720" rIns="91440" bIns="45720" rtlCol="0" anchor="ctr"/>
            <a:p>
              <a:pPr algn="ctr">
                <a:lnSpc>
                  <a:spcPct val="110000"/>
                </a:lnSpc>
              </a:pPr>
              <a:endParaRPr kumimoji="1" lang="zh-CN" altLang="en-US"/>
            </a:p>
          </p:txBody>
        </p:sp>
        <p:sp>
          <p:nvSpPr>
            <p:cNvPr id="9" name="标题 1"/>
            <p:cNvSpPr txBox="1"/>
            <p:nvPr/>
          </p:nvSpPr>
          <p:spPr>
            <a:xfrm>
              <a:off x="3038" y="3659"/>
              <a:ext cx="5136" cy="5069"/>
            </a:xfrm>
            <a:prstGeom prst="rect">
              <a:avLst/>
            </a:prstGeom>
            <a:noFill/>
            <a:ln>
              <a:noFill/>
            </a:ln>
          </p:spPr>
          <p:txBody>
            <a:bodyPr vert="horz" wrap="square" lIns="0" tIns="0" rIns="0" bIns="0" rtlCol="0" anchor="t"/>
            <a:p>
              <a:pPr algn="l">
                <a:lnSpc>
                  <a:spcPct val="140000"/>
                </a:lnSpc>
              </a:pPr>
              <a:r>
                <a:rPr kumimoji="1" lang="zh-CN" altLang="en-US" sz="2000">
                  <a:latin typeface="微软雅黑" panose="020B0503020204020204" charset="-122"/>
                  <a:ea typeface="微软雅黑" panose="020B0503020204020204" charset="-122"/>
                </a:rPr>
                <a:t>范围指的是</a:t>
              </a:r>
              <a:r>
                <a:rPr kumimoji="1" lang="zh-CN" altLang="en-US" sz="2000" b="1">
                  <a:latin typeface="微软雅黑" panose="020B0503020204020204" charset="-122"/>
                  <a:ea typeface="微软雅黑" panose="020B0503020204020204" charset="-122"/>
                </a:rPr>
                <a:t>数据涉及的范围和区域</a:t>
              </a:r>
              <a:r>
                <a:rPr kumimoji="1" lang="zh-CN" altLang="en-US" sz="2000">
                  <a:latin typeface="微软雅黑" panose="020B0503020204020204" charset="-122"/>
                  <a:ea typeface="微软雅黑" panose="020B0503020204020204" charset="-122"/>
                </a:rPr>
                <a:t>，如某项政策的实施范围、事件影响的地域范围等。范围展示了事件或现象的影响面和覆盖面，能够帮助我们从全局角度了解事件的普遍性。</a:t>
              </a:r>
              <a:endParaRPr kumimoji="1" lang="zh-CN" altLang="en-US" sz="2000">
                <a:latin typeface="微软雅黑" panose="020B0503020204020204" charset="-122"/>
                <a:ea typeface="微软雅黑" panose="020B0503020204020204" charset="-122"/>
              </a:endParaRPr>
            </a:p>
          </p:txBody>
        </p:sp>
        <p:sp>
          <p:nvSpPr>
            <p:cNvPr id="11" name="标题 1"/>
            <p:cNvSpPr txBox="1"/>
            <p:nvPr/>
          </p:nvSpPr>
          <p:spPr>
            <a:xfrm>
              <a:off x="2244" y="2599"/>
              <a:ext cx="634" cy="575"/>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solidFill>
            <a:ln w="1860" cap="flat">
              <a:noFill/>
              <a:miter/>
            </a:ln>
          </p:spPr>
          <p:txBody>
            <a:bodyPr vert="horz" wrap="square" lIns="91440" tIns="45720" rIns="91440" bIns="45720" rtlCol="0" anchor="ctr"/>
            <a:p>
              <a:pPr algn="l">
                <a:lnSpc>
                  <a:spcPct val="110000"/>
                </a:lnSpc>
              </a:pPr>
              <a:endParaRPr kumimoji="1" lang="zh-CN" altLang="en-US"/>
            </a:p>
          </p:txBody>
        </p:sp>
      </p:grpSp>
      <p:grpSp>
        <p:nvGrpSpPr>
          <p:cNvPr id="2" name="组合 1"/>
          <p:cNvGrpSpPr/>
          <p:nvPr/>
        </p:nvGrpSpPr>
        <p:grpSpPr>
          <a:xfrm>
            <a:off x="755650" y="2389505"/>
            <a:ext cx="5416550" cy="3762375"/>
            <a:chOff x="1190" y="3763"/>
            <a:chExt cx="8530" cy="5925"/>
          </a:xfrm>
        </p:grpSpPr>
        <p:pic>
          <p:nvPicPr>
            <p:cNvPr id="300" name="图片 12"/>
            <p:cNvPicPr>
              <a:picLocks noChangeAspect="1"/>
            </p:cNvPicPr>
            <p:nvPr/>
          </p:nvPicPr>
          <p:blipFill>
            <a:blip r:embed="rId1"/>
            <a:stretch>
              <a:fillRect/>
            </a:stretch>
          </p:blipFill>
          <p:spPr>
            <a:xfrm>
              <a:off x="1190" y="3763"/>
              <a:ext cx="8531" cy="4082"/>
            </a:xfrm>
            <a:prstGeom prst="rect">
              <a:avLst/>
            </a:prstGeom>
            <a:noFill/>
            <a:ln>
              <a:solidFill>
                <a:schemeClr val="accent1"/>
              </a:solidFill>
            </a:ln>
          </p:spPr>
        </p:pic>
        <p:sp>
          <p:nvSpPr>
            <p:cNvPr id="15" name="文本框 14"/>
            <p:cNvSpPr txBox="1"/>
            <p:nvPr/>
          </p:nvSpPr>
          <p:spPr>
            <a:xfrm>
              <a:off x="3127" y="8292"/>
              <a:ext cx="4658" cy="1396"/>
            </a:xfrm>
            <a:prstGeom prst="rect">
              <a:avLst/>
            </a:prstGeom>
          </p:spPr>
          <p:txBody>
            <a:bodyPr lIns="0" tIns="0" rIns="0" bIns="0" rtlCol="0" anchor="t">
              <a:noAutofit/>
            </a:bodyPr>
            <a:p>
              <a:pPr marL="0" lvl="1" indent="0" algn="ctr">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英国路透社的数据新闻作品《生活在难民营》</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Life in the Camps</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11" name="矩形 10"/>
          <p:cNvSpPr/>
          <p:nvPr>
            <p:custDataLst>
              <p:tags r:id="rId1"/>
            </p:custDataLst>
          </p:nvPr>
        </p:nvSpPr>
        <p:spPr>
          <a:xfrm>
            <a:off x="1250950" y="1615440"/>
            <a:ext cx="9723120" cy="4493260"/>
          </a:xfrm>
          <a:prstGeom prst="rect">
            <a:avLst/>
          </a:prstGeom>
          <a:gradFill flip="none" rotWithShape="1">
            <a:gsLst>
              <a:gs pos="52000">
                <a:schemeClr val="accent1">
                  <a:alpha val="0"/>
                </a:schemeClr>
              </a:gs>
              <a:gs pos="0">
                <a:schemeClr val="accent1">
                  <a:alpha val="15000"/>
                </a:schemeClr>
              </a:gs>
              <a:gs pos="100000">
                <a:schemeClr val="accent1">
                  <a:alpha val="10000"/>
                </a:schemeClr>
              </a:gs>
            </a:gsLst>
            <a:lin ang="2700000" scaled="0"/>
          </a:gradFill>
          <a:ln w="6350">
            <a:gradFill>
              <a:gsLst>
                <a:gs pos="24000">
                  <a:schemeClr val="accent1">
                    <a:alpha val="0"/>
                  </a:schemeClr>
                </a:gs>
                <a:gs pos="100000">
                  <a:schemeClr val="accent1">
                    <a:alpha val="7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任意多边形 17"/>
          <p:cNvSpPr/>
          <p:nvPr>
            <p:custDataLst>
              <p:tags r:id="rId2"/>
            </p:custDataLst>
          </p:nvPr>
        </p:nvSpPr>
        <p:spPr>
          <a:xfrm>
            <a:off x="10639425" y="1616075"/>
            <a:ext cx="337820" cy="320040"/>
          </a:xfrm>
          <a:custGeom>
            <a:avLst/>
            <a:gdLst>
              <a:gd name="connsiteX0" fmla="*/ 0 w 616689"/>
              <a:gd name="connsiteY0" fmla="*/ 0 h 482009"/>
              <a:gd name="connsiteX1" fmla="*/ 609600 w 616689"/>
              <a:gd name="connsiteY1" fmla="*/ 0 h 482009"/>
              <a:gd name="connsiteX2" fmla="*/ 609600 w 616689"/>
              <a:gd name="connsiteY2" fmla="*/ 482009 h 482009"/>
              <a:gd name="connsiteX3" fmla="*/ 616689 w 616689"/>
              <a:gd name="connsiteY3" fmla="*/ 482009 h 482009"/>
            </a:gdLst>
            <a:ahLst/>
            <a:cxnLst>
              <a:cxn ang="0">
                <a:pos x="connsiteX0" y="connsiteY0"/>
              </a:cxn>
              <a:cxn ang="0">
                <a:pos x="connsiteX1" y="connsiteY1"/>
              </a:cxn>
              <a:cxn ang="0">
                <a:pos x="connsiteX2" y="connsiteY2"/>
              </a:cxn>
              <a:cxn ang="0">
                <a:pos x="connsiteX3" y="connsiteY3"/>
              </a:cxn>
            </a:cxnLst>
            <a:rect l="l" t="t" r="r" b="b"/>
            <a:pathLst>
              <a:path w="616689" h="482009">
                <a:moveTo>
                  <a:pt x="0" y="0"/>
                </a:moveTo>
                <a:lnTo>
                  <a:pt x="609600" y="0"/>
                </a:lnTo>
                <a:lnTo>
                  <a:pt x="609600" y="482009"/>
                </a:lnTo>
                <a:lnTo>
                  <a:pt x="616689" y="482009"/>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6" name="任意多边形 48"/>
          <p:cNvSpPr/>
          <p:nvPr>
            <p:custDataLst>
              <p:tags r:id="rId3"/>
            </p:custDataLst>
          </p:nvPr>
        </p:nvSpPr>
        <p:spPr>
          <a:xfrm>
            <a:off x="1240505" y="1615274"/>
            <a:ext cx="685405" cy="357910"/>
          </a:xfrm>
          <a:custGeom>
            <a:avLst/>
            <a:gdLst>
              <a:gd name="connsiteX0" fmla="*/ 1360968 w 1360968"/>
              <a:gd name="connsiteY0" fmla="*/ 0 h 457200"/>
              <a:gd name="connsiteX1" fmla="*/ 0 w 1360968"/>
              <a:gd name="connsiteY1" fmla="*/ 0 h 457200"/>
              <a:gd name="connsiteX2" fmla="*/ 0 w 1360968"/>
              <a:gd name="connsiteY2" fmla="*/ 457200 h 457200"/>
            </a:gdLst>
            <a:ahLst/>
            <a:cxnLst>
              <a:cxn ang="0">
                <a:pos x="connsiteX0" y="connsiteY0"/>
              </a:cxn>
              <a:cxn ang="0">
                <a:pos x="connsiteX1" y="connsiteY1"/>
              </a:cxn>
              <a:cxn ang="0">
                <a:pos x="connsiteX2" y="connsiteY2"/>
              </a:cxn>
            </a:cxnLst>
            <a:rect l="l" t="t" r="r" b="b"/>
            <a:pathLst>
              <a:path w="1360968" h="457200">
                <a:moveTo>
                  <a:pt x="1360968" y="0"/>
                </a:moveTo>
                <a:lnTo>
                  <a:pt x="0" y="0"/>
                </a:lnTo>
                <a:lnTo>
                  <a:pt x="0" y="457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3" name="等腰三角形 52"/>
          <p:cNvSpPr/>
          <p:nvPr>
            <p:custDataLst>
              <p:tags r:id="rId4"/>
            </p:custDataLst>
          </p:nvPr>
        </p:nvSpPr>
        <p:spPr>
          <a:xfrm rot="10800000" flipH="1">
            <a:off x="1240505" y="1615274"/>
            <a:ext cx="160218" cy="100475"/>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54" name="直接连接符 53"/>
          <p:cNvCxnSpPr/>
          <p:nvPr>
            <p:custDataLst>
              <p:tags r:id="rId5"/>
            </p:custDataLst>
          </p:nvPr>
        </p:nvCxnSpPr>
        <p:spPr>
          <a:xfrm>
            <a:off x="1267118" y="1829803"/>
            <a:ext cx="0" cy="1064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任意多边形: 形状 73"/>
          <p:cNvSpPr/>
          <p:nvPr>
            <p:custDataLst>
              <p:tags r:id="rId6"/>
            </p:custDataLst>
          </p:nvPr>
        </p:nvSpPr>
        <p:spPr>
          <a:xfrm>
            <a:off x="1636696" y="1580515"/>
            <a:ext cx="244943" cy="34759"/>
          </a:xfrm>
          <a:custGeom>
            <a:avLst/>
            <a:gdLst>
              <a:gd name="connsiteX0" fmla="*/ 149306 w 220641"/>
              <a:gd name="connsiteY0" fmla="*/ 0 h 40720"/>
              <a:gd name="connsiteX1" fmla="*/ 220641 w 220641"/>
              <a:gd name="connsiteY1" fmla="*/ 39541 h 40720"/>
              <a:gd name="connsiteX2" fmla="*/ 0 w 220641"/>
              <a:gd name="connsiteY2" fmla="*/ 40720 h 40720"/>
              <a:gd name="connsiteX3" fmla="*/ 22194 w 220641"/>
              <a:gd name="connsiteY3" fmla="*/ 680 h 40720"/>
              <a:gd name="connsiteX4" fmla="*/ 149306 w 220641"/>
              <a:gd name="connsiteY4" fmla="*/ 0 h 4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1" h="40720">
                <a:moveTo>
                  <a:pt x="149306" y="0"/>
                </a:moveTo>
                <a:lnTo>
                  <a:pt x="220641" y="39541"/>
                </a:lnTo>
                <a:lnTo>
                  <a:pt x="0" y="40720"/>
                </a:lnTo>
                <a:lnTo>
                  <a:pt x="22194" y="680"/>
                </a:lnTo>
                <a:lnTo>
                  <a:pt x="14930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black"/>
              </a:solidFill>
              <a:latin typeface="微软雅黑" panose="020B0503020204020204" charset="-122"/>
              <a:ea typeface="微软雅黑" panose="020B0503020204020204" charset="-122"/>
            </a:endParaRPr>
          </a:p>
        </p:txBody>
      </p:sp>
      <p:grpSp>
        <p:nvGrpSpPr>
          <p:cNvPr id="3" name="组合 2"/>
          <p:cNvGrpSpPr/>
          <p:nvPr>
            <p:custDataLst>
              <p:tags r:id="rId7"/>
            </p:custDataLst>
          </p:nvPr>
        </p:nvGrpSpPr>
        <p:grpSpPr>
          <a:xfrm>
            <a:off x="1250950" y="5769610"/>
            <a:ext cx="9723120" cy="433070"/>
            <a:chOff x="1998" y="8507"/>
            <a:chExt cx="15312" cy="682"/>
          </a:xfrm>
        </p:grpSpPr>
        <p:grpSp>
          <p:nvGrpSpPr>
            <p:cNvPr id="2" name="组合 1"/>
            <p:cNvGrpSpPr/>
            <p:nvPr>
              <p:custDataLst>
                <p:tags r:id="rId8"/>
              </p:custDataLst>
            </p:nvPr>
          </p:nvGrpSpPr>
          <p:grpSpPr>
            <a:xfrm>
              <a:off x="16174" y="8507"/>
              <a:ext cx="1136" cy="682"/>
              <a:chOff x="16174" y="8507"/>
              <a:chExt cx="1136" cy="682"/>
            </a:xfrm>
          </p:grpSpPr>
          <p:sp>
            <p:nvSpPr>
              <p:cNvPr id="20" name="任意多边形 48"/>
              <p:cNvSpPr/>
              <p:nvPr>
                <p:custDataLst>
                  <p:tags r:id="rId9"/>
                </p:custDataLst>
              </p:nvPr>
            </p:nvSpPr>
            <p:spPr>
              <a:xfrm flipH="1" flipV="1">
                <a:off x="16174" y="8507"/>
                <a:ext cx="1137" cy="564"/>
              </a:xfrm>
              <a:custGeom>
                <a:avLst/>
                <a:gdLst>
                  <a:gd name="connsiteX0" fmla="*/ 1360968 w 1360968"/>
                  <a:gd name="connsiteY0" fmla="*/ 0 h 457200"/>
                  <a:gd name="connsiteX1" fmla="*/ 0 w 1360968"/>
                  <a:gd name="connsiteY1" fmla="*/ 0 h 457200"/>
                  <a:gd name="connsiteX2" fmla="*/ 0 w 1360968"/>
                  <a:gd name="connsiteY2" fmla="*/ 457200 h 457200"/>
                </a:gdLst>
                <a:ahLst/>
                <a:cxnLst>
                  <a:cxn ang="0">
                    <a:pos x="connsiteX0" y="connsiteY0"/>
                  </a:cxn>
                  <a:cxn ang="0">
                    <a:pos x="connsiteX1" y="connsiteY1"/>
                  </a:cxn>
                  <a:cxn ang="0">
                    <a:pos x="connsiteX2" y="connsiteY2"/>
                  </a:cxn>
                </a:cxnLst>
                <a:rect l="l" t="t" r="r" b="b"/>
                <a:pathLst>
                  <a:path w="1360968" h="457200">
                    <a:moveTo>
                      <a:pt x="1360968" y="0"/>
                    </a:moveTo>
                    <a:lnTo>
                      <a:pt x="0" y="0"/>
                    </a:lnTo>
                    <a:lnTo>
                      <a:pt x="0" y="457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1" name="等腰三角形 20"/>
              <p:cNvSpPr/>
              <p:nvPr>
                <p:custDataLst>
                  <p:tags r:id="rId10"/>
                </p:custDataLst>
              </p:nvPr>
            </p:nvSpPr>
            <p:spPr>
              <a:xfrm rot="10800000" flipV="1">
                <a:off x="17001" y="8913"/>
                <a:ext cx="265" cy="158"/>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23" name="直接连接符 22"/>
              <p:cNvCxnSpPr/>
              <p:nvPr>
                <p:custDataLst>
                  <p:tags r:id="rId11"/>
                </p:custDataLst>
              </p:nvPr>
            </p:nvCxnSpPr>
            <p:spPr>
              <a:xfrm>
                <a:off x="17210" y="8565"/>
                <a:ext cx="0" cy="16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任意多边形: 形状 73"/>
              <p:cNvSpPr/>
              <p:nvPr>
                <p:custDataLst>
                  <p:tags r:id="rId12"/>
                </p:custDataLst>
              </p:nvPr>
            </p:nvSpPr>
            <p:spPr>
              <a:xfrm flipH="1" flipV="1">
                <a:off x="16434" y="9069"/>
                <a:ext cx="406" cy="120"/>
              </a:xfrm>
              <a:custGeom>
                <a:avLst/>
                <a:gdLst>
                  <a:gd name="connsiteX0" fmla="*/ 149306 w 220641"/>
                  <a:gd name="connsiteY0" fmla="*/ 0 h 40720"/>
                  <a:gd name="connsiteX1" fmla="*/ 220641 w 220641"/>
                  <a:gd name="connsiteY1" fmla="*/ 39541 h 40720"/>
                  <a:gd name="connsiteX2" fmla="*/ 0 w 220641"/>
                  <a:gd name="connsiteY2" fmla="*/ 40720 h 40720"/>
                  <a:gd name="connsiteX3" fmla="*/ 22194 w 220641"/>
                  <a:gd name="connsiteY3" fmla="*/ 680 h 40720"/>
                  <a:gd name="connsiteX4" fmla="*/ 149306 w 220641"/>
                  <a:gd name="connsiteY4" fmla="*/ 0 h 4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1" h="40720">
                    <a:moveTo>
                      <a:pt x="149306" y="0"/>
                    </a:moveTo>
                    <a:lnTo>
                      <a:pt x="220641" y="39541"/>
                    </a:lnTo>
                    <a:lnTo>
                      <a:pt x="0" y="40720"/>
                    </a:lnTo>
                    <a:lnTo>
                      <a:pt x="22194" y="680"/>
                    </a:lnTo>
                    <a:lnTo>
                      <a:pt x="14930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black"/>
                  </a:solidFill>
                  <a:latin typeface="微软雅黑" panose="020B0503020204020204" charset="-122"/>
                  <a:ea typeface="微软雅黑" panose="020B0503020204020204" charset="-122"/>
                </a:endParaRPr>
              </a:p>
            </p:txBody>
          </p:sp>
        </p:grpSp>
        <p:sp>
          <p:nvSpPr>
            <p:cNvPr id="56" name="任意多边形 2"/>
            <p:cNvSpPr/>
            <p:nvPr>
              <p:custDataLst>
                <p:tags r:id="rId13"/>
              </p:custDataLst>
            </p:nvPr>
          </p:nvSpPr>
          <p:spPr>
            <a:xfrm flipH="1" flipV="1">
              <a:off x="1998" y="8566"/>
              <a:ext cx="505" cy="504"/>
            </a:xfrm>
            <a:custGeom>
              <a:avLst/>
              <a:gdLst>
                <a:gd name="connsiteX0" fmla="*/ 0 w 616689"/>
                <a:gd name="connsiteY0" fmla="*/ 0 h 482009"/>
                <a:gd name="connsiteX1" fmla="*/ 609600 w 616689"/>
                <a:gd name="connsiteY1" fmla="*/ 0 h 482009"/>
                <a:gd name="connsiteX2" fmla="*/ 609600 w 616689"/>
                <a:gd name="connsiteY2" fmla="*/ 482009 h 482009"/>
                <a:gd name="connsiteX3" fmla="*/ 616689 w 616689"/>
                <a:gd name="connsiteY3" fmla="*/ 482009 h 482009"/>
              </a:gdLst>
              <a:ahLst/>
              <a:cxnLst>
                <a:cxn ang="0">
                  <a:pos x="connsiteX0" y="connsiteY0"/>
                </a:cxn>
                <a:cxn ang="0">
                  <a:pos x="connsiteX1" y="connsiteY1"/>
                </a:cxn>
                <a:cxn ang="0">
                  <a:pos x="connsiteX2" y="connsiteY2"/>
                </a:cxn>
                <a:cxn ang="0">
                  <a:pos x="connsiteX3" y="connsiteY3"/>
                </a:cxn>
              </a:cxnLst>
              <a:rect l="l" t="t" r="r" b="b"/>
              <a:pathLst>
                <a:path w="616689" h="482009">
                  <a:moveTo>
                    <a:pt x="0" y="0"/>
                  </a:moveTo>
                  <a:lnTo>
                    <a:pt x="609600" y="0"/>
                  </a:lnTo>
                  <a:lnTo>
                    <a:pt x="609600" y="482009"/>
                  </a:lnTo>
                  <a:lnTo>
                    <a:pt x="616689" y="482009"/>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grpSp>
      <p:sp>
        <p:nvSpPr>
          <p:cNvPr id="57" name="任意多边形: 形状 43"/>
          <p:cNvSpPr/>
          <p:nvPr>
            <p:custDataLst>
              <p:tags r:id="rId14"/>
            </p:custDataLst>
          </p:nvPr>
        </p:nvSpPr>
        <p:spPr>
          <a:xfrm>
            <a:off x="8750092" y="2079091"/>
            <a:ext cx="729940" cy="728854"/>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1">
                  <a:alpha val="0"/>
                </a:schemeClr>
              </a:gs>
              <a:gs pos="100000">
                <a:schemeClr val="accent1">
                  <a:alpha val="30000"/>
                </a:schemeClr>
              </a:gs>
            </a:gsLst>
            <a:lin ang="16200000" scaled="0"/>
          </a:gradFill>
          <a:ln w="6350">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2400">
              <a:solidFill>
                <a:schemeClr val="tx1">
                  <a:lumMod val="85000"/>
                  <a:lumOff val="15000"/>
                  <a:alpha val="95000"/>
                </a:schemeClr>
              </a:solidFill>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59" name="等腰三角形 58"/>
          <p:cNvSpPr/>
          <p:nvPr>
            <p:custDataLst>
              <p:tags r:id="rId15"/>
            </p:custDataLst>
          </p:nvPr>
        </p:nvSpPr>
        <p:spPr>
          <a:xfrm rot="16200000">
            <a:off x="9383901" y="2118738"/>
            <a:ext cx="55940" cy="559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1" name="任意多边形: 形状 40"/>
          <p:cNvSpPr/>
          <p:nvPr>
            <p:custDataLst>
              <p:tags r:id="rId16"/>
            </p:custDataLst>
          </p:nvPr>
        </p:nvSpPr>
        <p:spPr>
          <a:xfrm>
            <a:off x="8739772" y="2498372"/>
            <a:ext cx="70061" cy="320435"/>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1">
                  <a:alpha val="0"/>
                </a:schemeClr>
              </a:gs>
              <a:gs pos="100000">
                <a:schemeClr val="accent1">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noProof="0">
              <a:ln>
                <a:noFill/>
              </a:ln>
              <a:solidFill>
                <a:prstClr val="white"/>
              </a:solidFill>
              <a:effectLst/>
              <a:uLnTx/>
              <a:uFillTx/>
              <a:latin typeface="微软雅黑" panose="020B0503020204020204" charset="-122"/>
              <a:ea typeface="微软雅黑" panose="020B0503020204020204" charset="-122"/>
              <a:sym typeface="+mn-ea"/>
            </a:endParaRPr>
          </a:p>
        </p:txBody>
      </p:sp>
      <p:sp>
        <p:nvSpPr>
          <p:cNvPr id="63" name="任意多边形: 形状 43"/>
          <p:cNvSpPr/>
          <p:nvPr>
            <p:custDataLst>
              <p:tags r:id="rId17"/>
            </p:custDataLst>
          </p:nvPr>
        </p:nvSpPr>
        <p:spPr>
          <a:xfrm>
            <a:off x="5382736" y="2079091"/>
            <a:ext cx="729940" cy="728854"/>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2">
                  <a:alpha val="0"/>
                </a:schemeClr>
              </a:gs>
              <a:gs pos="100000">
                <a:schemeClr val="accent2">
                  <a:alpha val="30000"/>
                </a:schemeClr>
              </a:gs>
            </a:gsLst>
            <a:lin ang="16200000" scaled="0"/>
          </a:gradFill>
          <a:ln w="6350">
            <a:solidFill>
              <a:schemeClr val="accent2">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2400">
              <a:solidFill>
                <a:schemeClr val="tx1">
                  <a:lumMod val="85000"/>
                  <a:lumOff val="15000"/>
                  <a:alpha val="95000"/>
                </a:schemeClr>
              </a:solidFill>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65" name="等腰三角形 64"/>
          <p:cNvSpPr/>
          <p:nvPr>
            <p:custDataLst>
              <p:tags r:id="rId18"/>
            </p:custDataLst>
          </p:nvPr>
        </p:nvSpPr>
        <p:spPr>
          <a:xfrm rot="16200000">
            <a:off x="6016546" y="2118738"/>
            <a:ext cx="55940" cy="559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7" name="任意多边形: 形状 40"/>
          <p:cNvSpPr/>
          <p:nvPr>
            <p:custDataLst>
              <p:tags r:id="rId19"/>
            </p:custDataLst>
          </p:nvPr>
        </p:nvSpPr>
        <p:spPr>
          <a:xfrm>
            <a:off x="5372417" y="2498372"/>
            <a:ext cx="70061" cy="320435"/>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2">
                  <a:alpha val="0"/>
                </a:schemeClr>
              </a:gs>
              <a:gs pos="100000">
                <a:schemeClr val="accent2">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noProof="0">
              <a:ln>
                <a:noFill/>
              </a:ln>
              <a:solidFill>
                <a:prstClr val="white"/>
              </a:solidFill>
              <a:effectLst/>
              <a:uLnTx/>
              <a:uFillTx/>
              <a:latin typeface="微软雅黑" panose="020B0503020204020204" charset="-122"/>
              <a:ea typeface="微软雅黑" panose="020B0503020204020204" charset="-122"/>
              <a:sym typeface="+mn-ea"/>
            </a:endParaRPr>
          </a:p>
        </p:txBody>
      </p:sp>
      <p:sp>
        <p:nvSpPr>
          <p:cNvPr id="73" name="任意多边形: 形状 43"/>
          <p:cNvSpPr/>
          <p:nvPr>
            <p:custDataLst>
              <p:tags r:id="rId20"/>
            </p:custDataLst>
          </p:nvPr>
        </p:nvSpPr>
        <p:spPr>
          <a:xfrm>
            <a:off x="2370437" y="2079091"/>
            <a:ext cx="729940" cy="728854"/>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1">
                  <a:alpha val="0"/>
                </a:schemeClr>
              </a:gs>
              <a:gs pos="100000">
                <a:schemeClr val="accent1">
                  <a:alpha val="30000"/>
                </a:schemeClr>
              </a:gs>
            </a:gsLst>
            <a:lin ang="16200000" scaled="0"/>
          </a:gradFill>
          <a:ln w="6350">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2400">
              <a:solidFill>
                <a:schemeClr val="tx1">
                  <a:lumMod val="85000"/>
                  <a:lumOff val="15000"/>
                  <a:alpha val="95000"/>
                </a:schemeClr>
              </a:solidFill>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75" name="等腰三角形 74"/>
          <p:cNvSpPr/>
          <p:nvPr>
            <p:custDataLst>
              <p:tags r:id="rId21"/>
            </p:custDataLst>
          </p:nvPr>
        </p:nvSpPr>
        <p:spPr>
          <a:xfrm rot="16200000">
            <a:off x="3004248" y="2118738"/>
            <a:ext cx="55940" cy="559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6" name="任意多边形: 形状 40"/>
          <p:cNvSpPr/>
          <p:nvPr>
            <p:custDataLst>
              <p:tags r:id="rId22"/>
            </p:custDataLst>
          </p:nvPr>
        </p:nvSpPr>
        <p:spPr>
          <a:xfrm>
            <a:off x="2360118" y="2498372"/>
            <a:ext cx="70061" cy="320435"/>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1">
                  <a:alpha val="0"/>
                </a:schemeClr>
              </a:gs>
              <a:gs pos="100000">
                <a:schemeClr val="accent1">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noProof="0">
              <a:ln>
                <a:noFill/>
              </a:ln>
              <a:solidFill>
                <a:prstClr val="white"/>
              </a:solidFill>
              <a:effectLst/>
              <a:uLnTx/>
              <a:uFillTx/>
              <a:latin typeface="微软雅黑" panose="020B0503020204020204" charset="-122"/>
              <a:ea typeface="微软雅黑" panose="020B0503020204020204" charset="-122"/>
              <a:sym typeface="+mn-ea"/>
            </a:endParaRPr>
          </a:p>
        </p:txBody>
      </p:sp>
      <p:sp>
        <p:nvSpPr>
          <p:cNvPr id="77" name="矩形 76"/>
          <p:cNvSpPr/>
          <p:nvPr>
            <p:custDataLst>
              <p:tags r:id="rId23"/>
            </p:custDataLst>
          </p:nvPr>
        </p:nvSpPr>
        <p:spPr>
          <a:xfrm>
            <a:off x="1550035" y="3670300"/>
            <a:ext cx="2385695" cy="2157095"/>
          </a:xfrm>
          <a:prstGeom prst="rect">
            <a:avLst/>
          </a:prstGeom>
          <a:noFill/>
        </p:spPr>
        <p:txBody>
          <a:bodyPr wrap="square" lIns="0" tIns="0" rIns="0" bIns="0" rtlCol="0">
            <a:noAutofit/>
          </a:bodyPr>
          <a:lstStyle/>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数据的完整性</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数据的有效性</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数据的准确性</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数据的时效性</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数据的一致性</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数据的唯一性</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78" name="矩形 77"/>
          <p:cNvSpPr/>
          <p:nvPr>
            <p:custDataLst>
              <p:tags r:id="rId24"/>
            </p:custDataLst>
          </p:nvPr>
        </p:nvSpPr>
        <p:spPr>
          <a:xfrm>
            <a:off x="4487545" y="3677920"/>
            <a:ext cx="2602230" cy="1637030"/>
          </a:xfrm>
          <a:prstGeom prst="rect">
            <a:avLst/>
          </a:prstGeom>
          <a:noFill/>
        </p:spPr>
        <p:txBody>
          <a:bodyPr wrap="square" lIns="0" tIns="0" rIns="0" bIns="0" rtlCol="0">
            <a:noAutofit/>
          </a:bodyPr>
          <a:lstStyle/>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在数据对比中发现新闻价值</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在数据联系中发现新闻价值</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在数据综合中发现新闻价值</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79" name="矩形 78"/>
          <p:cNvSpPr/>
          <p:nvPr>
            <p:custDataLst>
              <p:tags r:id="rId25"/>
            </p:custDataLst>
          </p:nvPr>
        </p:nvSpPr>
        <p:spPr>
          <a:xfrm>
            <a:off x="7549515" y="3670300"/>
            <a:ext cx="3322955" cy="1637030"/>
          </a:xfrm>
          <a:prstGeom prst="rect">
            <a:avLst/>
          </a:prstGeom>
          <a:noFill/>
        </p:spPr>
        <p:txBody>
          <a:bodyPr wrap="square" lIns="0" tIns="0" rIns="0" bIns="0" rtlCol="0">
            <a:noAutofit/>
          </a:bodyPr>
          <a:lstStyle/>
          <a:p>
            <a:pPr algn="ctr">
              <a:lnSpc>
                <a:spcPct val="150000"/>
              </a:lnSpc>
              <a:spcBef>
                <a:spcPct val="0"/>
              </a:spcBef>
              <a:spcAft>
                <a:spcPct val="0"/>
              </a:spcAft>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数据预处理</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spcBef>
                <a:spcPct val="0"/>
              </a:spcBef>
              <a:spcAft>
                <a:spcPct val="0"/>
              </a:spcAft>
            </a:pPr>
            <a:r>
              <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数据分析</a:t>
            </a:r>
            <a:endParaRPr kumimoji="1" lang="zh-CN" altLang="en-US"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80" name="矩形 79"/>
          <p:cNvSpPr/>
          <p:nvPr>
            <p:custDataLst>
              <p:tags r:id="rId26"/>
            </p:custDataLst>
          </p:nvPr>
        </p:nvSpPr>
        <p:spPr>
          <a:xfrm>
            <a:off x="1537306" y="3094707"/>
            <a:ext cx="2385884" cy="341073"/>
          </a:xfrm>
          <a:prstGeom prst="rect">
            <a:avLst/>
          </a:prstGeom>
          <a:noFill/>
        </p:spPr>
        <p:txBody>
          <a:bodyPr wrap="square" lIns="0" tIns="0" rIns="0" bIns="0" rtlCol="0" anchor="b" anchorCtr="0">
            <a:noAutofit/>
          </a:bodyPr>
          <a:lstStyle/>
          <a:p>
            <a:pPr algn="ctr">
              <a:spcBef>
                <a:spcPct val="0"/>
              </a:spcBef>
              <a:spcAft>
                <a:spcPct val="0"/>
              </a:spcAft>
            </a:pPr>
            <a:r>
              <a:rPr lang="zh-CN" altLang="en-US" sz="2200" b="1">
                <a:solidFill>
                  <a:schemeClr val="accent1"/>
                </a:solidFill>
                <a:latin typeface="微软雅黑" panose="020B0503020204020204" charset="-122"/>
                <a:ea typeface="微软雅黑" panose="020B0503020204020204" charset="-122"/>
                <a:cs typeface="+mn-ea"/>
                <a:sym typeface="+mn-ea"/>
              </a:rPr>
              <a:t>数据的质量鉴别</a:t>
            </a:r>
            <a:endParaRPr lang="zh-CN" altLang="en-US" sz="2200" b="1">
              <a:solidFill>
                <a:schemeClr val="accent1"/>
              </a:solidFill>
              <a:latin typeface="微软雅黑" panose="020B0503020204020204" charset="-122"/>
              <a:ea typeface="微软雅黑" panose="020B0503020204020204" charset="-122"/>
              <a:cs typeface="+mn-ea"/>
              <a:sym typeface="+mn-ea"/>
            </a:endParaRPr>
          </a:p>
        </p:txBody>
      </p:sp>
      <p:sp>
        <p:nvSpPr>
          <p:cNvPr id="81" name="矩形 80"/>
          <p:cNvSpPr/>
          <p:nvPr>
            <p:custDataLst>
              <p:tags r:id="rId27"/>
            </p:custDataLst>
          </p:nvPr>
        </p:nvSpPr>
        <p:spPr>
          <a:xfrm>
            <a:off x="4261485" y="3094990"/>
            <a:ext cx="3027045" cy="340995"/>
          </a:xfrm>
          <a:prstGeom prst="rect">
            <a:avLst/>
          </a:prstGeom>
          <a:noFill/>
        </p:spPr>
        <p:txBody>
          <a:bodyPr wrap="square" lIns="0" tIns="0" rIns="0" bIns="0" rtlCol="0" anchor="b" anchorCtr="0">
            <a:noAutofit/>
          </a:bodyPr>
          <a:lstStyle/>
          <a:p>
            <a:pPr algn="ctr">
              <a:spcBef>
                <a:spcPct val="0"/>
              </a:spcBef>
              <a:spcAft>
                <a:spcPct val="0"/>
              </a:spcAft>
            </a:pPr>
            <a:r>
              <a:rPr lang="zh-CN" altLang="en-US" sz="2200" b="1">
                <a:solidFill>
                  <a:schemeClr val="accent2"/>
                </a:solidFill>
                <a:latin typeface="微软雅黑" panose="020B0503020204020204" charset="-122"/>
                <a:ea typeface="微软雅黑" panose="020B0503020204020204" charset="-122"/>
                <a:cs typeface="+mn-ea"/>
                <a:sym typeface="+mn-ea"/>
              </a:rPr>
              <a:t>数据的新闻价值挖掘</a:t>
            </a:r>
            <a:endParaRPr lang="zh-CN" altLang="en-US" sz="2200" b="1">
              <a:solidFill>
                <a:schemeClr val="accent2"/>
              </a:solidFill>
              <a:latin typeface="微软雅黑" panose="020B0503020204020204" charset="-122"/>
              <a:ea typeface="微软雅黑" panose="020B0503020204020204" charset="-122"/>
              <a:cs typeface="+mn-ea"/>
              <a:sym typeface="+mn-ea"/>
            </a:endParaRPr>
          </a:p>
        </p:txBody>
      </p:sp>
      <p:sp>
        <p:nvSpPr>
          <p:cNvPr id="82" name="矩形 81"/>
          <p:cNvSpPr/>
          <p:nvPr>
            <p:custDataLst>
              <p:tags r:id="rId28"/>
            </p:custDataLst>
          </p:nvPr>
        </p:nvSpPr>
        <p:spPr>
          <a:xfrm>
            <a:off x="7549515" y="3094990"/>
            <a:ext cx="3246755" cy="340995"/>
          </a:xfrm>
          <a:prstGeom prst="rect">
            <a:avLst/>
          </a:prstGeom>
          <a:noFill/>
        </p:spPr>
        <p:txBody>
          <a:bodyPr wrap="square" lIns="0" tIns="0" rIns="0" bIns="0" rtlCol="0" anchor="b" anchorCtr="0">
            <a:noAutofit/>
          </a:bodyPr>
          <a:lstStyle/>
          <a:p>
            <a:pPr algn="ctr">
              <a:spcBef>
                <a:spcPct val="0"/>
              </a:spcBef>
              <a:spcAft>
                <a:spcPct val="0"/>
              </a:spcAft>
            </a:pPr>
            <a:r>
              <a:rPr lang="zh-CN" altLang="en-US" sz="2200" b="1">
                <a:solidFill>
                  <a:schemeClr val="accent1"/>
                </a:solidFill>
                <a:latin typeface="微软雅黑" panose="020B0503020204020204" charset="-122"/>
                <a:ea typeface="微软雅黑" panose="020B0503020204020204" charset="-122"/>
                <a:cs typeface="+mn-ea"/>
                <a:sym typeface="+mn-ea"/>
              </a:rPr>
              <a:t>数据的分析与应用</a:t>
            </a:r>
            <a:endParaRPr lang="zh-CN" altLang="en-US" sz="2200" b="1">
              <a:solidFill>
                <a:schemeClr val="accent1"/>
              </a:solidFill>
              <a:latin typeface="微软雅黑" panose="020B0503020204020204" charset="-122"/>
              <a:ea typeface="微软雅黑" panose="020B0503020204020204" charset="-122"/>
              <a:cs typeface="+mn-ea"/>
              <a:sym typeface="+mn-ea"/>
            </a:endParaRPr>
          </a:p>
        </p:txBody>
      </p:sp>
      <p:cxnSp>
        <p:nvCxnSpPr>
          <p:cNvPr id="88" name="直接连接符 87"/>
          <p:cNvCxnSpPr/>
          <p:nvPr>
            <p:custDataLst>
              <p:tags r:id="rId29"/>
            </p:custDataLst>
          </p:nvPr>
        </p:nvCxnSpPr>
        <p:spPr>
          <a:xfrm>
            <a:off x="4233586" y="3292943"/>
            <a:ext cx="0" cy="2062733"/>
          </a:xfrm>
          <a:prstGeom prst="line">
            <a:avLst/>
          </a:prstGeom>
          <a:ln w="9525">
            <a:gradFill>
              <a:gsLst>
                <a:gs pos="26000">
                  <a:schemeClr val="accent2">
                    <a:alpha val="0"/>
                  </a:schemeClr>
                </a:gs>
                <a:gs pos="100000">
                  <a:schemeClr val="accent2">
                    <a:alpha val="100000"/>
                  </a:schemeClr>
                </a:gs>
              </a:gsLst>
              <a:lin ang="16200000" scaled="1"/>
            </a:gra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30"/>
            </p:custDataLst>
          </p:nvPr>
        </p:nvCxnSpPr>
        <p:spPr>
          <a:xfrm>
            <a:off x="7343675" y="3292943"/>
            <a:ext cx="0" cy="2062733"/>
          </a:xfrm>
          <a:prstGeom prst="line">
            <a:avLst/>
          </a:prstGeom>
          <a:ln w="9525">
            <a:gradFill>
              <a:gsLst>
                <a:gs pos="26000">
                  <a:schemeClr val="accent1">
                    <a:alpha val="0"/>
                  </a:schemeClr>
                </a:gs>
                <a:gs pos="100000">
                  <a:schemeClr val="accent1">
                    <a:alpha val="100000"/>
                  </a:schemeClr>
                </a:gs>
              </a:gsLst>
              <a:lin ang="16200000" scaled="1"/>
            </a:gradFill>
          </a:ln>
        </p:spPr>
        <p:style>
          <a:lnRef idx="1">
            <a:schemeClr val="accent1"/>
          </a:lnRef>
          <a:fillRef idx="0">
            <a:schemeClr val="accent1"/>
          </a:fillRef>
          <a:effectRef idx="0">
            <a:schemeClr val="accent1"/>
          </a:effectRef>
          <a:fontRef idx="minor">
            <a:schemeClr val="tx1"/>
          </a:fontRef>
        </p:style>
      </p:cxnSp>
      <p:sp>
        <p:nvSpPr>
          <p:cNvPr id="84" name="任意多边形 83"/>
          <p:cNvSpPr/>
          <p:nvPr>
            <p:custDataLst>
              <p:tags r:id="rId31"/>
            </p:custDataLst>
          </p:nvPr>
        </p:nvSpPr>
        <p:spPr>
          <a:xfrm>
            <a:off x="2598001" y="2352819"/>
            <a:ext cx="275357" cy="181399"/>
          </a:xfrm>
          <a:custGeom>
            <a:avLst/>
            <a:gdLst/>
            <a:ahLst/>
            <a:cxnLst>
              <a:cxn ang="3">
                <a:pos x="hc" y="t"/>
              </a:cxn>
              <a:cxn ang="cd2">
                <a:pos x="l" y="vc"/>
              </a:cxn>
              <a:cxn ang="cd4">
                <a:pos x="hc" y="b"/>
              </a:cxn>
              <a:cxn ang="0">
                <a:pos x="r" y="vc"/>
              </a:cxn>
            </a:cxnLst>
            <a:rect l="l" t="t" r="r" b="b"/>
            <a:pathLst>
              <a:path w="507" h="334">
                <a:moveTo>
                  <a:pt x="0" y="0"/>
                </a:moveTo>
                <a:lnTo>
                  <a:pt x="89" y="0"/>
                </a:lnTo>
                <a:lnTo>
                  <a:pt x="89" y="286"/>
                </a:lnTo>
                <a:lnTo>
                  <a:pt x="204" y="286"/>
                </a:lnTo>
                <a:lnTo>
                  <a:pt x="204" y="49"/>
                </a:lnTo>
                <a:lnTo>
                  <a:pt x="89" y="49"/>
                </a:lnTo>
                <a:lnTo>
                  <a:pt x="105" y="0"/>
                </a:lnTo>
                <a:lnTo>
                  <a:pt x="227" y="0"/>
                </a:lnTo>
                <a:lnTo>
                  <a:pt x="293" y="63"/>
                </a:lnTo>
                <a:lnTo>
                  <a:pt x="293" y="272"/>
                </a:lnTo>
                <a:lnTo>
                  <a:pt x="227" y="334"/>
                </a:lnTo>
                <a:lnTo>
                  <a:pt x="66" y="334"/>
                </a:lnTo>
                <a:lnTo>
                  <a:pt x="0" y="272"/>
                </a:lnTo>
                <a:lnTo>
                  <a:pt x="0" y="0"/>
                </a:lnTo>
                <a:close/>
                <a:moveTo>
                  <a:pt x="350" y="0"/>
                </a:moveTo>
                <a:lnTo>
                  <a:pt x="465" y="0"/>
                </a:lnTo>
                <a:lnTo>
                  <a:pt x="465" y="286"/>
                </a:lnTo>
                <a:lnTo>
                  <a:pt x="507" y="286"/>
                </a:lnTo>
                <a:lnTo>
                  <a:pt x="507" y="334"/>
                </a:lnTo>
                <a:lnTo>
                  <a:pt x="325" y="334"/>
                </a:lnTo>
                <a:lnTo>
                  <a:pt x="340" y="286"/>
                </a:lnTo>
                <a:lnTo>
                  <a:pt x="376" y="286"/>
                </a:lnTo>
                <a:lnTo>
                  <a:pt x="376" y="48"/>
                </a:lnTo>
                <a:lnTo>
                  <a:pt x="335" y="48"/>
                </a:lnTo>
                <a:lnTo>
                  <a:pt x="350" y="0"/>
                </a:lnTo>
                <a:close/>
              </a:path>
            </a:pathLst>
          </a:cu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85" name="任意多边形 84"/>
          <p:cNvSpPr/>
          <p:nvPr>
            <p:custDataLst>
              <p:tags r:id="rId32"/>
            </p:custDataLst>
          </p:nvPr>
        </p:nvSpPr>
        <p:spPr>
          <a:xfrm>
            <a:off x="5579342" y="2353362"/>
            <a:ext cx="336728" cy="180856"/>
          </a:xfrm>
          <a:custGeom>
            <a:avLst/>
            <a:gdLst/>
            <a:ahLst/>
            <a:cxnLst>
              <a:cxn ang="3">
                <a:pos x="hc" y="t"/>
              </a:cxn>
              <a:cxn ang="cd2">
                <a:pos x="l" y="vc"/>
              </a:cxn>
              <a:cxn ang="cd4">
                <a:pos x="hc" y="b"/>
              </a:cxn>
              <a:cxn ang="0">
                <a:pos x="r" y="vc"/>
              </a:cxn>
            </a:cxnLst>
            <a:rect l="l" t="t" r="r" b="b"/>
            <a:pathLst>
              <a:path w="620" h="333">
                <a:moveTo>
                  <a:pt x="333" y="142"/>
                </a:moveTo>
                <a:lnTo>
                  <a:pt x="422" y="142"/>
                </a:lnTo>
                <a:lnTo>
                  <a:pt x="422" y="285"/>
                </a:lnTo>
                <a:lnTo>
                  <a:pt x="620" y="285"/>
                </a:lnTo>
                <a:lnTo>
                  <a:pt x="620" y="333"/>
                </a:lnTo>
                <a:lnTo>
                  <a:pt x="333" y="333"/>
                </a:lnTo>
                <a:lnTo>
                  <a:pt x="333" y="142"/>
                </a:lnTo>
                <a:close/>
                <a:moveTo>
                  <a:pt x="344" y="0"/>
                </a:moveTo>
                <a:lnTo>
                  <a:pt x="613" y="0"/>
                </a:lnTo>
                <a:lnTo>
                  <a:pt x="613" y="127"/>
                </a:lnTo>
                <a:lnTo>
                  <a:pt x="547" y="190"/>
                </a:lnTo>
                <a:lnTo>
                  <a:pt x="422" y="190"/>
                </a:lnTo>
                <a:lnTo>
                  <a:pt x="438" y="142"/>
                </a:lnTo>
                <a:lnTo>
                  <a:pt x="524" y="142"/>
                </a:lnTo>
                <a:lnTo>
                  <a:pt x="524" y="48"/>
                </a:lnTo>
                <a:lnTo>
                  <a:pt x="329" y="48"/>
                </a:lnTo>
                <a:lnTo>
                  <a:pt x="344" y="0"/>
                </a:lnTo>
                <a:close/>
                <a:moveTo>
                  <a:pt x="0" y="0"/>
                </a:moveTo>
                <a:lnTo>
                  <a:pt x="89" y="0"/>
                </a:lnTo>
                <a:lnTo>
                  <a:pt x="89" y="285"/>
                </a:lnTo>
                <a:lnTo>
                  <a:pt x="205" y="285"/>
                </a:lnTo>
                <a:lnTo>
                  <a:pt x="205" y="48"/>
                </a:lnTo>
                <a:lnTo>
                  <a:pt x="89" y="48"/>
                </a:lnTo>
                <a:lnTo>
                  <a:pt x="105" y="0"/>
                </a:lnTo>
                <a:lnTo>
                  <a:pt x="227" y="0"/>
                </a:lnTo>
                <a:lnTo>
                  <a:pt x="293" y="62"/>
                </a:lnTo>
                <a:lnTo>
                  <a:pt x="293" y="271"/>
                </a:lnTo>
                <a:lnTo>
                  <a:pt x="227" y="333"/>
                </a:lnTo>
                <a:lnTo>
                  <a:pt x="66" y="333"/>
                </a:lnTo>
                <a:lnTo>
                  <a:pt x="0" y="271"/>
                </a:lnTo>
                <a:lnTo>
                  <a:pt x="0" y="0"/>
                </a:lnTo>
                <a:close/>
              </a:path>
            </a:pathLst>
          </a:cu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86" name="任意多边形 85"/>
          <p:cNvSpPr/>
          <p:nvPr>
            <p:custDataLst>
              <p:tags r:id="rId33"/>
            </p:custDataLst>
          </p:nvPr>
        </p:nvSpPr>
        <p:spPr>
          <a:xfrm>
            <a:off x="8949956" y="2353362"/>
            <a:ext cx="330754" cy="180856"/>
          </a:xfrm>
          <a:custGeom>
            <a:avLst/>
            <a:gdLst/>
            <a:ahLst/>
            <a:cxnLst>
              <a:cxn ang="3">
                <a:pos x="hc" y="t"/>
              </a:cxn>
              <a:cxn ang="cd2">
                <a:pos x="l" y="vc"/>
              </a:cxn>
              <a:cxn ang="cd4">
                <a:pos x="hc" y="b"/>
              </a:cxn>
              <a:cxn ang="0">
                <a:pos x="r" y="vc"/>
              </a:cxn>
            </a:cxnLst>
            <a:rect l="l" t="t" r="r" b="b"/>
            <a:pathLst>
              <a:path w="609" h="333">
                <a:moveTo>
                  <a:pt x="347" y="0"/>
                </a:moveTo>
                <a:lnTo>
                  <a:pt x="609" y="0"/>
                </a:lnTo>
                <a:lnTo>
                  <a:pt x="609" y="97"/>
                </a:lnTo>
                <a:lnTo>
                  <a:pt x="546" y="159"/>
                </a:lnTo>
                <a:lnTo>
                  <a:pt x="609" y="159"/>
                </a:lnTo>
                <a:lnTo>
                  <a:pt x="609" y="271"/>
                </a:lnTo>
                <a:lnTo>
                  <a:pt x="543" y="333"/>
                </a:lnTo>
                <a:lnTo>
                  <a:pt x="325" y="333"/>
                </a:lnTo>
                <a:lnTo>
                  <a:pt x="340" y="285"/>
                </a:lnTo>
                <a:lnTo>
                  <a:pt x="520" y="285"/>
                </a:lnTo>
                <a:lnTo>
                  <a:pt x="520" y="190"/>
                </a:lnTo>
                <a:lnTo>
                  <a:pt x="339" y="190"/>
                </a:lnTo>
                <a:lnTo>
                  <a:pt x="355" y="142"/>
                </a:lnTo>
                <a:lnTo>
                  <a:pt x="520" y="142"/>
                </a:lnTo>
                <a:lnTo>
                  <a:pt x="520" y="48"/>
                </a:lnTo>
                <a:lnTo>
                  <a:pt x="332" y="48"/>
                </a:lnTo>
                <a:lnTo>
                  <a:pt x="347" y="0"/>
                </a:lnTo>
                <a:close/>
                <a:moveTo>
                  <a:pt x="0" y="0"/>
                </a:moveTo>
                <a:lnTo>
                  <a:pt x="89" y="0"/>
                </a:lnTo>
                <a:lnTo>
                  <a:pt x="89" y="285"/>
                </a:lnTo>
                <a:lnTo>
                  <a:pt x="205" y="285"/>
                </a:lnTo>
                <a:lnTo>
                  <a:pt x="205" y="48"/>
                </a:lnTo>
                <a:lnTo>
                  <a:pt x="89" y="48"/>
                </a:lnTo>
                <a:lnTo>
                  <a:pt x="105" y="0"/>
                </a:lnTo>
                <a:lnTo>
                  <a:pt x="227" y="0"/>
                </a:lnTo>
                <a:lnTo>
                  <a:pt x="293" y="62"/>
                </a:lnTo>
                <a:lnTo>
                  <a:pt x="293" y="271"/>
                </a:lnTo>
                <a:lnTo>
                  <a:pt x="227" y="333"/>
                </a:lnTo>
                <a:lnTo>
                  <a:pt x="66" y="333"/>
                </a:lnTo>
                <a:lnTo>
                  <a:pt x="0" y="271"/>
                </a:lnTo>
                <a:lnTo>
                  <a:pt x="0" y="0"/>
                </a:lnTo>
                <a:close/>
              </a:path>
            </a:pathLst>
          </a:cu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grpSp>
        <p:nvGrpSpPr>
          <p:cNvPr id="4" name="组合 3"/>
          <p:cNvGrpSpPr/>
          <p:nvPr/>
        </p:nvGrpSpPr>
        <p:grpSpPr>
          <a:xfrm>
            <a:off x="298450" y="240665"/>
            <a:ext cx="7024370" cy="743555"/>
            <a:chOff x="273050" y="421670"/>
            <a:chExt cx="2438400" cy="743555"/>
          </a:xfrm>
        </p:grpSpPr>
        <p:sp>
          <p:nvSpPr>
            <p:cNvPr id="5" name="文本框 4"/>
            <p:cNvSpPr txBox="1"/>
            <p:nvPr/>
          </p:nvSpPr>
          <p:spPr>
            <a:xfrm>
              <a:off x="273050" y="421670"/>
              <a:ext cx="2438400" cy="706755"/>
            </a:xfrm>
            <a:prstGeom prst="rect">
              <a:avLst/>
            </a:prstGeom>
            <a:noFill/>
          </p:spPr>
          <p:txBody>
            <a:bodyPr wrap="square" rtlCol="0">
              <a:spAutoFit/>
            </a:bodyPr>
            <a:lstStyle/>
            <a:p>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第五章</a:t>
              </a:r>
              <a:r>
                <a:rPr lang="en-US" altLang="zh-CN" sz="400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 </a:t>
              </a:r>
              <a:r>
                <a:rPr lang="zh-CN" altLang="en-US" sz="400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数据分析</a:t>
              </a:r>
              <a:endPar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在数据综合中发现新闻价值：</a:t>
            </a:r>
            <a:r>
              <a:rPr lang="zh-CN" altLang="en-US" sz="2400" b="1">
                <a:latin typeface="微软雅黑" panose="020B0503020204020204" charset="-122"/>
                <a:ea typeface="微软雅黑" panose="020B0503020204020204" charset="-122"/>
              </a:rPr>
              <a:t>规模</a:t>
            </a:r>
            <a:endParaRPr lang="zh-CN" altLang="en-US" sz="2400" b="1">
              <a:latin typeface="微软雅黑" panose="020B0503020204020204" charset="-122"/>
              <a:ea typeface="微软雅黑" panose="020B0503020204020204" charset="-122"/>
            </a:endParaRPr>
          </a:p>
        </p:txBody>
      </p:sp>
      <p:sp>
        <p:nvSpPr>
          <p:cNvPr id="33" name="文本框 32"/>
          <p:cNvSpPr txBox="1"/>
          <p:nvPr/>
        </p:nvSpPr>
        <p:spPr>
          <a:xfrm>
            <a:off x="4779645" y="60388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25" name="组合 24"/>
          <p:cNvGrpSpPr/>
          <p:nvPr/>
        </p:nvGrpSpPr>
        <p:grpSpPr>
          <a:xfrm>
            <a:off x="802005" y="2260600"/>
            <a:ext cx="6742430" cy="3389630"/>
            <a:chOff x="1263" y="3560"/>
            <a:chExt cx="10618" cy="5338"/>
          </a:xfrm>
        </p:grpSpPr>
        <p:sp>
          <p:nvSpPr>
            <p:cNvPr id="3" name="标题 1"/>
            <p:cNvSpPr txBox="1"/>
            <p:nvPr>
              <p:custDataLst>
                <p:tags r:id="rId1"/>
              </p:custDataLst>
            </p:nvPr>
          </p:nvSpPr>
          <p:spPr>
            <a:xfrm>
              <a:off x="2659" y="3560"/>
              <a:ext cx="9223" cy="2450"/>
            </a:xfrm>
            <a:prstGeom prst="rect">
              <a:avLst/>
            </a:prstGeom>
            <a:noFill/>
            <a:ln>
              <a:noFill/>
            </a:ln>
          </p:spPr>
          <p:txBody>
            <a:bodyPr vert="horz" wrap="square" lIns="0" tIns="0" rIns="0" bIns="0" rtlCol="0" anchor="t"/>
            <a:p>
              <a:pPr algn="just">
                <a:lnSpc>
                  <a:spcPct val="150000"/>
                </a:lnSpc>
              </a:pPr>
              <a:r>
                <a:rPr kumimoji="1" lang="en-US" altLang="zh-CN" sz="2000">
                  <a:latin typeface="微软雅黑" panose="020B0503020204020204" charset="-122"/>
                  <a:ea typeface="微软雅黑" panose="020B0503020204020204" charset="-122"/>
                </a:rPr>
                <a:t>- </a:t>
              </a:r>
              <a:r>
                <a:rPr kumimoji="1" lang="zh-CN" altLang="en-US" sz="2000">
                  <a:latin typeface="微软雅黑" panose="020B0503020204020204" charset="-122"/>
                  <a:ea typeface="微软雅黑" panose="020B0503020204020204" charset="-122"/>
                </a:rPr>
                <a:t>规模指的是</a:t>
              </a:r>
              <a:r>
                <a:rPr kumimoji="1" lang="zh-CN" altLang="en-US" sz="2000" b="1">
                  <a:latin typeface="微软雅黑" panose="020B0503020204020204" charset="-122"/>
                  <a:ea typeface="微软雅黑" panose="020B0503020204020204" charset="-122"/>
                </a:rPr>
                <a:t>数据的数量和大小</a:t>
              </a:r>
              <a:r>
                <a:rPr kumimoji="1" lang="zh-CN" altLang="en-US" sz="1600">
                  <a:latin typeface="微软雅黑" panose="020B0503020204020204" charset="-122"/>
                  <a:ea typeface="微软雅黑" panose="020B0503020204020204" charset="-122"/>
                </a:rPr>
                <a:t>（如市场规模）</a:t>
              </a:r>
              <a:r>
                <a:rPr kumimoji="1" lang="zh-CN" altLang="en-US" sz="2000">
                  <a:latin typeface="微软雅黑" panose="020B0503020204020204" charset="-122"/>
                  <a:ea typeface="微软雅黑" panose="020B0503020204020204" charset="-122"/>
                </a:rPr>
                <a:t>。规模展示了</a:t>
              </a:r>
              <a:r>
                <a:rPr kumimoji="1" lang="zh-CN" altLang="en-US" sz="2000" b="1">
                  <a:latin typeface="微软雅黑" panose="020B0503020204020204" charset="-122"/>
                  <a:ea typeface="微软雅黑" panose="020B0503020204020204" charset="-122"/>
                </a:rPr>
                <a:t>事件或现象的大小和重要性</a:t>
              </a:r>
              <a:r>
                <a:rPr kumimoji="1" lang="zh-CN" altLang="en-US" sz="2000">
                  <a:latin typeface="微软雅黑" panose="020B0503020204020204" charset="-122"/>
                  <a:ea typeface="微软雅黑" panose="020B0503020204020204" charset="-122"/>
                </a:rPr>
                <a:t>，帮助我们了解事件的影响力和社会意义。</a:t>
              </a:r>
              <a:endParaRPr kumimoji="1" lang="zh-CN" altLang="en-US" sz="2000">
                <a:latin typeface="微软雅黑" panose="020B0503020204020204" charset="-122"/>
                <a:ea typeface="微软雅黑" panose="020B0503020204020204" charset="-122"/>
              </a:endParaRPr>
            </a:p>
          </p:txBody>
        </p:sp>
        <p:grpSp>
          <p:nvGrpSpPr>
            <p:cNvPr id="16" name="组合 15"/>
            <p:cNvGrpSpPr/>
            <p:nvPr/>
          </p:nvGrpSpPr>
          <p:grpSpPr>
            <a:xfrm>
              <a:off x="1263" y="3560"/>
              <a:ext cx="1134" cy="1134"/>
              <a:chOff x="1263" y="3560"/>
              <a:chExt cx="1134" cy="1134"/>
            </a:xfrm>
          </p:grpSpPr>
          <p:sp>
            <p:nvSpPr>
              <p:cNvPr id="7" name="标题 1"/>
              <p:cNvSpPr txBox="1"/>
              <p:nvPr>
                <p:custDataLst>
                  <p:tags r:id="rId2"/>
                </p:custDataLst>
              </p:nvPr>
            </p:nvSpPr>
            <p:spPr>
              <a:xfrm>
                <a:off x="1263" y="3560"/>
                <a:ext cx="1134" cy="1134"/>
              </a:xfrm>
              <a:prstGeom prst="ellipse">
                <a:avLst/>
              </a:prstGeom>
              <a:gradFill>
                <a:gsLst>
                  <a:gs pos="0">
                    <a:schemeClr val="accent1">
                      <a:lumMod val="20000"/>
                      <a:lumOff val="80000"/>
                      <a:alpha val="100000"/>
                    </a:schemeClr>
                  </a:gs>
                  <a:gs pos="100000">
                    <a:schemeClr val="accent1">
                      <a:alpha val="100000"/>
                    </a:schemeClr>
                  </a:gs>
                </a:gsLst>
                <a:lin ang="2700000" scaled="0"/>
              </a:gradFill>
              <a:ln cap="sq">
                <a:noFill/>
                <a:prstDash val="solid"/>
                <a:miter/>
              </a:ln>
              <a:effectLst/>
            </p:spPr>
            <p:txBody>
              <a:bodyPr vert="horz" wrap="square" lIns="91440" tIns="45720" rIns="91440" bIns="45720" rtlCol="0" anchor="ctr"/>
              <a:p>
                <a:pPr algn="ctr">
                  <a:lnSpc>
                    <a:spcPct val="110000"/>
                  </a:lnSpc>
                </a:pPr>
                <a:endParaRPr kumimoji="1" lang="zh-CN" altLang="en-US"/>
              </a:p>
            </p:txBody>
          </p:sp>
          <p:sp>
            <p:nvSpPr>
              <p:cNvPr id="8" name="标题 1"/>
              <p:cNvSpPr txBox="1"/>
              <p:nvPr>
                <p:custDataLst>
                  <p:tags r:id="rId3"/>
                </p:custDataLst>
              </p:nvPr>
            </p:nvSpPr>
            <p:spPr>
              <a:xfrm>
                <a:off x="1546" y="3844"/>
                <a:ext cx="567" cy="567"/>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cap="flat">
                <a:noFill/>
                <a:prstDash val="solid"/>
                <a:miter/>
              </a:ln>
            </p:spPr>
            <p:txBody>
              <a:bodyPr vert="horz" wrap="square" lIns="91440" tIns="45720" rIns="91440" bIns="45720" rtlCol="0" anchor="ctr"/>
              <a:p>
                <a:pPr algn="l">
                  <a:lnSpc>
                    <a:spcPct val="110000"/>
                  </a:lnSpc>
                </a:pPr>
                <a:endParaRPr kumimoji="1" lang="zh-CN" altLang="en-US"/>
              </a:p>
            </p:txBody>
          </p:sp>
        </p:grpSp>
        <p:grpSp>
          <p:nvGrpSpPr>
            <p:cNvPr id="17" name="组合 16"/>
            <p:cNvGrpSpPr/>
            <p:nvPr/>
          </p:nvGrpSpPr>
          <p:grpSpPr>
            <a:xfrm>
              <a:off x="1263" y="6330"/>
              <a:ext cx="1134" cy="1134"/>
              <a:chOff x="1263" y="5852"/>
              <a:chExt cx="1134" cy="1134"/>
            </a:xfrm>
          </p:grpSpPr>
          <p:sp>
            <p:nvSpPr>
              <p:cNvPr id="10" name="标题 1"/>
              <p:cNvSpPr txBox="1"/>
              <p:nvPr>
                <p:custDataLst>
                  <p:tags r:id="rId4"/>
                </p:custDataLst>
              </p:nvPr>
            </p:nvSpPr>
            <p:spPr>
              <a:xfrm>
                <a:off x="1263" y="5852"/>
                <a:ext cx="1134" cy="1134"/>
              </a:xfrm>
              <a:prstGeom prst="ellipse">
                <a:avLst/>
              </a:prstGeom>
              <a:gradFill>
                <a:gsLst>
                  <a:gs pos="0">
                    <a:schemeClr val="accent1">
                      <a:lumMod val="20000"/>
                      <a:lumOff val="80000"/>
                      <a:alpha val="100000"/>
                    </a:schemeClr>
                  </a:gs>
                  <a:gs pos="100000">
                    <a:schemeClr val="accent1">
                      <a:alpha val="100000"/>
                    </a:schemeClr>
                  </a:gs>
                </a:gsLst>
                <a:lin ang="2700000" scaled="0"/>
              </a:gradFill>
              <a:ln cap="sq">
                <a:noFill/>
                <a:prstDash val="solid"/>
                <a:miter/>
              </a:ln>
              <a:effectLst/>
            </p:spPr>
            <p:txBody>
              <a:bodyPr vert="horz" wrap="square" lIns="91440" tIns="45720" rIns="91440" bIns="45720" rtlCol="0" anchor="ctr"/>
              <a:p>
                <a:pPr algn="ctr">
                  <a:lnSpc>
                    <a:spcPct val="110000"/>
                  </a:lnSpc>
                </a:pPr>
                <a:endParaRPr kumimoji="1" lang="zh-CN" altLang="en-US"/>
              </a:p>
            </p:txBody>
          </p:sp>
          <p:sp>
            <p:nvSpPr>
              <p:cNvPr id="11" name="标题 1"/>
              <p:cNvSpPr txBox="1"/>
              <p:nvPr>
                <p:custDataLst>
                  <p:tags r:id="rId5"/>
                </p:custDataLst>
              </p:nvPr>
            </p:nvSpPr>
            <p:spPr>
              <a:xfrm>
                <a:off x="1546" y="6152"/>
                <a:ext cx="567" cy="524"/>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cap="flat">
                <a:noFill/>
                <a:prstDash val="solid"/>
                <a:miter/>
              </a:ln>
            </p:spPr>
            <p:txBody>
              <a:bodyPr vert="horz" wrap="square" lIns="91440" tIns="45720" rIns="91440" bIns="45720" rtlCol="0" anchor="ctr"/>
              <a:p>
                <a:pPr algn="l">
                  <a:lnSpc>
                    <a:spcPct val="110000"/>
                  </a:lnSpc>
                </a:pPr>
                <a:endParaRPr kumimoji="1" lang="zh-CN" altLang="en-US"/>
              </a:p>
            </p:txBody>
          </p:sp>
        </p:grpSp>
        <p:sp>
          <p:nvSpPr>
            <p:cNvPr id="14" name="标题 1"/>
            <p:cNvSpPr txBox="1"/>
            <p:nvPr>
              <p:custDataLst>
                <p:tags r:id="rId6"/>
              </p:custDataLst>
            </p:nvPr>
          </p:nvSpPr>
          <p:spPr>
            <a:xfrm>
              <a:off x="2659" y="6330"/>
              <a:ext cx="9223" cy="2568"/>
            </a:xfrm>
            <a:prstGeom prst="rect">
              <a:avLst/>
            </a:prstGeom>
            <a:noFill/>
            <a:ln>
              <a:noFill/>
            </a:ln>
          </p:spPr>
          <p:txBody>
            <a:bodyPr vert="horz" wrap="square" lIns="0" tIns="0" rIns="0" bIns="0" rtlCol="0" anchor="t"/>
            <a:p>
              <a:pPr algn="just">
                <a:lnSpc>
                  <a:spcPct val="150000"/>
                </a:lnSpc>
              </a:pPr>
              <a:r>
                <a:rPr kumimoji="1" lang="en-US" altLang="zh-CN" sz="2000">
                  <a:latin typeface="微软雅黑" panose="020B0503020204020204" charset="-122"/>
                  <a:ea typeface="微软雅黑" panose="020B0503020204020204" charset="-122"/>
                </a:rPr>
                <a:t>- </a:t>
              </a:r>
              <a:r>
                <a:rPr kumimoji="1" lang="zh-CN" altLang="en-US" sz="2000">
                  <a:latin typeface="微软雅黑" panose="020B0503020204020204" charset="-122"/>
                  <a:ea typeface="微软雅黑" panose="020B0503020204020204" charset="-122"/>
                </a:rPr>
                <a:t>此类报道一般会</a:t>
              </a:r>
              <a:r>
                <a:rPr kumimoji="1" lang="zh-CN" altLang="en-US" sz="2000" b="1">
                  <a:latin typeface="微软雅黑" panose="020B0503020204020204" charset="-122"/>
                  <a:ea typeface="微软雅黑" panose="020B0503020204020204" charset="-122"/>
                </a:rPr>
                <a:t>提供最新公布的数据</a:t>
              </a:r>
              <a:r>
                <a:rPr kumimoji="1" lang="zh-CN" altLang="en-US" sz="2000">
                  <a:latin typeface="微软雅黑" panose="020B0503020204020204" charset="-122"/>
                  <a:ea typeface="微软雅黑" panose="020B0503020204020204" charset="-122"/>
                </a:rPr>
                <a:t>，如结婚率、就业率等，</a:t>
              </a:r>
              <a:r>
                <a:rPr kumimoji="1" lang="zh-CN" altLang="en-US" sz="2000" b="1">
                  <a:latin typeface="微软雅黑" panose="020B0503020204020204" charset="-122"/>
                  <a:ea typeface="微软雅黑" panose="020B0503020204020204" charset="-122"/>
                </a:rPr>
                <a:t>规模大小呈现动态变化过程</a:t>
              </a:r>
              <a:r>
                <a:rPr kumimoji="1" lang="zh-CN" altLang="en-US" sz="2000">
                  <a:latin typeface="微软雅黑" panose="020B0503020204020204" charset="-122"/>
                  <a:ea typeface="微软雅黑" panose="020B0503020204020204" charset="-122"/>
                </a:rPr>
                <a:t>。通常依据</a:t>
              </a:r>
              <a:r>
                <a:rPr kumimoji="1" lang="zh-CN" altLang="en-US" sz="2000" b="1">
                  <a:latin typeface="微软雅黑" panose="020B0503020204020204" charset="-122"/>
                  <a:ea typeface="微软雅黑" panose="020B0503020204020204" charset="-122"/>
                </a:rPr>
                <a:t>数据变化或差异</a:t>
              </a:r>
              <a:r>
                <a:rPr kumimoji="1" lang="zh-CN" altLang="en-US" sz="2000">
                  <a:latin typeface="微软雅黑" panose="020B0503020204020204" charset="-122"/>
                  <a:ea typeface="微软雅黑" panose="020B0503020204020204" charset="-122"/>
                </a:rPr>
                <a:t>来构建时间脉络，探索规模大小和规模变化的原因。</a:t>
              </a:r>
              <a:endParaRPr kumimoji="1" lang="zh-CN" altLang="en-US" sz="2000">
                <a:latin typeface="微软雅黑" panose="020B0503020204020204" charset="-122"/>
                <a:ea typeface="微软雅黑" panose="020B0503020204020204" charset="-122"/>
              </a:endParaRPr>
            </a:p>
          </p:txBody>
        </p:sp>
      </p:grpSp>
      <p:sp>
        <p:nvSpPr>
          <p:cNvPr id="23" name="文本框 22"/>
          <p:cNvSpPr txBox="1"/>
          <p:nvPr/>
        </p:nvSpPr>
        <p:spPr>
          <a:xfrm>
            <a:off x="869950" y="581787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pic>
        <p:nvPicPr>
          <p:cNvPr id="24" name="图片 23"/>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7468870" y="1786890"/>
            <a:ext cx="5067935" cy="35382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在数据综合中发现新闻价值：</a:t>
            </a:r>
            <a:r>
              <a:rPr lang="zh-CN" altLang="en-US" sz="2400" b="1">
                <a:latin typeface="微软雅黑" panose="020B0503020204020204" charset="-122"/>
                <a:ea typeface="微软雅黑" panose="020B0503020204020204" charset="-122"/>
              </a:rPr>
              <a:t>规模</a:t>
            </a:r>
            <a:endParaRPr lang="zh-CN" altLang="en-US" sz="2400" b="1">
              <a:latin typeface="微软雅黑" panose="020B0503020204020204" charset="-122"/>
              <a:ea typeface="微软雅黑" panose="020B0503020204020204" charset="-122"/>
            </a:endParaRPr>
          </a:p>
        </p:txBody>
      </p:sp>
      <p:sp>
        <p:nvSpPr>
          <p:cNvPr id="18" name="标题 1"/>
          <p:cNvSpPr txBox="1"/>
          <p:nvPr>
            <p:custDataLst>
              <p:tags r:id="rId1"/>
            </p:custDataLst>
          </p:nvPr>
        </p:nvSpPr>
        <p:spPr>
          <a:xfrm>
            <a:off x="1688465" y="2249805"/>
            <a:ext cx="3278505" cy="1699260"/>
          </a:xfrm>
          <a:prstGeom prst="rect">
            <a:avLst/>
          </a:prstGeom>
          <a:noFill/>
          <a:ln>
            <a:noFill/>
          </a:ln>
        </p:spPr>
        <p:txBody>
          <a:bodyPr vert="horz" wrap="square" lIns="0" tIns="0" rIns="0" bIns="0" rtlCol="0" anchor="t"/>
          <a:p>
            <a:pPr algn="just">
              <a:lnSpc>
                <a:spcPct val="150000"/>
              </a:lnSpc>
            </a:pPr>
            <a:r>
              <a:rPr kumimoji="1" lang="en-US" altLang="zh-CN" sz="2200">
                <a:latin typeface="微软雅黑" panose="020B0503020204020204" charset="-122"/>
                <a:ea typeface="微软雅黑" panose="020B0503020204020204" charset="-122"/>
              </a:rPr>
              <a:t>- </a:t>
            </a:r>
            <a:r>
              <a:rPr kumimoji="1" lang="zh-CN" altLang="en-US" sz="2200">
                <a:latin typeface="微软雅黑" panose="020B0503020204020204" charset="-122"/>
                <a:ea typeface="微软雅黑" panose="020B0503020204020204" charset="-122"/>
              </a:rPr>
              <a:t>不能过多地将</a:t>
            </a:r>
            <a:r>
              <a:rPr kumimoji="1" lang="en-US" altLang="zh-CN" sz="2200">
                <a:latin typeface="微软雅黑" panose="020B0503020204020204" charset="-122"/>
                <a:ea typeface="微软雅黑" panose="020B0503020204020204" charset="-122"/>
              </a:rPr>
              <a:t>“</a:t>
            </a:r>
            <a:r>
              <a:rPr kumimoji="1" lang="zh-CN" altLang="en-US" sz="2200">
                <a:latin typeface="微软雅黑" panose="020B0503020204020204" charset="-122"/>
                <a:ea typeface="微软雅黑" panose="020B0503020204020204" charset="-122"/>
              </a:rPr>
              <a:t>大数据</a:t>
            </a:r>
            <a:r>
              <a:rPr kumimoji="1" lang="en-US" altLang="zh-CN" sz="2200">
                <a:latin typeface="微软雅黑" panose="020B0503020204020204" charset="-122"/>
                <a:ea typeface="微软雅黑" panose="020B0503020204020204" charset="-122"/>
              </a:rPr>
              <a:t>”</a:t>
            </a:r>
            <a:r>
              <a:rPr kumimoji="1" lang="zh-CN" altLang="en-US" sz="2200">
                <a:latin typeface="微软雅黑" panose="020B0503020204020204" charset="-122"/>
                <a:ea typeface="微软雅黑" panose="020B0503020204020204" charset="-122"/>
              </a:rPr>
              <a:t>作为新闻报道的数据支撑。可</a:t>
            </a:r>
            <a:r>
              <a:rPr kumimoji="1" lang="zh-CN" altLang="en-US" sz="2200" b="1">
                <a:latin typeface="微软雅黑" panose="020B0503020204020204" charset="-122"/>
                <a:ea typeface="微软雅黑" panose="020B0503020204020204" charset="-122"/>
              </a:rPr>
              <a:t>将具体的数据规模转换为百分比</a:t>
            </a:r>
            <a:r>
              <a:rPr kumimoji="1" lang="zh-CN" altLang="en-US" sz="2200">
                <a:latin typeface="微软雅黑" panose="020B0503020204020204" charset="-122"/>
                <a:ea typeface="微软雅黑" panose="020B0503020204020204" charset="-122"/>
              </a:rPr>
              <a:t>，或通过</a:t>
            </a:r>
            <a:r>
              <a:rPr kumimoji="1" lang="zh-CN" altLang="en-US" sz="2200" b="1">
                <a:latin typeface="微软雅黑" panose="020B0503020204020204" charset="-122"/>
                <a:ea typeface="微软雅黑" panose="020B0503020204020204" charset="-122"/>
              </a:rPr>
              <a:t>比较</a:t>
            </a:r>
            <a:r>
              <a:rPr kumimoji="1" lang="zh-CN" altLang="en-US" sz="2200">
                <a:latin typeface="微软雅黑" panose="020B0503020204020204" charset="-122"/>
                <a:ea typeface="微软雅黑" panose="020B0503020204020204" charset="-122"/>
              </a:rPr>
              <a:t>和</a:t>
            </a:r>
            <a:r>
              <a:rPr kumimoji="1" lang="zh-CN" altLang="en-US" sz="2200" b="1">
                <a:latin typeface="微软雅黑" panose="020B0503020204020204" charset="-122"/>
                <a:ea typeface="微软雅黑" panose="020B0503020204020204" charset="-122"/>
              </a:rPr>
              <a:t>类比</a:t>
            </a:r>
            <a:r>
              <a:rPr kumimoji="1" lang="zh-CN" altLang="en-US" sz="2200">
                <a:latin typeface="微软雅黑" panose="020B0503020204020204" charset="-122"/>
                <a:ea typeface="微软雅黑" panose="020B0503020204020204" charset="-122"/>
              </a:rPr>
              <a:t>的方式，构建新闻的背景脉络。</a:t>
            </a:r>
            <a:endParaRPr kumimoji="1" lang="zh-CN" altLang="en-US" sz="2200">
              <a:latin typeface="微软雅黑" panose="020B0503020204020204" charset="-122"/>
              <a:ea typeface="微软雅黑" panose="020B0503020204020204" charset="-122"/>
            </a:endParaRPr>
          </a:p>
        </p:txBody>
      </p:sp>
      <p:grpSp>
        <p:nvGrpSpPr>
          <p:cNvPr id="19" name="组合 18"/>
          <p:cNvGrpSpPr/>
          <p:nvPr/>
        </p:nvGrpSpPr>
        <p:grpSpPr>
          <a:xfrm>
            <a:off x="755650" y="2249805"/>
            <a:ext cx="720090" cy="720090"/>
            <a:chOff x="1263" y="3560"/>
            <a:chExt cx="1134" cy="1134"/>
          </a:xfrm>
        </p:grpSpPr>
        <p:sp>
          <p:nvSpPr>
            <p:cNvPr id="20" name="标题 1"/>
            <p:cNvSpPr txBox="1"/>
            <p:nvPr>
              <p:custDataLst>
                <p:tags r:id="rId2"/>
              </p:custDataLst>
            </p:nvPr>
          </p:nvSpPr>
          <p:spPr>
            <a:xfrm>
              <a:off x="1263" y="3560"/>
              <a:ext cx="1134" cy="1134"/>
            </a:xfrm>
            <a:prstGeom prst="ellipse">
              <a:avLst/>
            </a:prstGeom>
            <a:gradFill>
              <a:gsLst>
                <a:gs pos="0">
                  <a:schemeClr val="accent1">
                    <a:lumMod val="20000"/>
                    <a:lumOff val="80000"/>
                    <a:alpha val="100000"/>
                  </a:schemeClr>
                </a:gs>
                <a:gs pos="100000">
                  <a:schemeClr val="accent1">
                    <a:alpha val="100000"/>
                  </a:schemeClr>
                </a:gs>
              </a:gsLst>
              <a:lin ang="2700000" scaled="0"/>
            </a:gradFill>
            <a:ln cap="sq">
              <a:noFill/>
              <a:prstDash val="solid"/>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custDataLst>
                <p:tags r:id="rId3"/>
              </p:custDataLst>
            </p:nvPr>
          </p:nvSpPr>
          <p:spPr>
            <a:xfrm>
              <a:off x="1546" y="3844"/>
              <a:ext cx="567" cy="567"/>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cap="flat">
              <a:noFill/>
              <a:prstDash val="solid"/>
              <a:miter/>
            </a:ln>
          </p:spPr>
          <p:txBody>
            <a:bodyPr vert="horz" wrap="square" lIns="91440" tIns="45720" rIns="91440" bIns="45720" rtlCol="0" anchor="ctr"/>
            <a:p>
              <a:pPr algn="l">
                <a:lnSpc>
                  <a:spcPct val="110000"/>
                </a:lnSpc>
              </a:pPr>
              <a:endParaRPr kumimoji="1" lang="zh-CN" altLang="en-US"/>
            </a:p>
          </p:txBody>
        </p:sp>
      </p:grpSp>
      <p:pic>
        <p:nvPicPr>
          <p:cNvPr id="299" name="图片 11"/>
          <p:cNvPicPr>
            <a:picLocks noChangeAspect="1"/>
          </p:cNvPicPr>
          <p:nvPr/>
        </p:nvPicPr>
        <p:blipFill>
          <a:blip r:embed="rId4"/>
          <a:stretch>
            <a:fillRect/>
          </a:stretch>
        </p:blipFill>
        <p:spPr>
          <a:xfrm>
            <a:off x="6473190" y="2417445"/>
            <a:ext cx="5132070" cy="2642870"/>
          </a:xfrm>
          <a:prstGeom prst="rect">
            <a:avLst/>
          </a:prstGeom>
          <a:noFill/>
          <a:ln>
            <a:solidFill>
              <a:schemeClr val="accent1"/>
            </a:solidFill>
          </a:ln>
        </p:spPr>
      </p:pic>
      <p:sp>
        <p:nvSpPr>
          <p:cNvPr id="15" name="文本框 14"/>
          <p:cNvSpPr txBox="1"/>
          <p:nvPr/>
        </p:nvSpPr>
        <p:spPr>
          <a:xfrm>
            <a:off x="7560310" y="5253990"/>
            <a:ext cx="2957830" cy="886460"/>
          </a:xfrm>
          <a:prstGeom prst="rect">
            <a:avLst/>
          </a:prstGeom>
        </p:spPr>
        <p:txBody>
          <a:bodyPr lIns="0" tIns="0" rIns="0" bIns="0" rtlCol="0" anchor="t">
            <a:noAutofit/>
          </a:bodyPr>
          <a:p>
            <a:pPr marL="0" lvl="1" indent="0" algn="ctr">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新华社</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a:p>
            <a:pPr marL="0" lvl="1" indent="0" algn="ctr">
              <a:lnSpc>
                <a:spcPct val="100000"/>
              </a:lnSpc>
              <a:spcBef>
                <a:spcPct val="0"/>
              </a:spcBef>
            </a:pP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“700</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字说</a:t>
            </a: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70</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年</a:t>
            </a:r>
            <a:r>
              <a:rPr lang="en-US" altLang="zh-CN"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a:t>
            </a: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栏目页面</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sp>
        <p:nvSpPr>
          <p:cNvPr id="13" name="标题 1"/>
          <p:cNvSpPr txBox="1"/>
          <p:nvPr/>
        </p:nvSpPr>
        <p:spPr>
          <a:xfrm rot="10800000" flipH="1">
            <a:off x="935355" y="5638165"/>
            <a:ext cx="4172585" cy="143510"/>
          </a:xfrm>
          <a:custGeom>
            <a:avLst/>
            <a:gdLst>
              <a:gd name="connsiteX0" fmla="*/ 808283 w 5035530"/>
              <a:gd name="connsiteY0" fmla="*/ 94482 h 143244"/>
              <a:gd name="connsiteX1" fmla="*/ 5035530 w 5035530"/>
              <a:gd name="connsiteY1" fmla="*/ 94482 h 143244"/>
              <a:gd name="connsiteX2" fmla="*/ 5035530 w 5035530"/>
              <a:gd name="connsiteY2" fmla="*/ 48763 h 143244"/>
              <a:gd name="connsiteX3" fmla="*/ 808283 w 5035530"/>
              <a:gd name="connsiteY3" fmla="*/ 48763 h 143244"/>
              <a:gd name="connsiteX4" fmla="*/ 592628 w 5035530"/>
              <a:gd name="connsiteY4" fmla="*/ 143244 h 143244"/>
              <a:gd name="connsiteX5" fmla="*/ 664250 w 5035530"/>
              <a:gd name="connsiteY5" fmla="*/ 71622 h 143244"/>
              <a:gd name="connsiteX6" fmla="*/ 592628 w 5035530"/>
              <a:gd name="connsiteY6" fmla="*/ 0 h 143244"/>
              <a:gd name="connsiteX7" fmla="*/ 521006 w 5035530"/>
              <a:gd name="connsiteY7" fmla="*/ 71622 h 143244"/>
              <a:gd name="connsiteX8" fmla="*/ 592628 w 5035530"/>
              <a:gd name="connsiteY8" fmla="*/ 143244 h 143244"/>
              <a:gd name="connsiteX9" fmla="*/ 332125 w 5035530"/>
              <a:gd name="connsiteY9" fmla="*/ 143244 h 143244"/>
              <a:gd name="connsiteX10" fmla="*/ 403747 w 5035530"/>
              <a:gd name="connsiteY10" fmla="*/ 71622 h 143244"/>
              <a:gd name="connsiteX11" fmla="*/ 332125 w 5035530"/>
              <a:gd name="connsiteY11" fmla="*/ 0 h 143244"/>
              <a:gd name="connsiteX12" fmla="*/ 260503 w 5035530"/>
              <a:gd name="connsiteY12" fmla="*/ 71622 h 143244"/>
              <a:gd name="connsiteX13" fmla="*/ 332125 w 5035530"/>
              <a:gd name="connsiteY13" fmla="*/ 143244 h 143244"/>
              <a:gd name="connsiteX14" fmla="*/ 71622 w 5035530"/>
              <a:gd name="connsiteY14" fmla="*/ 143244 h 143244"/>
              <a:gd name="connsiteX15" fmla="*/ 143244 w 5035530"/>
              <a:gd name="connsiteY15" fmla="*/ 71622 h 143244"/>
              <a:gd name="connsiteX16" fmla="*/ 71622 w 5035530"/>
              <a:gd name="connsiteY16" fmla="*/ 0 h 143244"/>
              <a:gd name="connsiteX17" fmla="*/ 0 w 5035530"/>
              <a:gd name="connsiteY17" fmla="*/ 71622 h 143244"/>
              <a:gd name="connsiteX18" fmla="*/ 71622 w 5035530"/>
              <a:gd name="connsiteY18" fmla="*/ 143244 h 143244"/>
            </a:gdLst>
            <a:ahLst/>
            <a:cxnLst/>
            <a:rect l="l" t="t" r="r" b="b"/>
            <a:pathLst>
              <a:path w="5035530" h="143244">
                <a:moveTo>
                  <a:pt x="808283" y="94482"/>
                </a:moveTo>
                <a:lnTo>
                  <a:pt x="5035530" y="94482"/>
                </a:lnTo>
                <a:lnTo>
                  <a:pt x="5035530" y="48763"/>
                </a:lnTo>
                <a:lnTo>
                  <a:pt x="808283" y="48763"/>
                </a:lnTo>
                <a:close/>
                <a:moveTo>
                  <a:pt x="592628" y="143244"/>
                </a:moveTo>
                <a:cubicBezTo>
                  <a:pt x="632184" y="143244"/>
                  <a:pt x="664250" y="111178"/>
                  <a:pt x="664250" y="71622"/>
                </a:cubicBezTo>
                <a:cubicBezTo>
                  <a:pt x="664250" y="32066"/>
                  <a:pt x="632184" y="0"/>
                  <a:pt x="592628" y="0"/>
                </a:cubicBezTo>
                <a:cubicBezTo>
                  <a:pt x="553072" y="0"/>
                  <a:pt x="521006" y="32066"/>
                  <a:pt x="521006" y="71622"/>
                </a:cubicBezTo>
                <a:cubicBezTo>
                  <a:pt x="521006" y="111178"/>
                  <a:pt x="553072" y="143244"/>
                  <a:pt x="592628" y="143244"/>
                </a:cubicBezTo>
                <a:close/>
                <a:moveTo>
                  <a:pt x="332125" y="143244"/>
                </a:moveTo>
                <a:cubicBezTo>
                  <a:pt x="371681" y="143244"/>
                  <a:pt x="403747" y="111178"/>
                  <a:pt x="403747" y="71622"/>
                </a:cubicBezTo>
                <a:cubicBezTo>
                  <a:pt x="403747" y="32066"/>
                  <a:pt x="371681" y="0"/>
                  <a:pt x="332125" y="0"/>
                </a:cubicBezTo>
                <a:cubicBezTo>
                  <a:pt x="292569" y="0"/>
                  <a:pt x="260503" y="32066"/>
                  <a:pt x="260503" y="71622"/>
                </a:cubicBezTo>
                <a:cubicBezTo>
                  <a:pt x="260503" y="111178"/>
                  <a:pt x="292569" y="143244"/>
                  <a:pt x="332125" y="143244"/>
                </a:cubicBezTo>
                <a:close/>
                <a:moveTo>
                  <a:pt x="71622" y="143244"/>
                </a:moveTo>
                <a:cubicBezTo>
                  <a:pt x="111178" y="143244"/>
                  <a:pt x="143244" y="111178"/>
                  <a:pt x="143244" y="71622"/>
                </a:cubicBezTo>
                <a:cubicBezTo>
                  <a:pt x="143244" y="32066"/>
                  <a:pt x="111178" y="0"/>
                  <a:pt x="71622" y="0"/>
                </a:cubicBezTo>
                <a:cubicBezTo>
                  <a:pt x="32066" y="0"/>
                  <a:pt x="0" y="32066"/>
                  <a:pt x="0" y="71622"/>
                </a:cubicBezTo>
                <a:cubicBezTo>
                  <a:pt x="0" y="111178"/>
                  <a:pt x="32066" y="143244"/>
                  <a:pt x="71622" y="143244"/>
                </a:cubicBezTo>
                <a:close/>
              </a:path>
            </a:pathLst>
          </a:custGeom>
          <a:gradFill>
            <a:gsLst>
              <a:gs pos="33000">
                <a:schemeClr val="accent1">
                  <a:lumMod val="60000"/>
                  <a:lumOff val="40000"/>
                </a:schemeClr>
              </a:gs>
              <a:gs pos="100000">
                <a:schemeClr val="accent1">
                  <a:lumMod val="40000"/>
                  <a:lumOff val="60000"/>
                  <a:alpha val="0"/>
                </a:schemeClr>
              </a:gs>
            </a:gsLst>
            <a:lin ang="0" scaled="0"/>
          </a:gradFill>
          <a:ln w="12700" cap="sq">
            <a:noFill/>
            <a:miter/>
          </a:ln>
        </p:spPr>
        <p:txBody>
          <a:bodyPr vert="horz" wrap="square" lIns="91440" tIns="45720" rIns="91440" bIns="45720" rtlCol="0" anchor="ctr"/>
          <a:p>
            <a:pPr algn="ctr">
              <a:lnSpc>
                <a:spcPct val="110000"/>
              </a:lnSpc>
            </a:pPr>
            <a:endParaRPr kumimoji="1" lang="zh-CN" altLang="en-US"/>
          </a:p>
        </p:txBody>
      </p:sp>
      <p:sp>
        <p:nvSpPr>
          <p:cNvPr id="23" name="标题 1"/>
          <p:cNvSpPr txBox="1"/>
          <p:nvPr/>
        </p:nvSpPr>
        <p:spPr>
          <a:xfrm>
            <a:off x="10518092" y="1587684"/>
            <a:ext cx="1439648" cy="41689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accent1"/>
              </a:gs>
            </a:gsLst>
            <a:lin ang="0" scaled="0"/>
          </a:gradFill>
          <a:ln w="9128" cap="flat">
            <a:noFill/>
            <a:miter/>
          </a:ln>
        </p:spPr>
        <p:txBody>
          <a:bodyPr vert="horz" wrap="square" lIns="91440" tIns="45720" rIns="91440" bIns="45720" rtlCol="0" anchor="ctr"/>
          <a:p>
            <a:pPr algn="l">
              <a:lnSpc>
                <a:spcPct val="110000"/>
              </a:lnSpc>
            </a:pPr>
            <a:endParaRPr kumimoji="1" lang="zh-CN" altLang="en-US"/>
          </a:p>
        </p:txBody>
      </p:sp>
      <p:sp>
        <p:nvSpPr>
          <p:cNvPr id="24" name="标题 1"/>
          <p:cNvSpPr txBox="1"/>
          <p:nvPr/>
        </p:nvSpPr>
        <p:spPr>
          <a:xfrm rot="10800000" flipH="1">
            <a:off x="6294755" y="1724025"/>
            <a:ext cx="4172585" cy="143510"/>
          </a:xfrm>
          <a:custGeom>
            <a:avLst/>
            <a:gdLst>
              <a:gd name="connsiteX0" fmla="*/ 808283 w 5035530"/>
              <a:gd name="connsiteY0" fmla="*/ 94482 h 143244"/>
              <a:gd name="connsiteX1" fmla="*/ 5035530 w 5035530"/>
              <a:gd name="connsiteY1" fmla="*/ 94482 h 143244"/>
              <a:gd name="connsiteX2" fmla="*/ 5035530 w 5035530"/>
              <a:gd name="connsiteY2" fmla="*/ 48763 h 143244"/>
              <a:gd name="connsiteX3" fmla="*/ 808283 w 5035530"/>
              <a:gd name="connsiteY3" fmla="*/ 48763 h 143244"/>
              <a:gd name="connsiteX4" fmla="*/ 592628 w 5035530"/>
              <a:gd name="connsiteY4" fmla="*/ 143244 h 143244"/>
              <a:gd name="connsiteX5" fmla="*/ 664250 w 5035530"/>
              <a:gd name="connsiteY5" fmla="*/ 71622 h 143244"/>
              <a:gd name="connsiteX6" fmla="*/ 592628 w 5035530"/>
              <a:gd name="connsiteY6" fmla="*/ 0 h 143244"/>
              <a:gd name="connsiteX7" fmla="*/ 521006 w 5035530"/>
              <a:gd name="connsiteY7" fmla="*/ 71622 h 143244"/>
              <a:gd name="connsiteX8" fmla="*/ 592628 w 5035530"/>
              <a:gd name="connsiteY8" fmla="*/ 143244 h 143244"/>
              <a:gd name="connsiteX9" fmla="*/ 332125 w 5035530"/>
              <a:gd name="connsiteY9" fmla="*/ 143244 h 143244"/>
              <a:gd name="connsiteX10" fmla="*/ 403747 w 5035530"/>
              <a:gd name="connsiteY10" fmla="*/ 71622 h 143244"/>
              <a:gd name="connsiteX11" fmla="*/ 332125 w 5035530"/>
              <a:gd name="connsiteY11" fmla="*/ 0 h 143244"/>
              <a:gd name="connsiteX12" fmla="*/ 260503 w 5035530"/>
              <a:gd name="connsiteY12" fmla="*/ 71622 h 143244"/>
              <a:gd name="connsiteX13" fmla="*/ 332125 w 5035530"/>
              <a:gd name="connsiteY13" fmla="*/ 143244 h 143244"/>
              <a:gd name="connsiteX14" fmla="*/ 71622 w 5035530"/>
              <a:gd name="connsiteY14" fmla="*/ 143244 h 143244"/>
              <a:gd name="connsiteX15" fmla="*/ 143244 w 5035530"/>
              <a:gd name="connsiteY15" fmla="*/ 71622 h 143244"/>
              <a:gd name="connsiteX16" fmla="*/ 71622 w 5035530"/>
              <a:gd name="connsiteY16" fmla="*/ 0 h 143244"/>
              <a:gd name="connsiteX17" fmla="*/ 0 w 5035530"/>
              <a:gd name="connsiteY17" fmla="*/ 71622 h 143244"/>
              <a:gd name="connsiteX18" fmla="*/ 71622 w 5035530"/>
              <a:gd name="connsiteY18" fmla="*/ 143244 h 143244"/>
            </a:gdLst>
            <a:ahLst/>
            <a:cxnLst/>
            <a:rect l="l" t="t" r="r" b="b"/>
            <a:pathLst>
              <a:path w="5035530" h="143244">
                <a:moveTo>
                  <a:pt x="808283" y="94482"/>
                </a:moveTo>
                <a:lnTo>
                  <a:pt x="5035530" y="94482"/>
                </a:lnTo>
                <a:lnTo>
                  <a:pt x="5035530" y="48763"/>
                </a:lnTo>
                <a:lnTo>
                  <a:pt x="808283" y="48763"/>
                </a:lnTo>
                <a:close/>
                <a:moveTo>
                  <a:pt x="592628" y="143244"/>
                </a:moveTo>
                <a:cubicBezTo>
                  <a:pt x="632184" y="143244"/>
                  <a:pt x="664250" y="111178"/>
                  <a:pt x="664250" y="71622"/>
                </a:cubicBezTo>
                <a:cubicBezTo>
                  <a:pt x="664250" y="32066"/>
                  <a:pt x="632184" y="0"/>
                  <a:pt x="592628" y="0"/>
                </a:cubicBezTo>
                <a:cubicBezTo>
                  <a:pt x="553072" y="0"/>
                  <a:pt x="521006" y="32066"/>
                  <a:pt x="521006" y="71622"/>
                </a:cubicBezTo>
                <a:cubicBezTo>
                  <a:pt x="521006" y="111178"/>
                  <a:pt x="553072" y="143244"/>
                  <a:pt x="592628" y="143244"/>
                </a:cubicBezTo>
                <a:close/>
                <a:moveTo>
                  <a:pt x="332125" y="143244"/>
                </a:moveTo>
                <a:cubicBezTo>
                  <a:pt x="371681" y="143244"/>
                  <a:pt x="403747" y="111178"/>
                  <a:pt x="403747" y="71622"/>
                </a:cubicBezTo>
                <a:cubicBezTo>
                  <a:pt x="403747" y="32066"/>
                  <a:pt x="371681" y="0"/>
                  <a:pt x="332125" y="0"/>
                </a:cubicBezTo>
                <a:cubicBezTo>
                  <a:pt x="292569" y="0"/>
                  <a:pt x="260503" y="32066"/>
                  <a:pt x="260503" y="71622"/>
                </a:cubicBezTo>
                <a:cubicBezTo>
                  <a:pt x="260503" y="111178"/>
                  <a:pt x="292569" y="143244"/>
                  <a:pt x="332125" y="143244"/>
                </a:cubicBezTo>
                <a:close/>
                <a:moveTo>
                  <a:pt x="71622" y="143244"/>
                </a:moveTo>
                <a:cubicBezTo>
                  <a:pt x="111178" y="143244"/>
                  <a:pt x="143244" y="111178"/>
                  <a:pt x="143244" y="71622"/>
                </a:cubicBezTo>
                <a:cubicBezTo>
                  <a:pt x="143244" y="32066"/>
                  <a:pt x="111178" y="0"/>
                  <a:pt x="71622" y="0"/>
                </a:cubicBezTo>
                <a:cubicBezTo>
                  <a:pt x="32066" y="0"/>
                  <a:pt x="0" y="32066"/>
                  <a:pt x="0" y="71622"/>
                </a:cubicBezTo>
                <a:cubicBezTo>
                  <a:pt x="0" y="111178"/>
                  <a:pt x="32066" y="143244"/>
                  <a:pt x="71622" y="143244"/>
                </a:cubicBezTo>
                <a:close/>
              </a:path>
            </a:pathLst>
          </a:custGeom>
          <a:gradFill>
            <a:gsLst>
              <a:gs pos="33000">
                <a:schemeClr val="accent1">
                  <a:lumMod val="60000"/>
                  <a:lumOff val="40000"/>
                </a:schemeClr>
              </a:gs>
              <a:gs pos="100000">
                <a:schemeClr val="accent1">
                  <a:lumMod val="40000"/>
                  <a:lumOff val="60000"/>
                  <a:alpha val="0"/>
                </a:schemeClr>
              </a:gs>
            </a:gsLst>
            <a:lin ang="0" scaled="0"/>
          </a:gradFill>
          <a:ln w="12700" cap="sq">
            <a:noFill/>
            <a:miter/>
          </a:ln>
        </p:spPr>
        <p:txBody>
          <a:bodyPr vert="horz" wrap="square" lIns="91440" tIns="45720" rIns="91440" bIns="45720" rtlCol="0" anchor="ctr"/>
          <a:p>
            <a:pPr algn="ctr">
              <a:lnSpc>
                <a:spcPct val="110000"/>
              </a:lnSpc>
            </a:pPr>
            <a:endParaRPr kumimoji="1"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数据的新闻价值挖掘</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5" name="直接连接符 4"/>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圆角矩形 5"/>
          <p:cNvSpPr/>
          <p:nvPr/>
        </p:nvSpPr>
        <p:spPr>
          <a:xfrm>
            <a:off x="755650" y="1310005"/>
            <a:ext cx="5417185" cy="4768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在数据综合中发现新闻价值：</a:t>
            </a:r>
            <a:r>
              <a:rPr lang="zh-CN" altLang="en-US" sz="2400" b="1">
                <a:latin typeface="微软雅黑" panose="020B0503020204020204" charset="-122"/>
                <a:ea typeface="微软雅黑" panose="020B0503020204020204" charset="-122"/>
              </a:rPr>
              <a:t>趋势</a:t>
            </a:r>
            <a:endParaRPr lang="zh-CN" altLang="en-US" sz="2400" b="1">
              <a:latin typeface="微软雅黑" panose="020B0503020204020204" charset="-122"/>
              <a:ea typeface="微软雅黑" panose="020B0503020204020204" charset="-122"/>
            </a:endParaRPr>
          </a:p>
        </p:txBody>
      </p:sp>
      <p:sp>
        <p:nvSpPr>
          <p:cNvPr id="23" name="文本框 22"/>
          <p:cNvSpPr txBox="1"/>
          <p:nvPr/>
        </p:nvSpPr>
        <p:spPr>
          <a:xfrm>
            <a:off x="869950" y="581787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13" name="组合 12"/>
          <p:cNvGrpSpPr/>
          <p:nvPr>
            <p:custDataLst>
              <p:tags r:id="rId1"/>
            </p:custDataLst>
          </p:nvPr>
        </p:nvGrpSpPr>
        <p:grpSpPr>
          <a:xfrm>
            <a:off x="799465" y="2008505"/>
            <a:ext cx="10326370" cy="3006725"/>
            <a:chOff x="1258" y="3293"/>
            <a:chExt cx="16262" cy="4735"/>
          </a:xfrm>
        </p:grpSpPr>
        <p:sp>
          <p:nvSpPr>
            <p:cNvPr id="9" name="标题"/>
            <p:cNvSpPr txBox="1"/>
            <p:nvPr>
              <p:custDataLst>
                <p:tags r:id="rId2"/>
              </p:custDataLst>
            </p:nvPr>
          </p:nvSpPr>
          <p:spPr>
            <a:xfrm>
              <a:off x="1258" y="3375"/>
              <a:ext cx="579" cy="636"/>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spcAft>
                  <a:spcPct val="0"/>
                </a:spcAft>
              </a:pPr>
              <a:r>
                <a:rPr lang="zh-CN" altLang="en-US" sz="2200" b="1" dirty="0">
                  <a:solidFill>
                    <a:schemeClr val="accent1"/>
                  </a:solidFill>
                  <a:latin typeface="微软雅黑" panose="020B0503020204020204" charset="-122"/>
                  <a:ea typeface="微软雅黑" panose="020B0503020204020204" charset="-122"/>
                  <a:cs typeface="+mn-ea"/>
                  <a:sym typeface="+mn-ea"/>
                </a:rPr>
                <a:t>▲</a:t>
              </a:r>
              <a:endParaRPr lang="zh-CN" altLang="en-US" sz="2200" b="1" dirty="0">
                <a:solidFill>
                  <a:schemeClr val="accent1"/>
                </a:solidFill>
                <a:latin typeface="微软雅黑" panose="020B0503020204020204" charset="-122"/>
                <a:ea typeface="微软雅黑" panose="020B0503020204020204" charset="-122"/>
                <a:cs typeface="+mn-ea"/>
                <a:sym typeface="+mn-ea"/>
              </a:endParaRPr>
            </a:p>
          </p:txBody>
        </p:sp>
        <p:sp>
          <p:nvSpPr>
            <p:cNvPr id="18" name="标题 1"/>
            <p:cNvSpPr txBox="1"/>
            <p:nvPr>
              <p:custDataLst>
                <p:tags r:id="rId3"/>
              </p:custDataLst>
            </p:nvPr>
          </p:nvSpPr>
          <p:spPr>
            <a:xfrm>
              <a:off x="1839" y="3293"/>
              <a:ext cx="15681" cy="4735"/>
            </a:xfrm>
            <a:prstGeom prst="rect">
              <a:avLst/>
            </a:prstGeom>
            <a:noFill/>
            <a:ln>
              <a:noFill/>
            </a:ln>
          </p:spPr>
          <p:txBody>
            <a:bodyPr vert="horz" wrap="square" lIns="0" tIns="0" rIns="0" bIns="0" rtlCol="0" anchor="t"/>
            <a:p>
              <a:pPr algn="just">
                <a:lnSpc>
                  <a:spcPct val="150000"/>
                </a:lnSpc>
              </a:pPr>
              <a:r>
                <a:rPr kumimoji="1" lang="zh-CN" altLang="en-US" sz="2000">
                  <a:latin typeface="微软雅黑" panose="020B0503020204020204" charset="-122"/>
                  <a:ea typeface="微软雅黑" panose="020B0503020204020204" charset="-122"/>
                </a:rPr>
                <a:t>趋势指的是数据所显示的发展方向和变化趋势</a:t>
              </a:r>
              <a:r>
                <a:rPr kumimoji="1" lang="zh-CN" altLang="en-US" sz="1600">
                  <a:latin typeface="微软雅黑" panose="020B0503020204020204" charset="-122"/>
                  <a:ea typeface="微软雅黑" panose="020B0503020204020204" charset="-122"/>
                </a:rPr>
                <a:t>（如经济增长趋势、消费习惯变化趋势等）</a:t>
              </a:r>
              <a:r>
                <a:rPr kumimoji="1" lang="zh-CN" altLang="en-US" sz="2000">
                  <a:latin typeface="微软雅黑" panose="020B0503020204020204" charset="-122"/>
                  <a:ea typeface="微软雅黑" panose="020B0503020204020204" charset="-122"/>
                </a:rPr>
                <a:t>。</a:t>
              </a:r>
              <a:endParaRPr kumimoji="1" lang="zh-CN" altLang="en-US" sz="2000">
                <a:latin typeface="微软雅黑" panose="020B0503020204020204" charset="-122"/>
                <a:ea typeface="微软雅黑" panose="020B0503020204020204" charset="-122"/>
              </a:endParaRPr>
            </a:p>
            <a:p>
              <a:pPr algn="just">
                <a:lnSpc>
                  <a:spcPct val="150000"/>
                </a:lnSpc>
              </a:pPr>
              <a:r>
                <a:rPr kumimoji="1" lang="zh-CN" altLang="en-US" sz="2000">
                  <a:latin typeface="微软雅黑" panose="020B0503020204020204" charset="-122"/>
                  <a:ea typeface="微软雅黑" panose="020B0503020204020204" charset="-122"/>
                </a:rPr>
                <a:t>趋势展示了事件或现象的发展动向，能够帮助我们预测未来趋势，并做出相应的调整。</a:t>
              </a:r>
              <a:endParaRPr kumimoji="1" lang="zh-CN" altLang="en-US" sz="2000">
                <a:latin typeface="微软雅黑" panose="020B0503020204020204" charset="-122"/>
                <a:ea typeface="微软雅黑" panose="020B0503020204020204" charset="-122"/>
              </a:endParaRPr>
            </a:p>
          </p:txBody>
        </p:sp>
      </p:grpSp>
      <p:grpSp>
        <p:nvGrpSpPr>
          <p:cNvPr id="20" name="组合 19"/>
          <p:cNvGrpSpPr/>
          <p:nvPr/>
        </p:nvGrpSpPr>
        <p:grpSpPr>
          <a:xfrm>
            <a:off x="1167765" y="3315335"/>
            <a:ext cx="4505960" cy="3237865"/>
            <a:chOff x="1839" y="5221"/>
            <a:chExt cx="7096" cy="5099"/>
          </a:xfrm>
        </p:grpSpPr>
        <p:pic>
          <p:nvPicPr>
            <p:cNvPr id="302" name="图片 3" descr="图片"/>
            <p:cNvPicPr>
              <a:picLocks noChangeAspect="1"/>
            </p:cNvPicPr>
            <p:nvPr/>
          </p:nvPicPr>
          <p:blipFill>
            <a:blip r:embed="rId4"/>
            <a:stretch>
              <a:fillRect/>
            </a:stretch>
          </p:blipFill>
          <p:spPr>
            <a:xfrm>
              <a:off x="1839" y="5221"/>
              <a:ext cx="7097" cy="3941"/>
            </a:xfrm>
            <a:prstGeom prst="rect">
              <a:avLst/>
            </a:prstGeom>
            <a:noFill/>
            <a:ln>
              <a:solidFill>
                <a:schemeClr val="accent1"/>
              </a:solidFill>
            </a:ln>
          </p:spPr>
        </p:pic>
        <p:sp>
          <p:nvSpPr>
            <p:cNvPr id="15" name="文本框 14"/>
            <p:cNvSpPr txBox="1"/>
            <p:nvPr/>
          </p:nvSpPr>
          <p:spPr>
            <a:xfrm>
              <a:off x="3112" y="9404"/>
              <a:ext cx="4658" cy="916"/>
            </a:xfrm>
            <a:prstGeom prst="rect">
              <a:avLst/>
            </a:prstGeom>
          </p:spPr>
          <p:txBody>
            <a:bodyPr lIns="0" tIns="0" rIns="0" bIns="0" rtlCol="0" anchor="t">
              <a:noAutofit/>
            </a:bodyPr>
            <a:p>
              <a:pPr marL="0" lvl="1" indent="0" algn="l">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《一个关键数据变化，揭示中国碳中和新趋势》节选</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grpSp>
        <p:nvGrpSpPr>
          <p:cNvPr id="21" name="组合 20"/>
          <p:cNvGrpSpPr/>
          <p:nvPr/>
        </p:nvGrpSpPr>
        <p:grpSpPr>
          <a:xfrm>
            <a:off x="6359525" y="3315335"/>
            <a:ext cx="4478020" cy="3237865"/>
            <a:chOff x="10015" y="5221"/>
            <a:chExt cx="7052" cy="5099"/>
          </a:xfrm>
        </p:grpSpPr>
        <p:pic>
          <p:nvPicPr>
            <p:cNvPr id="304" name="图片 15"/>
            <p:cNvPicPr>
              <a:picLocks noChangeAspect="1"/>
            </p:cNvPicPr>
            <p:nvPr/>
          </p:nvPicPr>
          <p:blipFill>
            <a:blip r:embed="rId5"/>
            <a:stretch>
              <a:fillRect/>
            </a:stretch>
          </p:blipFill>
          <p:spPr>
            <a:xfrm>
              <a:off x="10015" y="5221"/>
              <a:ext cx="7053" cy="3942"/>
            </a:xfrm>
            <a:prstGeom prst="rect">
              <a:avLst/>
            </a:prstGeom>
            <a:noFill/>
            <a:ln>
              <a:solidFill>
                <a:schemeClr val="accent1"/>
              </a:solidFill>
            </a:ln>
          </p:spPr>
        </p:pic>
        <p:sp>
          <p:nvSpPr>
            <p:cNvPr id="19" name="文本框 18"/>
            <p:cNvSpPr txBox="1"/>
            <p:nvPr/>
          </p:nvSpPr>
          <p:spPr>
            <a:xfrm>
              <a:off x="10613" y="9404"/>
              <a:ext cx="5857" cy="916"/>
            </a:xfrm>
            <a:prstGeom prst="rect">
              <a:avLst/>
            </a:prstGeom>
          </p:spPr>
          <p:txBody>
            <a:bodyPr lIns="0" tIns="0" rIns="0" bIns="0" rtlCol="0" anchor="t">
              <a:noAutofit/>
            </a:bodyPr>
            <a:p>
              <a:pPr marL="0" lvl="1" indent="0" algn="l">
                <a:lnSpc>
                  <a:spcPct val="100000"/>
                </a:lnSpc>
                <a:spcBef>
                  <a:spcPct val="0"/>
                </a:spcBef>
              </a:pPr>
              <a:r>
                <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rPr>
                <a:t>《世界人口日｜印度人口超中国？万条数据看全球生育率前世今生》节选</a:t>
              </a:r>
              <a:endParaRPr lang="zh-CN" altLang="en-US" sz="1200" spc="492">
                <a:solidFill>
                  <a:schemeClr val="bg2">
                    <a:lumMod val="50000"/>
                  </a:schemeClr>
                </a:solidFill>
                <a:latin typeface="微软雅黑" panose="020B0503020204020204" charset="-122"/>
                <a:ea typeface="微软雅黑" panose="020B0503020204020204" charset="-122"/>
                <a:cs typeface="微软雅黑" panose="020B0503020204020204" charset="-122"/>
                <a:sym typeface="思源黑体 Heavy" panose="020B0A00000000000000"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622300" y="1667510"/>
            <a:ext cx="5831205" cy="440182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b="1">
                <a:solidFill>
                  <a:srgbClr val="027FFD"/>
                </a:solidFill>
                <a:latin typeface="微软雅黑" panose="020B0503020204020204" charset="-122"/>
                <a:ea typeface="微软雅黑" panose="020B0503020204020204" charset="-122"/>
                <a:cs typeface="+mn-ea"/>
                <a:sym typeface="+mn-ea"/>
              </a:rPr>
              <a:t>数据处理重要性：</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数据质量影响分析和报道的可信度，只有经过严格的处理和清洗，才能确保分析的准确性和可靠性，揭示数据中隐藏的规律和趋势。</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在处理数据的过程中，需要使用各种技术和工具来清洗、转换和整理数据，使得数据更符合分析和比较的需求。</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p:nvGrpSpPr>
        <p:grpSpPr>
          <a:xfrm>
            <a:off x="298450" y="240665"/>
            <a:ext cx="7024370" cy="743555"/>
            <a:chOff x="273050" y="421670"/>
            <a:chExt cx="2438400" cy="743555"/>
          </a:xfrm>
        </p:grpSpPr>
        <p:sp>
          <p:nvSpPr>
            <p:cNvPr id="5" name="文本框 4"/>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388735" y="1496695"/>
            <a:ext cx="5663565" cy="45173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743555"/>
            <a:chOff x="273050" y="421670"/>
            <a:chExt cx="2438400" cy="743555"/>
          </a:xfrm>
        </p:grpSpPr>
        <p:sp>
          <p:nvSpPr>
            <p:cNvPr id="5" name="文本框 4"/>
            <p:cNvSpPr txBox="1"/>
            <p:nvPr/>
          </p:nvSpPr>
          <p:spPr>
            <a:xfrm>
              <a:off x="273050" y="421670"/>
              <a:ext cx="2438400" cy="706755"/>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1219200" y="1208405"/>
            <a:ext cx="9080500" cy="5187315"/>
            <a:chOff x="1650" y="1751"/>
            <a:chExt cx="14300" cy="8169"/>
          </a:xfrm>
        </p:grpSpPr>
        <p:cxnSp>
          <p:nvCxnSpPr>
            <p:cNvPr id="25" name="直接连接符 24"/>
            <p:cNvCxnSpPr>
              <a:stCxn id="9" idx="3"/>
            </p:cNvCxnSpPr>
            <p:nvPr/>
          </p:nvCxnSpPr>
          <p:spPr>
            <a:xfrm>
              <a:off x="5912" y="5641"/>
              <a:ext cx="476" cy="0"/>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26" name="直接连接符 25"/>
            <p:cNvCxnSpPr/>
            <p:nvPr/>
          </p:nvCxnSpPr>
          <p:spPr>
            <a:xfrm>
              <a:off x="10513" y="3937"/>
              <a:ext cx="476" cy="0"/>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0" name="直接连接符 29"/>
            <p:cNvCxnSpPr/>
            <p:nvPr/>
          </p:nvCxnSpPr>
          <p:spPr>
            <a:xfrm>
              <a:off x="6388" y="3960"/>
              <a:ext cx="0" cy="4055"/>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1" name="直接连接符 30"/>
            <p:cNvCxnSpPr>
              <a:endCxn id="10" idx="1"/>
            </p:cNvCxnSpPr>
            <p:nvPr/>
          </p:nvCxnSpPr>
          <p:spPr>
            <a:xfrm>
              <a:off x="6400" y="3934"/>
              <a:ext cx="760" cy="3"/>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2" name="直接连接符 31"/>
            <p:cNvCxnSpPr/>
            <p:nvPr/>
          </p:nvCxnSpPr>
          <p:spPr>
            <a:xfrm>
              <a:off x="6400" y="8015"/>
              <a:ext cx="760" cy="3"/>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3" name="直接连接符 32"/>
            <p:cNvCxnSpPr/>
            <p:nvPr/>
          </p:nvCxnSpPr>
          <p:spPr>
            <a:xfrm>
              <a:off x="11037" y="2220"/>
              <a:ext cx="0" cy="3390"/>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4" name="直接连接符 33"/>
            <p:cNvCxnSpPr/>
            <p:nvPr/>
          </p:nvCxnSpPr>
          <p:spPr>
            <a:xfrm flipV="1">
              <a:off x="11041" y="2223"/>
              <a:ext cx="979" cy="3"/>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5" name="直接连接符 34"/>
            <p:cNvCxnSpPr/>
            <p:nvPr/>
          </p:nvCxnSpPr>
          <p:spPr>
            <a:xfrm flipV="1">
              <a:off x="11061" y="3360"/>
              <a:ext cx="979" cy="3"/>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6" name="直接连接符 35"/>
            <p:cNvCxnSpPr/>
            <p:nvPr/>
          </p:nvCxnSpPr>
          <p:spPr>
            <a:xfrm flipV="1">
              <a:off x="11041" y="4497"/>
              <a:ext cx="979" cy="3"/>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7" name="直接连接符 36"/>
            <p:cNvCxnSpPr/>
            <p:nvPr/>
          </p:nvCxnSpPr>
          <p:spPr>
            <a:xfrm flipV="1">
              <a:off x="11051" y="5639"/>
              <a:ext cx="979" cy="3"/>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8" name="直接连接符 37"/>
            <p:cNvCxnSpPr/>
            <p:nvPr/>
          </p:nvCxnSpPr>
          <p:spPr>
            <a:xfrm>
              <a:off x="10513" y="8018"/>
              <a:ext cx="476" cy="0"/>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39" name="直接连接符 38"/>
            <p:cNvCxnSpPr/>
            <p:nvPr/>
          </p:nvCxnSpPr>
          <p:spPr>
            <a:xfrm>
              <a:off x="11031" y="7180"/>
              <a:ext cx="0" cy="2270"/>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40" name="直接连接符 39"/>
            <p:cNvCxnSpPr/>
            <p:nvPr/>
          </p:nvCxnSpPr>
          <p:spPr>
            <a:xfrm flipV="1">
              <a:off x="11061" y="7175"/>
              <a:ext cx="979" cy="3"/>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41" name="直接连接符 40"/>
            <p:cNvCxnSpPr/>
            <p:nvPr/>
          </p:nvCxnSpPr>
          <p:spPr>
            <a:xfrm flipV="1">
              <a:off x="11081" y="8312"/>
              <a:ext cx="979" cy="3"/>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cxnSp>
          <p:nvCxnSpPr>
            <p:cNvPr id="42" name="直接连接符 41"/>
            <p:cNvCxnSpPr/>
            <p:nvPr/>
          </p:nvCxnSpPr>
          <p:spPr>
            <a:xfrm flipV="1">
              <a:off x="11061" y="9449"/>
              <a:ext cx="979" cy="3"/>
            </a:xfrm>
            <a:prstGeom prst="line">
              <a:avLst/>
            </a:prstGeom>
            <a:ln w="31750" cap="rnd">
              <a:solidFill>
                <a:schemeClr val="bg2">
                  <a:lumMod val="50000"/>
                </a:schemeClr>
              </a:solidFill>
              <a:round/>
            </a:ln>
          </p:spPr>
          <p:style>
            <a:lnRef idx="0">
              <a:srgbClr val="FFFFFF"/>
            </a:lnRef>
            <a:fillRef idx="0">
              <a:srgbClr val="FFFFFF"/>
            </a:fillRef>
            <a:effectRef idx="0">
              <a:srgbClr val="FFFFFF"/>
            </a:effectRef>
            <a:fontRef idx="minor">
              <a:schemeClr val="tx1"/>
            </a:fontRef>
          </p:style>
        </p:cxnSp>
        <p:sp>
          <p:nvSpPr>
            <p:cNvPr id="9" name="流程图: 过程 8"/>
            <p:cNvSpPr/>
            <p:nvPr/>
          </p:nvSpPr>
          <p:spPr>
            <a:xfrm>
              <a:off x="1650" y="5056"/>
              <a:ext cx="4262" cy="1170"/>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数据分析与应用</a:t>
              </a:r>
              <a:endParaRPr lang="zh-CN" altLang="en-US" sz="2400" b="1">
                <a:latin typeface="微软雅黑" panose="020B0503020204020204" charset="-122"/>
                <a:ea typeface="微软雅黑" panose="020B0503020204020204" charset="-122"/>
              </a:endParaRPr>
            </a:p>
          </p:txBody>
        </p:sp>
        <p:sp>
          <p:nvSpPr>
            <p:cNvPr id="10" name="流程图: 过程 9"/>
            <p:cNvSpPr/>
            <p:nvPr/>
          </p:nvSpPr>
          <p:spPr>
            <a:xfrm>
              <a:off x="7160" y="3403"/>
              <a:ext cx="3353" cy="1067"/>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预处理</a:t>
              </a:r>
              <a:endParaRPr lang="zh-CN" altLang="en-US" sz="2400" b="1">
                <a:latin typeface="微软雅黑" panose="020B0503020204020204" charset="-122"/>
                <a:ea typeface="微软雅黑" panose="020B0503020204020204" charset="-122"/>
              </a:endParaRPr>
            </a:p>
          </p:txBody>
        </p:sp>
        <p:sp>
          <p:nvSpPr>
            <p:cNvPr id="11" name="流程图: 过程 10"/>
            <p:cNvSpPr/>
            <p:nvPr/>
          </p:nvSpPr>
          <p:spPr>
            <a:xfrm>
              <a:off x="7160" y="7500"/>
              <a:ext cx="3353" cy="1030"/>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分析</a:t>
              </a:r>
              <a:endParaRPr lang="zh-CN" altLang="en-US" sz="2400" b="1">
                <a:latin typeface="微软雅黑" panose="020B0503020204020204" charset="-122"/>
                <a:ea typeface="微软雅黑" panose="020B0503020204020204" charset="-122"/>
              </a:endParaRPr>
            </a:p>
          </p:txBody>
        </p:sp>
        <p:sp>
          <p:nvSpPr>
            <p:cNvPr id="13" name="流程图: 过程 12"/>
            <p:cNvSpPr/>
            <p:nvPr/>
          </p:nvSpPr>
          <p:spPr>
            <a:xfrm>
              <a:off x="12020" y="1751"/>
              <a:ext cx="3142" cy="940"/>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数据清</a:t>
              </a:r>
              <a:r>
                <a:rPr lang="zh-CN" altLang="en-US" sz="2400" b="1">
                  <a:latin typeface="微软雅黑" panose="020B0503020204020204" charset="-122"/>
                  <a:ea typeface="微软雅黑" panose="020B0503020204020204" charset="-122"/>
                </a:rPr>
                <a:t>洗</a:t>
              </a:r>
              <a:endParaRPr lang="zh-CN" altLang="en-US" sz="2400" b="1">
                <a:latin typeface="微软雅黑" panose="020B0503020204020204" charset="-122"/>
                <a:ea typeface="微软雅黑" panose="020B0503020204020204" charset="-122"/>
              </a:endParaRPr>
            </a:p>
          </p:txBody>
        </p:sp>
        <p:sp>
          <p:nvSpPr>
            <p:cNvPr id="17" name="流程图: 过程 16"/>
            <p:cNvSpPr/>
            <p:nvPr/>
          </p:nvSpPr>
          <p:spPr>
            <a:xfrm>
              <a:off x="12020" y="2891"/>
              <a:ext cx="3142" cy="940"/>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集成</a:t>
              </a:r>
              <a:endParaRPr lang="zh-CN" altLang="en-US" sz="2400" b="1">
                <a:latin typeface="微软雅黑" panose="020B0503020204020204" charset="-122"/>
                <a:ea typeface="微软雅黑" panose="020B0503020204020204" charset="-122"/>
              </a:endParaRPr>
            </a:p>
          </p:txBody>
        </p:sp>
        <p:sp>
          <p:nvSpPr>
            <p:cNvPr id="18" name="流程图: 过程 17"/>
            <p:cNvSpPr/>
            <p:nvPr/>
          </p:nvSpPr>
          <p:spPr>
            <a:xfrm>
              <a:off x="12020" y="4031"/>
              <a:ext cx="3142" cy="940"/>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变换</a:t>
              </a:r>
              <a:endParaRPr lang="zh-CN" altLang="en-US" sz="2400" b="1">
                <a:latin typeface="微软雅黑" panose="020B0503020204020204" charset="-122"/>
                <a:ea typeface="微软雅黑" panose="020B0503020204020204" charset="-122"/>
              </a:endParaRPr>
            </a:p>
          </p:txBody>
        </p:sp>
        <p:sp>
          <p:nvSpPr>
            <p:cNvPr id="19" name="流程图: 过程 18"/>
            <p:cNvSpPr/>
            <p:nvPr/>
          </p:nvSpPr>
          <p:spPr>
            <a:xfrm>
              <a:off x="12020" y="5171"/>
              <a:ext cx="3142" cy="940"/>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规约</a:t>
              </a:r>
              <a:endParaRPr lang="zh-CN" altLang="en-US" sz="2400" b="1">
                <a:latin typeface="微软雅黑" panose="020B0503020204020204" charset="-122"/>
                <a:ea typeface="微软雅黑" panose="020B0503020204020204" charset="-122"/>
              </a:endParaRPr>
            </a:p>
          </p:txBody>
        </p:sp>
        <p:sp>
          <p:nvSpPr>
            <p:cNvPr id="22" name="流程图: 过程 21"/>
            <p:cNvSpPr/>
            <p:nvPr/>
          </p:nvSpPr>
          <p:spPr>
            <a:xfrm>
              <a:off x="12020" y="6700"/>
              <a:ext cx="3931" cy="940"/>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特征分析</a:t>
              </a:r>
              <a:endParaRPr lang="zh-CN" altLang="en-US" sz="2400" b="1">
                <a:latin typeface="微软雅黑" panose="020B0503020204020204" charset="-122"/>
                <a:ea typeface="微软雅黑" panose="020B0503020204020204" charset="-122"/>
              </a:endParaRPr>
            </a:p>
          </p:txBody>
        </p:sp>
        <p:sp>
          <p:nvSpPr>
            <p:cNvPr id="23" name="流程图: 过程 22"/>
            <p:cNvSpPr/>
            <p:nvPr/>
          </p:nvSpPr>
          <p:spPr>
            <a:xfrm>
              <a:off x="12020" y="7840"/>
              <a:ext cx="3931" cy="940"/>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算法模型</a:t>
              </a:r>
              <a:r>
                <a:rPr lang="zh-CN" altLang="en-US" sz="2400" b="1">
                  <a:latin typeface="微软雅黑" panose="020B0503020204020204" charset="-122"/>
                  <a:ea typeface="微软雅黑" panose="020B0503020204020204" charset="-122"/>
                </a:rPr>
                <a:t>分析</a:t>
              </a:r>
              <a:endParaRPr lang="zh-CN" altLang="en-US" sz="2400" b="1">
                <a:latin typeface="微软雅黑" panose="020B0503020204020204" charset="-122"/>
                <a:ea typeface="微软雅黑" panose="020B0503020204020204" charset="-122"/>
              </a:endParaRPr>
            </a:p>
          </p:txBody>
        </p:sp>
        <p:sp>
          <p:nvSpPr>
            <p:cNvPr id="24" name="流程图: 过程 23"/>
            <p:cNvSpPr/>
            <p:nvPr/>
          </p:nvSpPr>
          <p:spPr>
            <a:xfrm>
              <a:off x="12020" y="8980"/>
              <a:ext cx="3931" cy="940"/>
            </a:xfrm>
            <a:prstGeom prst="flowChartProcess">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大数据</a:t>
              </a:r>
              <a:r>
                <a:rPr lang="zh-CN" altLang="en-US" sz="2400" b="1">
                  <a:latin typeface="微软雅黑" panose="020B0503020204020204" charset="-122"/>
                  <a:ea typeface="微软雅黑" panose="020B0503020204020204" charset="-122"/>
                </a:rPr>
                <a:t>分析</a:t>
              </a:r>
              <a:endParaRPr lang="zh-CN" altLang="en-US" sz="2400" b="1">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155825"/>
            <a:ext cx="6057265" cy="417385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数据清洗主要是指</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对原始数据进行检查、处理和修复</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，以便使数据更适合用于分析、建模和可视化。目的是清除数据中的错误、不一致性、重复值、缺失值和异常值等问题，从而提高数据的质量和可靠性。数据清洗的主要类别包括</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缺失值处理</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异常值处理</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和</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重复值处理</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等。</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clrChange>
              <a:clrFrom>
                <a:srgbClr val="EAEAEA">
                  <a:alpha val="100000"/>
                </a:srgbClr>
              </a:clrFrom>
              <a:clrTo>
                <a:srgbClr val="EAEAEA">
                  <a:alpha val="100000"/>
                  <a:alpha val="0"/>
                </a:srgbClr>
              </a:clrTo>
            </a:clrChange>
          </a:blip>
          <a:stretch>
            <a:fillRect/>
          </a:stretch>
        </p:blipFill>
        <p:spPr>
          <a:xfrm>
            <a:off x="7005320" y="2051050"/>
            <a:ext cx="5212080" cy="3467100"/>
          </a:xfrm>
          <a:prstGeom prst="rect">
            <a:avLst/>
          </a:prstGeom>
        </p:spPr>
      </p:pic>
      <p:sp>
        <p:nvSpPr>
          <p:cNvPr id="7" name="圆角矩形 6"/>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数据清</a:t>
            </a:r>
            <a:r>
              <a:rPr lang="zh-CN" altLang="en-US" sz="2400" b="1">
                <a:latin typeface="微软雅黑" panose="020B0503020204020204" charset="-122"/>
                <a:ea typeface="微软雅黑" panose="020B0503020204020204" charset="-122"/>
              </a:rPr>
              <a:t>洗</a:t>
            </a:r>
            <a:endParaRPr lang="zh-CN" altLang="en-US" sz="24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930910" y="1153160"/>
            <a:ext cx="10771505" cy="4955540"/>
            <a:chOff x="1466" y="1816"/>
            <a:chExt cx="16963" cy="7804"/>
          </a:xfrm>
        </p:grpSpPr>
        <p:pic>
          <p:nvPicPr>
            <p:cNvPr id="9" name="图片 8"/>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0843" y="1816"/>
              <a:ext cx="7587" cy="7804"/>
            </a:xfrm>
            <a:prstGeom prst="rect">
              <a:avLst/>
            </a:prstGeom>
          </p:spPr>
        </p:pic>
        <p:grpSp>
          <p:nvGrpSpPr>
            <p:cNvPr id="10" name="组合 9"/>
            <p:cNvGrpSpPr/>
            <p:nvPr>
              <p:custDataLst>
                <p:tags r:id="rId2"/>
              </p:custDataLst>
            </p:nvPr>
          </p:nvGrpSpPr>
          <p:grpSpPr>
            <a:xfrm>
              <a:off x="1466" y="3369"/>
              <a:ext cx="9667" cy="6191"/>
              <a:chOff x="1466" y="3369"/>
              <a:chExt cx="9667" cy="6191"/>
            </a:xfrm>
          </p:grpSpPr>
          <p:sp>
            <p:nvSpPr>
              <p:cNvPr id="15" name="矩形 14"/>
              <p:cNvSpPr/>
              <p:nvPr>
                <p:custDataLst>
                  <p:tags r:id="rId3"/>
                </p:custDataLst>
              </p:nvPr>
            </p:nvSpPr>
            <p:spPr>
              <a:xfrm>
                <a:off x="1707" y="4376"/>
                <a:ext cx="9426" cy="5184"/>
              </a:xfrm>
              <a:prstGeom prst="rect">
                <a:avLst/>
              </a:prstGeom>
              <a:noFill/>
            </p:spPr>
            <p:txBody>
              <a:bodyPr wrap="square" lIns="0" tIns="0" rIns="0" bIns="0" rtlCol="0" anchor="t" anchorCtr="0">
                <a:noAutofit/>
              </a:bodyPr>
              <a:p>
                <a:pPr algn="just">
                  <a:lnSpc>
                    <a:spcPct val="16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rPr>
                  <a:t>●</a:t>
                </a:r>
                <a:r>
                  <a:rPr lang="en-US" altLang="zh-CN" sz="2000">
                    <a:solidFill>
                      <a:schemeClr val="accent1"/>
                    </a:solidFill>
                    <a:latin typeface="微软雅黑" panose="020B0503020204020204" charset="-122"/>
                    <a:ea typeface="微软雅黑" panose="020B0503020204020204" charset="-122"/>
                    <a:cs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数据中存在缺失值，可能会</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导致分析不准确</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6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常用处理方法有</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不处理</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删除记录</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和</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数据插补</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60000"/>
                  </a:lnSpc>
                  <a:spcBef>
                    <a:spcPct val="0"/>
                  </a:spcBef>
                  <a:spcAft>
                    <a:spcPct val="0"/>
                  </a:spcAft>
                </a:pPr>
                <a:r>
                  <a:rPr lang="zh-CN" altLang="en-US" sz="1600">
                    <a:solidFill>
                      <a:schemeClr val="tx1"/>
                    </a:solidFill>
                    <a:latin typeface="黑体" panose="02010609060101010101" charset="-122"/>
                    <a:ea typeface="黑体" panose="02010609060101010101" charset="-122"/>
                    <a:cs typeface="+mn-ea"/>
                  </a:rPr>
                  <a:t>（最理想的情况是不处理或通过简单的删除部分记录就能达到既定目标，但可能会造成</a:t>
                </a:r>
                <a:r>
                  <a:rPr lang="zh-CN" altLang="en-US" sz="1600" b="1">
                    <a:solidFill>
                      <a:schemeClr val="tx1"/>
                    </a:solidFill>
                    <a:latin typeface="黑体" panose="02010609060101010101" charset="-122"/>
                    <a:ea typeface="黑体" panose="02010609060101010101" charset="-122"/>
                    <a:cs typeface="+mn-ea"/>
                  </a:rPr>
                  <a:t>信息丢失、样本偏差、误导分析</a:t>
                </a:r>
                <a:r>
                  <a:rPr lang="zh-CN" altLang="en-US" sz="1600">
                    <a:solidFill>
                      <a:schemeClr val="tx1"/>
                    </a:solidFill>
                    <a:latin typeface="黑体" panose="02010609060101010101" charset="-122"/>
                    <a:ea typeface="黑体" panose="02010609060101010101" charset="-122"/>
                    <a:cs typeface="+mn-ea"/>
                  </a:rPr>
                  <a:t>等。）</a:t>
                </a:r>
                <a:endParaRPr lang="zh-CN" altLang="en-US" sz="1600">
                  <a:solidFill>
                    <a:schemeClr val="tx1"/>
                  </a:solidFill>
                  <a:latin typeface="黑体" panose="02010609060101010101" charset="-122"/>
                  <a:ea typeface="黑体" panose="02010609060101010101" charset="-122"/>
                  <a:cs typeface="+mn-ea"/>
                </a:endParaRPr>
              </a:p>
              <a:p>
                <a:pPr algn="just">
                  <a:lnSpc>
                    <a:spcPct val="16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数据插补</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能够有效提高数据集的完整性和准确性，减少缺失值带来的偏差，有利于更好地进行数据分析和建模，提高模型的性能和预测能力。</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p:txBody>
          </p:sp>
          <p:grpSp>
            <p:nvGrpSpPr>
              <p:cNvPr id="7" name="组合 6"/>
              <p:cNvGrpSpPr/>
              <p:nvPr/>
            </p:nvGrpSpPr>
            <p:grpSpPr>
              <a:xfrm>
                <a:off x="1466" y="3369"/>
                <a:ext cx="4953" cy="842"/>
                <a:chOff x="1466" y="3369"/>
                <a:chExt cx="4953" cy="842"/>
              </a:xfrm>
            </p:grpSpPr>
            <p:sp>
              <p:nvSpPr>
                <p:cNvPr id="14" name="矩形 13"/>
                <p:cNvSpPr/>
                <p:nvPr>
                  <p:custDataLst>
                    <p:tags r:id="rId4"/>
                  </p:custDataLst>
                </p:nvPr>
              </p:nvSpPr>
              <p:spPr>
                <a:xfrm>
                  <a:off x="1466" y="3369"/>
                  <a:ext cx="842" cy="84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solidFill>
                        <a:schemeClr val="accent1"/>
                      </a:solidFill>
                      <a:ea typeface="+mn-lt"/>
                      <a:cs typeface="+mn-ea"/>
                    </a:rPr>
                    <a:t>1</a:t>
                  </a:r>
                  <a:endParaRPr lang="en-US" altLang="zh-CN" sz="2400" b="1">
                    <a:solidFill>
                      <a:schemeClr val="accent1"/>
                    </a:solidFill>
                    <a:ea typeface="+mn-lt"/>
                    <a:cs typeface="+mn-ea"/>
                  </a:endParaRPr>
                </a:p>
              </p:txBody>
            </p:sp>
            <p:sp>
              <p:nvSpPr>
                <p:cNvPr id="2" name="文本框 1"/>
                <p:cNvSpPr txBox="1"/>
                <p:nvPr/>
              </p:nvSpPr>
              <p:spPr>
                <a:xfrm>
                  <a:off x="2549" y="3499"/>
                  <a:ext cx="3870" cy="581"/>
                </a:xfrm>
                <a:prstGeom prst="rect">
                  <a:avLst/>
                </a:prstGeom>
              </p:spPr>
              <p:txBody>
                <a:bodyPr wrap="square" lIns="0" tIns="0" rIns="0" bIns="0" rtlCol="0" anchor="t">
                  <a:spAutoFit/>
                </a:bodyPr>
                <a:p>
                  <a:pPr marL="0" lvl="1" indent="0" algn="l">
                    <a:lnSpc>
                      <a:spcPct val="100000"/>
                    </a:lnSpc>
                    <a:spcBef>
                      <a:spcPct val="0"/>
                    </a:spcBef>
                  </a:pPr>
                  <a:r>
                    <a:rPr lang="zh-CN" altLang="en-US" sz="2400" b="1">
                      <a:solidFill>
                        <a:schemeClr val="accent1"/>
                      </a:solidFill>
                      <a:latin typeface="微软雅黑" panose="020B0503020204020204" charset="-122"/>
                      <a:ea typeface="微软雅黑" panose="020B0503020204020204" charset="-122"/>
                      <a:sym typeface="+mn-ea"/>
                    </a:rPr>
                    <a:t>缺失值处理</a:t>
                  </a:r>
                  <a:endParaRPr lang="zh-CN" altLang="en-US" sz="2400" b="1" spc="492">
                    <a:solidFill>
                      <a:schemeClr val="accent1"/>
                    </a:solidFill>
                    <a:latin typeface="微软雅黑" panose="020B0503020204020204" charset="-122"/>
                    <a:ea typeface="微软雅黑" panose="020B0503020204020204" charset="-122"/>
                    <a:cs typeface="Arial" panose="020B0604020202020204" pitchFamily="34" charset="0"/>
                    <a:sym typeface="+mn-ea"/>
                  </a:endParaRPr>
                </a:p>
              </p:txBody>
            </p:sp>
          </p:grpSp>
        </p:grpSp>
      </p:grpSp>
      <p:sp>
        <p:nvSpPr>
          <p:cNvPr id="11" name="圆角矩形 10"/>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数据清</a:t>
            </a:r>
            <a:r>
              <a:rPr lang="zh-CN" altLang="en-US" sz="2400" b="1">
                <a:latin typeface="微软雅黑" panose="020B0503020204020204" charset="-122"/>
                <a:ea typeface="微软雅黑" panose="020B0503020204020204" charset="-122"/>
              </a:rPr>
              <a:t>洗</a:t>
            </a:r>
            <a:endParaRPr lang="zh-CN" altLang="en-US" sz="24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500"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2"/>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 name="表格 1"/>
          <p:cNvGraphicFramePr/>
          <p:nvPr>
            <p:custDataLst>
              <p:tags r:id="rId1"/>
            </p:custDataLst>
          </p:nvPr>
        </p:nvGraphicFramePr>
        <p:xfrm>
          <a:off x="1588770" y="2139950"/>
          <a:ext cx="9147175" cy="3670300"/>
        </p:xfrm>
        <a:graphic>
          <a:graphicData uri="http://schemas.openxmlformats.org/drawingml/2006/table">
            <a:tbl>
              <a:tblPr firstRow="1">
                <a:tableStyleId>{F595B44D-9FC9-4238-95DE-47610B64E73F}</a:tableStyleId>
              </a:tblPr>
              <a:tblGrid>
                <a:gridCol w="2213610"/>
                <a:gridCol w="3039745"/>
                <a:gridCol w="3893820"/>
              </a:tblGrid>
              <a:tr h="479425">
                <a:tc>
                  <a:txBody>
                    <a:bodyPr/>
                    <a:p>
                      <a:pPr algn="ctr">
                        <a:buNone/>
                      </a:pPr>
                      <a:r>
                        <a:rPr lang="zh-CN" altLang="en-US" sz="2000">
                          <a:latin typeface="微软雅黑" panose="020B0503020204020204" charset="-122"/>
                          <a:ea typeface="微软雅黑" panose="020B0503020204020204" charset="-122"/>
                        </a:rPr>
                        <a:t>方</a:t>
                      </a: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法</a:t>
                      </a:r>
                      <a:endParaRPr lang="zh-CN" altLang="en-US" sz="2000">
                        <a:latin typeface="微软雅黑" panose="020B0503020204020204" charset="-122"/>
                        <a:ea typeface="微软雅黑" panose="020B0503020204020204" charset="-122"/>
                      </a:endParaRPr>
                    </a:p>
                  </a:txBody>
                  <a:tcPr anchor="ctr" anchorCtr="0"/>
                </a:tc>
                <a:tc>
                  <a:txBody>
                    <a:bodyPr/>
                    <a:p>
                      <a:pPr algn="ctr">
                        <a:buNone/>
                      </a:pPr>
                      <a:r>
                        <a:rPr lang="zh-CN" altLang="en-US" sz="2000">
                          <a:latin typeface="微软雅黑" panose="020B0503020204020204" charset="-122"/>
                          <a:ea typeface="微软雅黑" panose="020B0503020204020204" charset="-122"/>
                        </a:rPr>
                        <a:t>描</a:t>
                      </a: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述</a:t>
                      </a:r>
                      <a:endParaRPr lang="zh-CN" altLang="en-US" sz="2000">
                        <a:latin typeface="微软雅黑" panose="020B0503020204020204" charset="-122"/>
                        <a:ea typeface="微软雅黑" panose="020B0503020204020204" charset="-122"/>
                      </a:endParaRPr>
                    </a:p>
                  </a:txBody>
                  <a:tcPr anchor="ctr" anchorCtr="0"/>
                </a:tc>
                <a:tc>
                  <a:txBody>
                    <a:bodyPr/>
                    <a:p>
                      <a:pPr algn="ctr">
                        <a:buNone/>
                      </a:pPr>
                      <a:r>
                        <a:rPr lang="zh-CN" altLang="en-US" sz="2000">
                          <a:latin typeface="微软雅黑" panose="020B0503020204020204" charset="-122"/>
                          <a:ea typeface="微软雅黑" panose="020B0503020204020204" charset="-122"/>
                        </a:rPr>
                        <a:t>适</a:t>
                      </a: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用</a:t>
                      </a: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情</a:t>
                      </a: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况</a:t>
                      </a:r>
                      <a:endParaRPr lang="zh-CN" altLang="en-US" sz="2000">
                        <a:latin typeface="微软雅黑" panose="020B0503020204020204" charset="-122"/>
                        <a:ea typeface="微软雅黑" panose="020B0503020204020204" charset="-122"/>
                      </a:endParaRPr>
                    </a:p>
                  </a:txBody>
                  <a:tcPr anchor="ctr" anchorCtr="0"/>
                </a:tc>
              </a:tr>
              <a:tr h="711200">
                <a:tc>
                  <a:txBody>
                    <a:bodyPr/>
                    <a:p>
                      <a:pPr marL="0" indent="0" algn="ctr">
                        <a:spcBef>
                          <a:spcPct val="0"/>
                        </a:spcBef>
                        <a:spcAft>
                          <a:spcPct val="0"/>
                        </a:spcAft>
                      </a:pPr>
                      <a:r>
                        <a:rPr lang="zh-CN" sz="1600">
                          <a:latin typeface="黑体" panose="02010609060101010101" charset="-122"/>
                          <a:ea typeface="黑体" panose="02010609060101010101" charset="-122"/>
                          <a:cs typeface="黑体" panose="02010609060101010101" charset="-122"/>
                        </a:rPr>
                        <a:t>均值</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中位数</a:t>
                      </a:r>
                      <a:r>
                        <a:rPr lang="en-US" altLang="zh-CN" sz="1600">
                          <a:latin typeface="黑体" panose="02010609060101010101" charset="-122"/>
                          <a:ea typeface="黑体" panose="02010609060101010101" charset="-122"/>
                          <a:cs typeface="黑体" panose="02010609060101010101" charset="-122"/>
                        </a:rPr>
                        <a:t>/</a:t>
                      </a:r>
                      <a:r>
                        <a:rPr lang="zh-CN" sz="1600">
                          <a:solidFill>
                            <a:schemeClr val="tx1"/>
                          </a:solidFill>
                          <a:latin typeface="黑体" panose="02010609060101010101" charset="-122"/>
                          <a:ea typeface="黑体" panose="02010609060101010101" charset="-122"/>
                          <a:cs typeface="黑体" panose="02010609060101010101" charset="-122"/>
                        </a:rPr>
                        <a:t>众数</a:t>
                      </a:r>
                      <a:r>
                        <a:rPr lang="zh-CN" sz="1600">
                          <a:latin typeface="黑体" panose="02010609060101010101" charset="-122"/>
                          <a:ea typeface="黑体" panose="02010609060101010101" charset="-122"/>
                          <a:cs typeface="黑体" panose="02010609060101010101" charset="-122"/>
                        </a:rPr>
                        <a:t>填充</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tc>
                <a:tc>
                  <a:txBody>
                    <a:bodyPr/>
                    <a:p>
                      <a:pPr marL="0" indent="0" algn="l">
                        <a:spcBef>
                          <a:spcPct val="0"/>
                        </a:spcBef>
                        <a:spcAft>
                          <a:spcPct val="0"/>
                        </a:spcAft>
                      </a:pPr>
                      <a:r>
                        <a:rPr lang="zh-CN" sz="1600">
                          <a:latin typeface="黑体" panose="02010609060101010101" charset="-122"/>
                          <a:ea typeface="黑体" panose="02010609060101010101" charset="-122"/>
                        </a:rPr>
                        <a:t>用整列的均值、中位数或众数来填充缺失值</a:t>
                      </a:r>
                      <a:endParaRPr lang="zh-CN" sz="1600">
                        <a:latin typeface="黑体" panose="02010609060101010101" charset="-122"/>
                        <a:ea typeface="黑体" panose="02010609060101010101" charset="-122"/>
                      </a:endParaRPr>
                    </a:p>
                  </a:txBody>
                  <a:tcPr marL="68580" marR="68580" marT="0" marB="0" anchor="ctr" anchorCtr="0"/>
                </a:tc>
                <a:tc>
                  <a:txBody>
                    <a:bodyPr/>
                    <a:p>
                      <a:pPr algn="l">
                        <a:buNone/>
                      </a:pPr>
                      <a:r>
                        <a:rPr lang="zh-CN" altLang="en-US" sz="1600">
                          <a:latin typeface="黑体" panose="02010609060101010101" charset="-122"/>
                          <a:ea typeface="黑体" panose="02010609060101010101" charset="-122"/>
                        </a:rPr>
                        <a:t>适用于数据特征分布比较均匀的情况，不会引起太大的偏差</a:t>
                      </a:r>
                      <a:endParaRPr lang="zh-CN" altLang="en-US" sz="1600">
                        <a:latin typeface="黑体" panose="02010609060101010101" charset="-122"/>
                        <a:ea typeface="黑体" panose="02010609060101010101" charset="-122"/>
                      </a:endParaRPr>
                    </a:p>
                  </a:txBody>
                  <a:tcPr anchor="ctr" anchorCtr="0"/>
                </a:tc>
              </a:tr>
              <a:tr h="629920">
                <a:tc>
                  <a:txBody>
                    <a:bodyPr/>
                    <a:p>
                      <a:pPr algn="ctr">
                        <a:buNone/>
                      </a:pPr>
                      <a:r>
                        <a:rPr lang="zh-CN" altLang="en-US" sz="1600">
                          <a:latin typeface="黑体" panose="02010609060101010101" charset="-122"/>
                          <a:ea typeface="黑体" panose="02010609060101010101" charset="-122"/>
                          <a:cs typeface="黑体" panose="02010609060101010101" charset="-122"/>
                        </a:rPr>
                        <a:t>前向填充</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后向填充</a:t>
                      </a:r>
                      <a:endParaRPr lang="zh-CN" altLang="en-US" sz="1600">
                        <a:latin typeface="黑体" panose="02010609060101010101" charset="-122"/>
                        <a:ea typeface="黑体" panose="02010609060101010101" charset="-122"/>
                        <a:cs typeface="黑体" panose="02010609060101010101" charset="-122"/>
                      </a:endParaRPr>
                    </a:p>
                  </a:txBody>
                  <a:tcPr anchor="ctr" anchorCtr="0"/>
                </a:tc>
                <a:tc>
                  <a:txBody>
                    <a:bodyPr/>
                    <a:p>
                      <a:pPr algn="l">
                        <a:buNone/>
                      </a:pPr>
                      <a:r>
                        <a:rPr lang="zh-CN" altLang="en-US" sz="1600">
                          <a:latin typeface="黑体" panose="02010609060101010101" charset="-122"/>
                          <a:ea typeface="黑体" panose="02010609060101010101" charset="-122"/>
                        </a:rPr>
                        <a:t>适用于时间序列数据或有序数据</a:t>
                      </a:r>
                      <a:endParaRPr lang="zh-CN" altLang="en-US" sz="1600">
                        <a:latin typeface="黑体" panose="02010609060101010101" charset="-122"/>
                        <a:ea typeface="黑体" panose="02010609060101010101" charset="-122"/>
                      </a:endParaRPr>
                    </a:p>
                  </a:txBody>
                  <a:tcPr anchor="ctr" anchorCtr="0"/>
                </a:tc>
                <a:tc>
                  <a:txBody>
                    <a:bodyPr/>
                    <a:p>
                      <a:pPr algn="l">
                        <a:buNone/>
                      </a:pPr>
                      <a:r>
                        <a:rPr lang="zh-CN" altLang="en-US" sz="1600">
                          <a:latin typeface="黑体" panose="02010609060101010101" charset="-122"/>
                          <a:ea typeface="黑体" panose="02010609060101010101" charset="-122"/>
                        </a:rPr>
                        <a:t>可以使用前一个非缺失值或后一个非缺失值填充</a:t>
                      </a:r>
                      <a:endParaRPr lang="zh-CN" altLang="en-US" sz="1600">
                        <a:latin typeface="黑体" panose="02010609060101010101" charset="-122"/>
                        <a:ea typeface="黑体" panose="02010609060101010101" charset="-122"/>
                      </a:endParaRPr>
                    </a:p>
                  </a:txBody>
                  <a:tcPr anchor="ctr" anchorCtr="0"/>
                </a:tc>
              </a:tr>
              <a:tr h="1020445">
                <a:tc>
                  <a:txBody>
                    <a:bodyPr/>
                    <a:p>
                      <a:pPr algn="ctr">
                        <a:buNone/>
                      </a:pPr>
                      <a:r>
                        <a:rPr lang="zh-CN" altLang="en-US" sz="1600">
                          <a:latin typeface="黑体" panose="02010609060101010101" charset="-122"/>
                          <a:ea typeface="黑体" panose="02010609060101010101" charset="-122"/>
                        </a:rPr>
                        <a:t>插值法</a:t>
                      </a:r>
                      <a:endParaRPr lang="zh-CN" altLang="en-US" sz="1600">
                        <a:latin typeface="黑体" panose="02010609060101010101" charset="-122"/>
                        <a:ea typeface="黑体" panose="02010609060101010101" charset="-122"/>
                      </a:endParaRPr>
                    </a:p>
                  </a:txBody>
                  <a:tcPr anchor="ctr" anchorCtr="0"/>
                </a:tc>
                <a:tc>
                  <a:txBody>
                    <a:bodyPr/>
                    <a:p>
                      <a:pPr algn="l">
                        <a:buNone/>
                      </a:pPr>
                      <a:r>
                        <a:rPr lang="zh-CN" altLang="en-US" sz="1600">
                          <a:latin typeface="黑体" panose="02010609060101010101" charset="-122"/>
                          <a:ea typeface="黑体" panose="02010609060101010101" charset="-122"/>
                        </a:rPr>
                        <a:t>根据已知数据点的值，推断缺失值的合理估计值</a:t>
                      </a:r>
                      <a:endParaRPr lang="zh-CN" altLang="en-US" sz="1600">
                        <a:latin typeface="黑体" panose="02010609060101010101" charset="-122"/>
                        <a:ea typeface="黑体" panose="02010609060101010101" charset="-122"/>
                      </a:endParaRPr>
                    </a:p>
                  </a:txBody>
                  <a:tcPr anchor="ctr" anchorCtr="0"/>
                </a:tc>
                <a:tc>
                  <a:txBody>
                    <a:bodyPr/>
                    <a:p>
                      <a:pPr algn="l">
                        <a:buNone/>
                      </a:pPr>
                      <a:r>
                        <a:rPr lang="zh-CN" altLang="en-US" sz="1600">
                          <a:latin typeface="黑体" panose="02010609060101010101" charset="-122"/>
                          <a:ea typeface="黑体" panose="02010609060101010101" charset="-122"/>
                        </a:rPr>
                        <a:t>适用于连续数据等，常用的插值方法包括线性插值、多项式插值、样条插值、拉格朗日插值和牛顿插值等</a:t>
                      </a:r>
                      <a:endParaRPr lang="zh-CN" altLang="en-US" sz="1600">
                        <a:latin typeface="黑体" panose="02010609060101010101" charset="-122"/>
                        <a:ea typeface="黑体" panose="02010609060101010101" charset="-122"/>
                      </a:endParaRPr>
                    </a:p>
                  </a:txBody>
                  <a:tcPr anchor="ctr" anchorCtr="0"/>
                </a:tc>
              </a:tr>
              <a:tr h="415290">
                <a:tc>
                  <a:txBody>
                    <a:bodyPr/>
                    <a:p>
                      <a:pPr algn="ctr">
                        <a:buNone/>
                      </a:pPr>
                      <a:r>
                        <a:rPr lang="zh-CN" altLang="en-US" sz="1600">
                          <a:latin typeface="黑体" panose="02010609060101010101" charset="-122"/>
                          <a:ea typeface="黑体" panose="02010609060101010101" charset="-122"/>
                        </a:rPr>
                        <a:t>常数填充</a:t>
                      </a:r>
                      <a:endParaRPr lang="zh-CN" altLang="en-US" sz="1600">
                        <a:latin typeface="黑体" panose="02010609060101010101" charset="-122"/>
                        <a:ea typeface="黑体" panose="02010609060101010101" charset="-122"/>
                      </a:endParaRPr>
                    </a:p>
                  </a:txBody>
                  <a:tcPr anchor="ctr" anchorCtr="0"/>
                </a:tc>
                <a:tc>
                  <a:txBody>
                    <a:bodyPr/>
                    <a:p>
                      <a:pPr algn="l">
                        <a:buNone/>
                      </a:pPr>
                      <a:r>
                        <a:rPr lang="zh-CN" altLang="en-US" sz="1600">
                          <a:latin typeface="黑体" panose="02010609060101010101" charset="-122"/>
                          <a:ea typeface="黑体" panose="02010609060101010101" charset="-122"/>
                          <a:cs typeface="黑体" panose="02010609060101010101" charset="-122"/>
                        </a:rPr>
                        <a:t>用一个常数（如</a:t>
                      </a:r>
                      <a:r>
                        <a:rPr lang="en-US" altLang="zh-CN" sz="1600">
                          <a:latin typeface="黑体" panose="02010609060101010101" charset="-122"/>
                          <a:ea typeface="黑体" panose="02010609060101010101" charset="-122"/>
                          <a:cs typeface="黑体" panose="02010609060101010101" charset="-122"/>
                        </a:rPr>
                        <a:t>0</a:t>
                      </a:r>
                      <a:r>
                        <a:rPr lang="zh-CN" altLang="en-US" sz="1600">
                          <a:latin typeface="黑体" panose="02010609060101010101" charset="-122"/>
                          <a:ea typeface="黑体" panose="02010609060101010101" charset="-122"/>
                          <a:cs typeface="黑体" panose="02010609060101010101" charset="-122"/>
                        </a:rPr>
                        <a:t>）填充缺失值</a:t>
                      </a:r>
                      <a:endParaRPr lang="zh-CN" altLang="en-US" sz="1600">
                        <a:latin typeface="黑体" panose="02010609060101010101" charset="-122"/>
                        <a:ea typeface="黑体" panose="02010609060101010101" charset="-122"/>
                        <a:cs typeface="黑体" panose="02010609060101010101" charset="-122"/>
                      </a:endParaRPr>
                    </a:p>
                  </a:txBody>
                  <a:tcPr anchor="ctr" anchorCtr="0"/>
                </a:tc>
                <a:tc>
                  <a:txBody>
                    <a:bodyPr/>
                    <a:p>
                      <a:pPr algn="l">
                        <a:buNone/>
                      </a:pPr>
                      <a:r>
                        <a:rPr lang="zh-CN" altLang="en-US" sz="1600">
                          <a:latin typeface="黑体" panose="02010609060101010101" charset="-122"/>
                          <a:ea typeface="黑体" panose="02010609060101010101" charset="-122"/>
                        </a:rPr>
                        <a:t>数据集中缺失值数量较少</a:t>
                      </a:r>
                      <a:endParaRPr lang="zh-CN" altLang="en-US" sz="1600">
                        <a:latin typeface="黑体" panose="02010609060101010101" charset="-122"/>
                        <a:ea typeface="黑体" panose="02010609060101010101" charset="-122"/>
                      </a:endParaRPr>
                    </a:p>
                  </a:txBody>
                  <a:tcPr anchor="ctr" anchorCtr="0"/>
                </a:tc>
              </a:tr>
              <a:tr h="414020">
                <a:tc>
                  <a:txBody>
                    <a:bodyPr/>
                    <a:p>
                      <a:pPr algn="ctr">
                        <a:buNone/>
                      </a:pPr>
                      <a:r>
                        <a:rPr lang="zh-CN" altLang="en-US" sz="1600">
                          <a:latin typeface="黑体" panose="02010609060101010101" charset="-122"/>
                          <a:ea typeface="黑体" panose="02010609060101010101" charset="-122"/>
                        </a:rPr>
                        <a:t>机器学习模型的填充</a:t>
                      </a:r>
                      <a:endParaRPr lang="zh-CN" altLang="en-US" sz="1600">
                        <a:latin typeface="黑体" panose="02010609060101010101" charset="-122"/>
                        <a:ea typeface="黑体" panose="02010609060101010101" charset="-122"/>
                      </a:endParaRPr>
                    </a:p>
                  </a:txBody>
                  <a:tcPr anchor="ctr" anchorCtr="0"/>
                </a:tc>
                <a:tc>
                  <a:txBody>
                    <a:bodyPr/>
                    <a:p>
                      <a:pPr algn="l">
                        <a:buNone/>
                      </a:pPr>
                      <a:r>
                        <a:rPr lang="zh-CN" altLang="en-US" sz="1600">
                          <a:latin typeface="黑体" panose="02010609060101010101" charset="-122"/>
                          <a:ea typeface="黑体" panose="02010609060101010101" charset="-122"/>
                        </a:rPr>
                        <a:t>基于机器学习模型预测缺失值</a:t>
                      </a:r>
                      <a:endParaRPr lang="zh-CN" altLang="en-US" sz="1600">
                        <a:latin typeface="黑体" panose="02010609060101010101" charset="-122"/>
                        <a:ea typeface="黑体" panose="02010609060101010101" charset="-122"/>
                      </a:endParaRPr>
                    </a:p>
                  </a:txBody>
                  <a:tcPr anchor="ctr" anchorCtr="0"/>
                </a:tc>
                <a:tc>
                  <a:txBody>
                    <a:bodyPr/>
                    <a:p>
                      <a:pPr algn="l">
                        <a:buNone/>
                      </a:pPr>
                      <a:r>
                        <a:rPr lang="zh-CN" altLang="en-US" sz="1600">
                          <a:latin typeface="黑体" panose="02010609060101010101" charset="-122"/>
                          <a:ea typeface="黑体" panose="02010609060101010101" charset="-122"/>
                        </a:rPr>
                        <a:t>适用于复杂的数据集</a:t>
                      </a:r>
                      <a:endParaRPr lang="zh-CN" altLang="en-US" sz="1600">
                        <a:latin typeface="黑体" panose="02010609060101010101" charset="-122"/>
                        <a:ea typeface="黑体" panose="02010609060101010101" charset="-122"/>
                      </a:endParaRPr>
                    </a:p>
                  </a:txBody>
                  <a:tcPr anchor="ctr" anchorCtr="0"/>
                </a:tc>
              </a:tr>
            </a:tbl>
          </a:graphicData>
        </a:graphic>
      </p:graphicFrame>
      <p:sp>
        <p:nvSpPr>
          <p:cNvPr id="10" name="文本框 9"/>
          <p:cNvSpPr txBox="1"/>
          <p:nvPr/>
        </p:nvSpPr>
        <p:spPr>
          <a:xfrm>
            <a:off x="3644900" y="6070600"/>
            <a:ext cx="5035550" cy="457200"/>
          </a:xfrm>
          <a:prstGeom prst="rect">
            <a:avLst/>
          </a:prstGeom>
        </p:spPr>
        <p:txBody>
          <a:bodyPr lIns="0" tIns="0" rIns="0" bIns="0" rtlCol="0" anchor="t">
            <a:noAutofit/>
          </a:bodyPr>
          <a:p>
            <a:pPr marL="0" lvl="1" indent="0" algn="ctr">
              <a:lnSpc>
                <a:spcPct val="90000"/>
              </a:lnSpc>
              <a:spcBef>
                <a:spcPct val="0"/>
              </a:spcBef>
            </a:pPr>
            <a:r>
              <a:rPr lang="zh-CN" altLang="en-US" b="1" spc="492">
                <a:solidFill>
                  <a:schemeClr val="tx1"/>
                </a:solidFill>
                <a:latin typeface="黑体" panose="02010609060101010101" charset="-122"/>
                <a:ea typeface="黑体" panose="02010609060101010101" charset="-122"/>
                <a:cs typeface="Arial" panose="020B0604020202020204" pitchFamily="34" charset="0"/>
                <a:sym typeface="思源黑体 Heavy" panose="020B0A00000000000000" charset="-122"/>
              </a:rPr>
              <a:t>▲</a:t>
            </a:r>
            <a:r>
              <a:rPr lang="en-US" altLang="zh-CN" b="1" spc="492">
                <a:solidFill>
                  <a:schemeClr val="tx1"/>
                </a:solidFill>
                <a:latin typeface="黑体" panose="02010609060101010101" charset="-122"/>
                <a:ea typeface="黑体" panose="02010609060101010101" charset="-122"/>
                <a:cs typeface="Arial" panose="020B0604020202020204" pitchFamily="34" charset="0"/>
                <a:sym typeface="思源黑体 Heavy" panose="020B0A00000000000000" charset="-122"/>
              </a:rPr>
              <a:t> </a:t>
            </a:r>
            <a:r>
              <a:rPr lang="zh-CN" altLang="en-US" b="1" spc="492">
                <a:solidFill>
                  <a:schemeClr val="tx1"/>
                </a:solidFill>
                <a:latin typeface="黑体" panose="02010609060101010101" charset="-122"/>
                <a:ea typeface="黑体" panose="02010609060101010101" charset="-122"/>
                <a:cs typeface="Arial" panose="020B0604020202020204" pitchFamily="34" charset="0"/>
                <a:sym typeface="思源黑体 Heavy" panose="020B0A00000000000000" charset="-122"/>
              </a:rPr>
              <a:t>常用的数据插补方法</a:t>
            </a:r>
            <a:endParaRPr lang="zh-CN" altLang="en-US" b="1" spc="492">
              <a:solidFill>
                <a:schemeClr val="tx1"/>
              </a:solidFill>
              <a:latin typeface="黑体" panose="02010609060101010101" charset="-122"/>
              <a:ea typeface="黑体" panose="02010609060101010101" charset="-122"/>
              <a:cs typeface="Arial" panose="020B0604020202020204" pitchFamily="34" charset="0"/>
              <a:sym typeface="思源黑体 Heavy" panose="020B0A00000000000000" charset="-122"/>
            </a:endParaRPr>
          </a:p>
        </p:txBody>
      </p:sp>
      <p:sp>
        <p:nvSpPr>
          <p:cNvPr id="11" name="圆角矩形 10"/>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数据清</a:t>
            </a:r>
            <a:r>
              <a:rPr lang="zh-CN" altLang="en-US" sz="2400" b="1">
                <a:latin typeface="微软雅黑" panose="020B0503020204020204" charset="-122"/>
                <a:ea typeface="微软雅黑" panose="020B0503020204020204" charset="-122"/>
              </a:rPr>
              <a:t>洗</a:t>
            </a:r>
            <a:endParaRPr lang="zh-CN" altLang="en-US" sz="24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custDataLst>
              <p:tags r:id="rId1"/>
            </p:custDataLst>
          </p:nvPr>
        </p:nvGrpSpPr>
        <p:grpSpPr>
          <a:xfrm>
            <a:off x="930910" y="2132965"/>
            <a:ext cx="4563745" cy="3390265"/>
            <a:chOff x="1466" y="3359"/>
            <a:chExt cx="7187" cy="5339"/>
          </a:xfrm>
        </p:grpSpPr>
        <p:sp>
          <p:nvSpPr>
            <p:cNvPr id="15" name="矩形 14"/>
            <p:cNvSpPr/>
            <p:nvPr>
              <p:custDataLst>
                <p:tags r:id="rId2"/>
              </p:custDataLst>
            </p:nvPr>
          </p:nvSpPr>
          <p:spPr>
            <a:xfrm>
              <a:off x="1707" y="4326"/>
              <a:ext cx="6946" cy="4373"/>
            </a:xfrm>
            <a:prstGeom prst="rect">
              <a:avLst/>
            </a:prstGeom>
            <a:noFill/>
          </p:spPr>
          <p:txBody>
            <a:bodyPr wrap="square" lIns="0" tIns="0" rIns="0" bIns="0" rtlCol="0" anchor="t" anchorCtr="0">
              <a:noAutofit/>
            </a:bodyPr>
            <a:p>
              <a:pPr algn="just">
                <a:lnSpc>
                  <a:spcPct val="16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rPr>
                <a:t>●</a:t>
              </a:r>
              <a:r>
                <a:rPr lang="en-US" altLang="zh-CN" sz="2000">
                  <a:solidFill>
                    <a:schemeClr val="accent1"/>
                  </a:solidFill>
                  <a:latin typeface="微软雅黑" panose="020B0503020204020204" charset="-122"/>
                  <a:ea typeface="微软雅黑" panose="020B0503020204020204" charset="-122"/>
                  <a:cs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异常值可能是数据输入错误或真实现象的反常表现，对数据分析结果的准确性影响很大。预处理时，需要识别和处理异常值，采取合适的方法</a:t>
              </a:r>
              <a:r>
                <a:rPr lang="zh-CN" altLang="en-US" sz="1600">
                  <a:solidFill>
                    <a:schemeClr val="tx1">
                      <a:lumMod val="85000"/>
                      <a:lumOff val="15000"/>
                    </a:schemeClr>
                  </a:solidFill>
                  <a:latin typeface="微软雅黑" panose="020B0503020204020204" charset="-122"/>
                  <a:ea typeface="微软雅黑" panose="020B0503020204020204" charset="-122"/>
                  <a:cs typeface="+mn-ea"/>
                </a:rPr>
                <a:t>（如删除、将异常值视为缺失值进行处理、修正等）</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4" name="矩形 13"/>
            <p:cNvSpPr/>
            <p:nvPr>
              <p:custDataLst>
                <p:tags r:id="rId3"/>
              </p:custDataLst>
            </p:nvPr>
          </p:nvSpPr>
          <p:spPr>
            <a:xfrm>
              <a:off x="1466" y="3359"/>
              <a:ext cx="842" cy="84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solidFill>
                    <a:schemeClr val="accent1"/>
                  </a:solidFill>
                  <a:ea typeface="+mn-lt"/>
                  <a:cs typeface="+mn-ea"/>
                </a:rPr>
                <a:t>2</a:t>
              </a:r>
              <a:endParaRPr lang="en-US" altLang="zh-CN" sz="2400" b="1">
                <a:solidFill>
                  <a:schemeClr val="accent1"/>
                </a:solidFill>
                <a:ea typeface="+mn-lt"/>
                <a:cs typeface="+mn-ea"/>
              </a:endParaRPr>
            </a:p>
          </p:txBody>
        </p:sp>
        <p:sp>
          <p:nvSpPr>
            <p:cNvPr id="2" name="文本框 1"/>
            <p:cNvSpPr txBox="1"/>
            <p:nvPr/>
          </p:nvSpPr>
          <p:spPr>
            <a:xfrm>
              <a:off x="2549" y="3489"/>
              <a:ext cx="3870" cy="581"/>
            </a:xfrm>
            <a:prstGeom prst="rect">
              <a:avLst/>
            </a:prstGeom>
          </p:spPr>
          <p:txBody>
            <a:bodyPr wrap="square" lIns="0" tIns="0" rIns="0" bIns="0" rtlCol="0" anchor="t">
              <a:spAutoFit/>
            </a:bodyPr>
            <a:p>
              <a:pPr marL="0" lvl="1" indent="0" algn="l">
                <a:lnSpc>
                  <a:spcPct val="100000"/>
                </a:lnSpc>
                <a:spcBef>
                  <a:spcPct val="0"/>
                </a:spcBef>
              </a:pPr>
              <a:r>
                <a:rPr lang="zh-CN" altLang="en-US" sz="2400" b="1">
                  <a:solidFill>
                    <a:schemeClr val="accent1"/>
                  </a:solidFill>
                  <a:latin typeface="微软雅黑" panose="020B0503020204020204" charset="-122"/>
                  <a:ea typeface="微软雅黑" panose="020B0503020204020204" charset="-122"/>
                  <a:sym typeface="+mn-ea"/>
                </a:rPr>
                <a:t>异常值处理</a:t>
              </a:r>
              <a:endParaRPr lang="zh-CN" altLang="en-US" sz="2400" b="1" spc="492">
                <a:solidFill>
                  <a:schemeClr val="accent1"/>
                </a:solidFill>
                <a:latin typeface="微软雅黑" panose="020B0503020204020204" charset="-122"/>
                <a:ea typeface="微软雅黑" panose="020B0503020204020204" charset="-122"/>
                <a:cs typeface="Arial" panose="020B0604020202020204" pitchFamily="34" charset="0"/>
                <a:sym typeface="+mn-ea"/>
              </a:endParaRPr>
            </a:p>
          </p:txBody>
        </p:sp>
      </p:grpSp>
      <p:sp>
        <p:nvSpPr>
          <p:cNvPr id="3" name="圆角矩形 2"/>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数据清</a:t>
            </a:r>
            <a:r>
              <a:rPr lang="zh-CN" altLang="en-US" sz="2400" b="1">
                <a:latin typeface="微软雅黑" panose="020B0503020204020204" charset="-122"/>
                <a:ea typeface="微软雅黑" panose="020B0503020204020204" charset="-122"/>
              </a:rPr>
              <a:t>洗</a:t>
            </a:r>
            <a:endParaRPr lang="zh-CN" altLang="en-US" sz="2400" b="1">
              <a:latin typeface="微软雅黑" panose="020B0503020204020204" charset="-122"/>
              <a:ea typeface="微软雅黑" panose="020B0503020204020204" charset="-122"/>
            </a:endParaRPr>
          </a:p>
        </p:txBody>
      </p:sp>
      <p:grpSp>
        <p:nvGrpSpPr>
          <p:cNvPr id="20" name="组合 19"/>
          <p:cNvGrpSpPr/>
          <p:nvPr>
            <p:custDataLst>
              <p:tags r:id="rId4"/>
            </p:custDataLst>
          </p:nvPr>
        </p:nvGrpSpPr>
        <p:grpSpPr>
          <a:xfrm>
            <a:off x="5960110" y="2132965"/>
            <a:ext cx="7381240" cy="4710430"/>
            <a:chOff x="9386" y="3359"/>
            <a:chExt cx="11624" cy="7418"/>
          </a:xfrm>
        </p:grpSpPr>
        <p:grpSp>
          <p:nvGrpSpPr>
            <p:cNvPr id="16" name="组合 15"/>
            <p:cNvGrpSpPr/>
            <p:nvPr>
              <p:custDataLst>
                <p:tags r:id="rId5"/>
              </p:custDataLst>
            </p:nvPr>
          </p:nvGrpSpPr>
          <p:grpSpPr>
            <a:xfrm>
              <a:off x="9386" y="3359"/>
              <a:ext cx="11625" cy="2922"/>
              <a:chOff x="10936" y="3384"/>
              <a:chExt cx="11625" cy="2922"/>
            </a:xfrm>
          </p:grpSpPr>
          <p:sp>
            <p:nvSpPr>
              <p:cNvPr id="7" name="矩形 6"/>
              <p:cNvSpPr/>
              <p:nvPr>
                <p:custDataLst>
                  <p:tags r:id="rId6"/>
                </p:custDataLst>
              </p:nvPr>
            </p:nvSpPr>
            <p:spPr>
              <a:xfrm>
                <a:off x="11177" y="4351"/>
                <a:ext cx="11384" cy="1955"/>
              </a:xfrm>
              <a:prstGeom prst="rect">
                <a:avLst/>
              </a:prstGeom>
              <a:noFill/>
            </p:spPr>
            <p:txBody>
              <a:bodyPr wrap="square" lIns="0" tIns="0" rIns="0" bIns="0" rtlCol="0" anchor="t" anchorCtr="0">
                <a:noAutofit/>
              </a:bodyPr>
              <a:p>
                <a:pPr algn="just">
                  <a:lnSpc>
                    <a:spcPct val="16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rPr>
                  <a:t>●</a:t>
                </a:r>
                <a:r>
                  <a:rPr lang="en-US" altLang="zh-CN" sz="2000">
                    <a:solidFill>
                      <a:schemeClr val="accent1"/>
                    </a:solidFill>
                    <a:latin typeface="微软雅黑" panose="020B0503020204020204" charset="-122"/>
                    <a:ea typeface="微软雅黑" panose="020B0503020204020204" charset="-122"/>
                    <a:cs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重复数据的存在会导致错误的分析结果。</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6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去除重复值能确保数据的唯一性和准确性。</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p:txBody>
          </p:sp>
          <p:grpSp>
            <p:nvGrpSpPr>
              <p:cNvPr id="11" name="组合 10"/>
              <p:cNvGrpSpPr/>
              <p:nvPr/>
            </p:nvGrpSpPr>
            <p:grpSpPr>
              <a:xfrm>
                <a:off x="10936" y="3384"/>
                <a:ext cx="4953" cy="842"/>
                <a:chOff x="1225" y="7429"/>
                <a:chExt cx="4953" cy="842"/>
              </a:xfrm>
            </p:grpSpPr>
            <p:sp>
              <p:nvSpPr>
                <p:cNvPr id="8" name="矩形 7"/>
                <p:cNvSpPr/>
                <p:nvPr>
                  <p:custDataLst>
                    <p:tags r:id="rId7"/>
                  </p:custDataLst>
                </p:nvPr>
              </p:nvSpPr>
              <p:spPr>
                <a:xfrm>
                  <a:off x="1225" y="7429"/>
                  <a:ext cx="842" cy="84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solidFill>
                        <a:schemeClr val="accent1"/>
                      </a:solidFill>
                      <a:ea typeface="+mn-lt"/>
                      <a:cs typeface="+mn-ea"/>
                    </a:rPr>
                    <a:t>3</a:t>
                  </a:r>
                  <a:endParaRPr lang="en-US" altLang="zh-CN" sz="2400" b="1">
                    <a:solidFill>
                      <a:schemeClr val="accent1"/>
                    </a:solidFill>
                    <a:ea typeface="+mn-lt"/>
                    <a:cs typeface="+mn-ea"/>
                  </a:endParaRPr>
                </a:p>
              </p:txBody>
            </p:sp>
            <p:sp>
              <p:nvSpPr>
                <p:cNvPr id="10" name="文本框 9"/>
                <p:cNvSpPr txBox="1"/>
                <p:nvPr/>
              </p:nvSpPr>
              <p:spPr>
                <a:xfrm>
                  <a:off x="2308" y="7559"/>
                  <a:ext cx="3870" cy="581"/>
                </a:xfrm>
                <a:prstGeom prst="rect">
                  <a:avLst/>
                </a:prstGeom>
              </p:spPr>
              <p:txBody>
                <a:bodyPr wrap="square" lIns="0" tIns="0" rIns="0" bIns="0" rtlCol="0" anchor="t">
                  <a:spAutoFit/>
                </a:bodyPr>
                <a:p>
                  <a:pPr marL="0" lvl="1" indent="0" algn="l">
                    <a:lnSpc>
                      <a:spcPct val="100000"/>
                    </a:lnSpc>
                    <a:spcBef>
                      <a:spcPct val="0"/>
                    </a:spcBef>
                  </a:pPr>
                  <a:r>
                    <a:rPr lang="zh-CN" altLang="en-US" sz="2400" b="1">
                      <a:solidFill>
                        <a:schemeClr val="accent1"/>
                      </a:solidFill>
                      <a:latin typeface="微软雅黑" panose="020B0503020204020204" charset="-122"/>
                      <a:ea typeface="微软雅黑" panose="020B0503020204020204" charset="-122"/>
                      <a:sym typeface="+mn-ea"/>
                    </a:rPr>
                    <a:t>重复值处理</a:t>
                  </a:r>
                  <a:endParaRPr lang="zh-CN" altLang="en-US" sz="2400" b="1" spc="492">
                    <a:solidFill>
                      <a:schemeClr val="accent1"/>
                    </a:solidFill>
                    <a:latin typeface="微软雅黑" panose="020B0503020204020204" charset="-122"/>
                    <a:ea typeface="微软雅黑" panose="020B0503020204020204" charset="-122"/>
                    <a:cs typeface="Arial" panose="020B0604020202020204" pitchFamily="34" charset="0"/>
                    <a:sym typeface="+mn-ea"/>
                  </a:endParaRPr>
                </a:p>
              </p:txBody>
            </p:sp>
          </p:grpSp>
        </p:grpSp>
        <p:pic>
          <p:nvPicPr>
            <p:cNvPr id="18" name="图片 17"/>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9600" y="6369"/>
              <a:ext cx="7331" cy="440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500"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2"/>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500"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ppt_x</p:attrName>
                                        </p:attrNameLst>
                                      </p:cBhvr>
                                      <p:tavLst>
                                        <p:tav tm="0">
                                          <p:val>
                                            <p:strVal val="#ppt_x-.2"/>
                                          </p:val>
                                        </p:tav>
                                        <p:tav tm="100000">
                                          <p:val>
                                            <p:strVal val="#ppt_x"/>
                                          </p:val>
                                        </p:tav>
                                      </p:tavLst>
                                    </p:anim>
                                    <p:anim calcmode="lin" valueType="num">
                                      <p:cBhvr>
                                        <p:cTn id="15" dur="5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155825"/>
            <a:ext cx="5155565" cy="370522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数据新闻中需要的数据往往分布在不同的数据源中。数据集成是指将来自不同数据源的数据合并、整合为一个统一的数据集的过程，是数据预处理的一个重要步骤。</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097905" y="1296035"/>
            <a:ext cx="5814060" cy="4908550"/>
          </a:xfrm>
          <a:prstGeom prst="rect">
            <a:avLst/>
          </a:prstGeom>
        </p:spPr>
      </p:pic>
      <p:sp>
        <p:nvSpPr>
          <p:cNvPr id="8" name="圆角矩形 7"/>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集成</a:t>
            </a:r>
            <a:endParaRPr lang="zh-CN" altLang="en-US" sz="24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汉仪力量黑简" panose="00020600040101010101" charset="-122"/>
                </a:rPr>
                <a:t>（完整性）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303145"/>
            <a:ext cx="6448425" cy="390271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数据集要包含所需的</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全部信息</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，涵盖研究对象的</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所有方面</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。在数据新闻中，确保数据的完整性至关重要。完整的数据能够提供更加</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全面、准确</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的视角，增加数据新闻的</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准确性和可信度</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。数据的完整性主要包括</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数据字段的完整性</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和</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记录的完整性</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。数据的完整性是数据质量的基石。</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7513917" y="1139825"/>
            <a:ext cx="4678274" cy="4673600"/>
          </a:xfrm>
          <a:prstGeom prst="rect">
            <a:avLst/>
          </a:prstGeom>
        </p:spPr>
      </p:pic>
      <p:sp>
        <p:nvSpPr>
          <p:cNvPr id="4" name="圆角矩形 3"/>
          <p:cNvSpPr/>
          <p:nvPr/>
        </p:nvSpPr>
        <p:spPr>
          <a:xfrm>
            <a:off x="793115" y="1497965"/>
            <a:ext cx="338645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数据的完整性</a:t>
            </a:r>
            <a:endParaRPr lang="zh-CN" altLang="en-US" sz="24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 name="圆角矩形 2"/>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集成</a:t>
            </a:r>
            <a:endParaRPr lang="zh-CN" altLang="en-US" sz="2400" b="1">
              <a:latin typeface="微软雅黑" panose="020B0503020204020204" charset="-122"/>
              <a:ea typeface="微软雅黑" panose="020B0503020204020204" charset="-122"/>
            </a:endParaRPr>
          </a:p>
        </p:txBody>
      </p:sp>
      <p:grpSp>
        <p:nvGrpSpPr>
          <p:cNvPr id="47" name="组合 46"/>
          <p:cNvGrpSpPr/>
          <p:nvPr/>
        </p:nvGrpSpPr>
        <p:grpSpPr>
          <a:xfrm>
            <a:off x="709930" y="1548130"/>
            <a:ext cx="10648950" cy="4502150"/>
            <a:chOff x="1118" y="2438"/>
            <a:chExt cx="16770" cy="7090"/>
          </a:xfrm>
        </p:grpSpPr>
        <p:sp>
          <p:nvSpPr>
            <p:cNvPr id="38" name="标题 1"/>
            <p:cNvSpPr txBox="1"/>
            <p:nvPr/>
          </p:nvSpPr>
          <p:spPr>
            <a:xfrm>
              <a:off x="4436" y="3070"/>
              <a:ext cx="10328" cy="2323"/>
            </a:xfrm>
            <a:prstGeom prst="triangle">
              <a:avLst/>
            </a:prstGeom>
            <a:gradFill>
              <a:gsLst>
                <a:gs pos="8000">
                  <a:schemeClr val="accent1">
                    <a:lumMod val="60000"/>
                    <a:lumOff val="40000"/>
                    <a:alpha val="100000"/>
                  </a:schemeClr>
                </a:gs>
                <a:gs pos="71000">
                  <a:schemeClr val="accent1">
                    <a:lumMod val="20000"/>
                    <a:lumOff val="80000"/>
                    <a:alpha val="0"/>
                  </a:schemeClr>
                </a:gs>
              </a:gsLst>
              <a:lin ang="5400000" scaled="0"/>
            </a:gradFill>
            <a:ln cap="sq">
              <a:noFill/>
              <a:prstDash val="solid"/>
              <a:miter/>
            </a:ln>
            <a:effectLst/>
          </p:spPr>
          <p:txBody>
            <a:bodyPr vert="horz" wrap="square" lIns="274320" tIns="0" rIns="274320" bIns="1280160" rtlCol="0" anchor="b"/>
            <a:p>
              <a:pPr algn="ctr">
                <a:lnSpc>
                  <a:spcPct val="130000"/>
                </a:lnSpc>
              </a:pPr>
              <a:endParaRPr kumimoji="1" lang="zh-CN" altLang="en-US"/>
            </a:p>
          </p:txBody>
        </p:sp>
        <p:sp>
          <p:nvSpPr>
            <p:cNvPr id="39" name="标题 1"/>
            <p:cNvSpPr txBox="1"/>
            <p:nvPr>
              <p:custDataLst>
                <p:tags r:id="rId1"/>
              </p:custDataLst>
            </p:nvPr>
          </p:nvSpPr>
          <p:spPr>
            <a:xfrm>
              <a:off x="10020" y="4800"/>
              <a:ext cx="6460" cy="1200"/>
            </a:xfrm>
            <a:prstGeom prst="rect">
              <a:avLst/>
            </a:prstGeom>
            <a:solidFill>
              <a:schemeClr val="bg1"/>
            </a:solidFill>
          </p:spPr>
          <p:txBody>
            <a:bodyPr vert="horz" wrap="square" lIns="0" tIns="0" rIns="0" bIns="0" rtlCol="0" anchor="ctr"/>
            <a:p>
              <a:pPr algn="ctr">
                <a:lnSpc>
                  <a:spcPct val="100000"/>
                </a:lnSpc>
              </a:pPr>
              <a:endParaRPr kumimoji="1" lang="zh-CN" altLang="en-US"/>
            </a:p>
          </p:txBody>
        </p:sp>
        <p:sp>
          <p:nvSpPr>
            <p:cNvPr id="40" name="标题 1"/>
            <p:cNvSpPr txBox="1"/>
            <p:nvPr>
              <p:custDataLst>
                <p:tags r:id="rId2"/>
              </p:custDataLst>
            </p:nvPr>
          </p:nvSpPr>
          <p:spPr>
            <a:xfrm>
              <a:off x="2740" y="4800"/>
              <a:ext cx="6460" cy="1200"/>
            </a:xfrm>
            <a:prstGeom prst="rect">
              <a:avLst/>
            </a:prstGeom>
            <a:solidFill>
              <a:schemeClr val="bg1"/>
            </a:solidFill>
          </p:spPr>
          <p:txBody>
            <a:bodyPr vert="horz" wrap="square" lIns="0" tIns="0" rIns="0" bIns="0" rtlCol="0" anchor="ctr"/>
            <a:p>
              <a:pPr algn="ctr">
                <a:lnSpc>
                  <a:spcPct val="100000"/>
                </a:lnSpc>
              </a:pPr>
              <a:endParaRPr kumimoji="1" lang="zh-CN" altLang="en-US"/>
            </a:p>
          </p:txBody>
        </p:sp>
        <p:sp>
          <p:nvSpPr>
            <p:cNvPr id="41" name="标题 1"/>
            <p:cNvSpPr txBox="1"/>
            <p:nvPr/>
          </p:nvSpPr>
          <p:spPr>
            <a:xfrm>
              <a:off x="8625" y="2438"/>
              <a:ext cx="1950" cy="1950"/>
            </a:xfrm>
            <a:prstGeom prst="ellipse">
              <a:avLst/>
            </a:prstGeom>
            <a:solidFill>
              <a:schemeClr val="accent1"/>
            </a:solidFill>
            <a:ln cap="sq">
              <a:noFill/>
              <a:prstDash val="solid"/>
              <a:miter/>
            </a:ln>
            <a:effectLst>
              <a:outerShdw blurRad="762000" dist="254000" dir="5400000" algn="ctr" rotWithShape="0">
                <a:srgbClr val="000000">
                  <a:alpha val="30000"/>
                </a:srgbClr>
              </a:outerShdw>
            </a:effectLst>
          </p:spPr>
          <p:txBody>
            <a:bodyPr vert="horz" wrap="square" lIns="0" tIns="0" rIns="0" bIns="0" rtlCol="0" anchor="ctr"/>
            <a:p>
              <a:pPr algn="ctr">
                <a:lnSpc>
                  <a:spcPct val="110000"/>
                </a:lnSpc>
              </a:pPr>
              <a:endParaRPr kumimoji="1" lang="zh-CN" altLang="en-US"/>
            </a:p>
          </p:txBody>
        </p:sp>
        <p:sp>
          <p:nvSpPr>
            <p:cNvPr id="42" name="标题 1"/>
            <p:cNvSpPr txBox="1"/>
            <p:nvPr>
              <p:custDataLst>
                <p:tags r:id="rId3"/>
              </p:custDataLst>
            </p:nvPr>
          </p:nvSpPr>
          <p:spPr>
            <a:xfrm>
              <a:off x="3859" y="4869"/>
              <a:ext cx="5341" cy="1070"/>
            </a:xfrm>
            <a:prstGeom prst="rect">
              <a:avLst/>
            </a:prstGeom>
            <a:solidFill>
              <a:schemeClr val="accent1"/>
            </a:solidFill>
            <a:ln cap="sq">
              <a:noFill/>
              <a:prstDash val="solid"/>
              <a:miter/>
            </a:ln>
            <a:effectLst>
              <a:outerShdw blurRad="762000" dist="254000" dir="5400000" algn="ctr" rotWithShape="0">
                <a:srgbClr val="000000">
                  <a:alpha val="10000"/>
                </a:srgbClr>
              </a:outerShdw>
            </a:effectLst>
          </p:spPr>
          <p:txBody>
            <a:bodyPr vert="horz" wrap="square" lIns="0" tIns="0" rIns="0" bIns="0" rtlCol="0" anchor="ctr"/>
            <a:p>
              <a:pPr algn="ctr">
                <a:lnSpc>
                  <a:spcPct val="130000"/>
                </a:lnSpc>
              </a:pPr>
              <a:r>
                <a:rPr kumimoji="1" lang="zh-CN" altLang="en-US" sz="2400" b="1">
                  <a:ln w="12700">
                    <a:noFill/>
                  </a:ln>
                  <a:solidFill>
                    <a:schemeClr val="bg1">
                      <a:alpha val="100000"/>
                    </a:schemeClr>
                  </a:solidFill>
                  <a:latin typeface="微软雅黑" panose="020B0503020204020204" charset="-122"/>
                  <a:ea typeface="微软雅黑" panose="020B0503020204020204" charset="-122"/>
                  <a:cs typeface="Source Han Sans CN Bold" panose="020B0800000000000000" charset="-122"/>
                </a:rPr>
                <a:t>实体识别</a:t>
              </a:r>
              <a:endParaRPr kumimoji="1" lang="zh-CN" altLang="en-US" sz="2400" b="1">
                <a:ln w="12700">
                  <a:noFill/>
                </a:ln>
                <a:solidFill>
                  <a:schemeClr val="bg1">
                    <a:alpha val="100000"/>
                  </a:schemeClr>
                </a:solidFill>
                <a:latin typeface="微软雅黑" panose="020B0503020204020204" charset="-122"/>
                <a:ea typeface="微软雅黑" panose="020B0503020204020204" charset="-122"/>
                <a:cs typeface="Source Han Sans CN Bold" panose="020B0800000000000000" charset="-122"/>
              </a:endParaRPr>
            </a:p>
          </p:txBody>
        </p:sp>
        <p:sp>
          <p:nvSpPr>
            <p:cNvPr id="43" name="标题 1"/>
            <p:cNvSpPr txBox="1"/>
            <p:nvPr>
              <p:custDataLst>
                <p:tags r:id="rId4"/>
              </p:custDataLst>
            </p:nvPr>
          </p:nvSpPr>
          <p:spPr>
            <a:xfrm>
              <a:off x="9940" y="4869"/>
              <a:ext cx="5601" cy="1070"/>
            </a:xfrm>
            <a:prstGeom prst="rect">
              <a:avLst/>
            </a:prstGeom>
            <a:solidFill>
              <a:schemeClr val="accent1"/>
            </a:solidFill>
            <a:ln cap="sq">
              <a:noFill/>
              <a:prstDash val="solid"/>
              <a:miter/>
            </a:ln>
            <a:effectLst>
              <a:outerShdw blurRad="762000" dist="254000" dir="5400000" algn="ctr" rotWithShape="0">
                <a:srgbClr val="000000">
                  <a:alpha val="10000"/>
                </a:srgbClr>
              </a:outerShdw>
            </a:effectLst>
          </p:spPr>
          <p:txBody>
            <a:bodyPr vert="horz" wrap="square" lIns="0" tIns="0" rIns="0" bIns="0" rtlCol="0" anchor="ctr"/>
            <a:p>
              <a:pPr algn="ctr">
                <a:lnSpc>
                  <a:spcPct val="130000"/>
                </a:lnSpc>
              </a:pPr>
              <a:r>
                <a:rPr kumimoji="1" lang="zh-CN" altLang="en-US" sz="2400" b="1">
                  <a:ln w="12700">
                    <a:noFill/>
                  </a:ln>
                  <a:solidFill>
                    <a:schemeClr val="bg1">
                      <a:alpha val="100000"/>
                    </a:schemeClr>
                  </a:solidFill>
                  <a:latin typeface="微软雅黑" panose="020B0503020204020204" charset="-122"/>
                  <a:ea typeface="微软雅黑" panose="020B0503020204020204" charset="-122"/>
                  <a:cs typeface="Source Han Sans CN Bold" panose="020B0800000000000000" charset="-122"/>
                </a:rPr>
                <a:t>数据冗余</a:t>
              </a:r>
              <a:endParaRPr kumimoji="1" lang="zh-CN" altLang="en-US" sz="2400" b="1">
                <a:ln w="12700">
                  <a:noFill/>
                </a:ln>
                <a:solidFill>
                  <a:schemeClr val="bg1">
                    <a:alpha val="100000"/>
                  </a:schemeClr>
                </a:solidFill>
                <a:latin typeface="微软雅黑" panose="020B0503020204020204" charset="-122"/>
                <a:ea typeface="微软雅黑" panose="020B0503020204020204" charset="-122"/>
                <a:cs typeface="Source Han Sans CN Bold" panose="020B0800000000000000" charset="-122"/>
              </a:endParaRPr>
            </a:p>
          </p:txBody>
        </p:sp>
        <p:sp>
          <p:nvSpPr>
            <p:cNvPr id="44" name="标题 1"/>
            <p:cNvSpPr txBox="1"/>
            <p:nvPr>
              <p:custDataLst>
                <p:tags r:id="rId5"/>
              </p:custDataLst>
            </p:nvPr>
          </p:nvSpPr>
          <p:spPr>
            <a:xfrm>
              <a:off x="1118" y="6207"/>
              <a:ext cx="8082" cy="3321"/>
            </a:xfrm>
            <a:prstGeom prst="rect">
              <a:avLst/>
            </a:prstGeom>
            <a:noFill/>
            <a:ln>
              <a:noFill/>
            </a:ln>
          </p:spPr>
          <p:txBody>
            <a:bodyPr vert="horz" wrap="square" lIns="0" tIns="36000" rIns="0" bIns="36000" rtlCol="0" anchor="t"/>
            <a:p>
              <a:pPr algn="just">
                <a:lnSpc>
                  <a:spcPct val="150000"/>
                </a:lnSpc>
              </a:pPr>
              <a:r>
                <a:rPr lang="zh-CN" altLang="en-US"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a:t>
              </a:r>
              <a:r>
                <a:rPr lang="en-US" altLang="zh-CN"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 </a:t>
              </a:r>
              <a:r>
                <a:rPr lang="zh-CN" altLang="en-US" sz="170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实体识别是指</a:t>
              </a:r>
              <a:r>
                <a:rPr lang="zh-CN" altLang="en-US" sz="1700" b="1">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识别并整合不同数据源中的相同实体</a:t>
              </a:r>
              <a:r>
                <a:rPr lang="zh-CN" altLang="en-US" sz="170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kumimoji="1" lang="zh-CN" altLang="en-US" sz="1700">
                  <a:latin typeface="微软雅黑" panose="020B0503020204020204" charset="-122"/>
                  <a:ea typeface="微软雅黑" panose="020B0503020204020204" charset="-122"/>
                  <a:cs typeface="微软雅黑" panose="020B0503020204020204" charset="-122"/>
                  <a:sym typeface="+mn-ea"/>
                </a:rPr>
                <a:t>确保数据的</a:t>
              </a:r>
              <a:r>
                <a:rPr kumimoji="1" lang="zh-CN" altLang="en-US" sz="1700" b="1">
                  <a:latin typeface="微软雅黑" panose="020B0503020204020204" charset="-122"/>
                  <a:ea typeface="微软雅黑" panose="020B0503020204020204" charset="-122"/>
                  <a:cs typeface="微软雅黑" panose="020B0503020204020204" charset="-122"/>
                  <a:sym typeface="+mn-ea"/>
                </a:rPr>
                <a:t>一致性</a:t>
              </a:r>
              <a:r>
                <a:rPr kumimoji="1" lang="zh-CN" altLang="en-US" sz="1700">
                  <a:latin typeface="微软雅黑" panose="020B0503020204020204" charset="-122"/>
                  <a:ea typeface="微软雅黑" panose="020B0503020204020204" charset="-122"/>
                  <a:cs typeface="微软雅黑" panose="020B0503020204020204" charset="-122"/>
                  <a:sym typeface="+mn-ea"/>
                </a:rPr>
                <a:t>和</a:t>
              </a:r>
              <a:r>
                <a:rPr kumimoji="1" lang="zh-CN" altLang="en-US" sz="1700" b="1">
                  <a:latin typeface="微软雅黑" panose="020B0503020204020204" charset="-122"/>
                  <a:ea typeface="微软雅黑" panose="020B0503020204020204" charset="-122"/>
                  <a:cs typeface="微软雅黑" panose="020B0503020204020204" charset="-122"/>
                  <a:sym typeface="+mn-ea"/>
                </a:rPr>
                <a:t>准确性</a:t>
              </a:r>
              <a:r>
                <a:rPr kumimoji="1" lang="zh-CN" altLang="en-US" sz="1700">
                  <a:latin typeface="微软雅黑" panose="020B0503020204020204" charset="-122"/>
                  <a:ea typeface="微软雅黑" panose="020B0503020204020204" charset="-122"/>
                  <a:cs typeface="微软雅黑" panose="020B0503020204020204" charset="-122"/>
                  <a:sym typeface="+mn-ea"/>
                </a:rPr>
                <a:t>。</a:t>
              </a:r>
              <a:endParaRPr kumimoji="1" lang="zh-CN" altLang="en-US" sz="1700">
                <a:latin typeface="微软雅黑" panose="020B0503020204020204" charset="-122"/>
                <a:ea typeface="微软雅黑" panose="020B0503020204020204" charset="-122"/>
                <a:cs typeface="微软雅黑" panose="020B0503020204020204" charset="-122"/>
                <a:sym typeface="+mn-ea"/>
              </a:endParaRPr>
            </a:p>
            <a:p>
              <a:pPr algn="just">
                <a:lnSpc>
                  <a:spcPct val="150000"/>
                </a:lnSpc>
              </a:pPr>
              <a:r>
                <a:rPr lang="zh-CN" altLang="en-US"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a:t>
              </a:r>
              <a:r>
                <a:rPr lang="en-US" altLang="zh-CN"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 </a:t>
              </a:r>
              <a:r>
                <a:rPr kumimoji="1" lang="zh-CN" altLang="en-US" sz="1700">
                  <a:latin typeface="微软雅黑" panose="020B0503020204020204" charset="-122"/>
                  <a:ea typeface="微软雅黑" panose="020B0503020204020204" charset="-122"/>
                  <a:cs typeface="微软雅黑" panose="020B0503020204020204" charset="-122"/>
                </a:rPr>
                <a:t>实体可以是现实世界中的人、地点、物品、事件等。</a:t>
              </a:r>
              <a:endParaRPr kumimoji="1" lang="zh-CN" altLang="en-US" sz="1700">
                <a:latin typeface="微软雅黑" panose="020B0503020204020204" charset="-122"/>
                <a:ea typeface="微软雅黑" panose="020B0503020204020204" charset="-122"/>
                <a:cs typeface="微软雅黑" panose="020B0503020204020204" charset="-122"/>
              </a:endParaRPr>
            </a:p>
            <a:p>
              <a:pPr algn="just">
                <a:lnSpc>
                  <a:spcPct val="150000"/>
                </a:lnSpc>
              </a:pPr>
              <a:r>
                <a:rPr lang="zh-CN" altLang="en-US"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a:t>
              </a:r>
              <a:r>
                <a:rPr lang="en-US" altLang="zh-CN"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 </a:t>
              </a:r>
              <a:r>
                <a:rPr kumimoji="1" lang="zh-CN" altLang="en-US" sz="1700">
                  <a:latin typeface="微软雅黑" panose="020B0503020204020204" charset="-122"/>
                  <a:ea typeface="微软雅黑" panose="020B0503020204020204" charset="-122"/>
                  <a:cs typeface="微软雅黑" panose="020B0503020204020204" charset="-122"/>
                </a:rPr>
                <a:t>实体识别包括</a:t>
              </a:r>
              <a:r>
                <a:rPr kumimoji="1" lang="zh-CN" altLang="en-US" sz="1700" b="1">
                  <a:latin typeface="微软雅黑" panose="020B0503020204020204" charset="-122"/>
                  <a:ea typeface="微软雅黑" panose="020B0503020204020204" charset="-122"/>
                  <a:cs typeface="微软雅黑" panose="020B0503020204020204" charset="-122"/>
                </a:rPr>
                <a:t>确定实体、识别实体属性、相似性匹配、唯一标识符和实体匹配</a:t>
              </a:r>
              <a:r>
                <a:rPr kumimoji="1" lang="zh-CN" altLang="en-US" sz="1700">
                  <a:latin typeface="微软雅黑" panose="020B0503020204020204" charset="-122"/>
                  <a:ea typeface="微软雅黑" panose="020B0503020204020204" charset="-122"/>
                  <a:cs typeface="微软雅黑" panose="020B0503020204020204" charset="-122"/>
                </a:rPr>
                <a:t>等步骤。</a:t>
              </a:r>
              <a:endParaRPr kumimoji="1" lang="zh-CN" altLang="en-US" sz="1700">
                <a:latin typeface="微软雅黑" panose="020B0503020204020204" charset="-122"/>
                <a:ea typeface="微软雅黑" panose="020B0503020204020204" charset="-122"/>
                <a:cs typeface="微软雅黑" panose="020B0503020204020204" charset="-122"/>
              </a:endParaRPr>
            </a:p>
          </p:txBody>
        </p:sp>
        <p:sp>
          <p:nvSpPr>
            <p:cNvPr id="45" name="标题 1"/>
            <p:cNvSpPr txBox="1"/>
            <p:nvPr>
              <p:custDataLst>
                <p:tags r:id="rId6"/>
              </p:custDataLst>
            </p:nvPr>
          </p:nvSpPr>
          <p:spPr>
            <a:xfrm>
              <a:off x="9802" y="6210"/>
              <a:ext cx="8087" cy="3318"/>
            </a:xfrm>
            <a:prstGeom prst="rect">
              <a:avLst/>
            </a:prstGeom>
            <a:noFill/>
            <a:ln>
              <a:noFill/>
            </a:ln>
          </p:spPr>
          <p:txBody>
            <a:bodyPr vert="horz" wrap="square" lIns="0" tIns="36000" rIns="0" bIns="36000" rtlCol="0" anchor="t"/>
            <a:p>
              <a:pPr algn="just">
                <a:lnSpc>
                  <a:spcPct val="150000"/>
                </a:lnSpc>
              </a:pPr>
              <a:r>
                <a:rPr lang="zh-CN" altLang="en-US"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a:t>
              </a:r>
              <a:r>
                <a:rPr lang="en-US" altLang="zh-CN"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 </a:t>
              </a:r>
              <a:r>
                <a:rPr lang="zh-CN" altLang="en-US" sz="170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数据冗余指</a:t>
              </a:r>
              <a:r>
                <a:rPr lang="zh-CN" altLang="en-US" sz="1700" b="1">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重复或相似的信息导致数据集过大</a:t>
              </a:r>
              <a:r>
                <a:rPr lang="zh-CN" altLang="en-US" sz="170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，增加存储和处理成本，可能引发数据不一致性。</a:t>
              </a:r>
              <a:endParaRPr lang="zh-CN" altLang="en-US" sz="170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50000"/>
                </a:lnSpc>
              </a:pPr>
              <a:r>
                <a:rPr lang="zh-CN" altLang="en-US"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a:t>
              </a:r>
              <a:r>
                <a:rPr lang="en-US" altLang="zh-CN"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 </a:t>
              </a:r>
              <a:r>
                <a:rPr kumimoji="1" lang="zh-CN" altLang="en-US" sz="1700">
                  <a:latin typeface="微软雅黑" panose="020B0503020204020204" charset="-122"/>
                  <a:ea typeface="微软雅黑" panose="020B0503020204020204" charset="-122"/>
                </a:rPr>
                <a:t>主要有</a:t>
              </a:r>
              <a:r>
                <a:rPr kumimoji="1" lang="zh-CN" altLang="en-US" sz="1700" b="1">
                  <a:latin typeface="微软雅黑" panose="020B0503020204020204" charset="-122"/>
                  <a:ea typeface="微软雅黑" panose="020B0503020204020204" charset="-122"/>
                </a:rPr>
                <a:t>重复记录、冗余属性和冗余列</a:t>
              </a:r>
              <a:r>
                <a:rPr kumimoji="1" lang="zh-CN" altLang="en-US" sz="1700">
                  <a:latin typeface="微软雅黑" panose="020B0503020204020204" charset="-122"/>
                  <a:ea typeface="微软雅黑" panose="020B0503020204020204" charset="-122"/>
                </a:rPr>
                <a:t>三种表现形式。</a:t>
              </a:r>
              <a:endParaRPr kumimoji="1" lang="zh-CN" altLang="en-US" sz="1700">
                <a:latin typeface="微软雅黑" panose="020B0503020204020204" charset="-122"/>
                <a:ea typeface="微软雅黑" panose="020B0503020204020204" charset="-122"/>
              </a:endParaRPr>
            </a:p>
            <a:p>
              <a:pPr algn="just">
                <a:lnSpc>
                  <a:spcPct val="150000"/>
                </a:lnSpc>
              </a:pPr>
              <a:r>
                <a:rPr lang="zh-CN" altLang="en-US"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a:t>
              </a:r>
              <a:r>
                <a:rPr lang="en-US" altLang="zh-CN" sz="1700">
                  <a:ln>
                    <a:noFill/>
                    <a:prstDash val="sysDot"/>
                  </a:ln>
                  <a:solidFill>
                    <a:srgbClr val="027FFD"/>
                  </a:solidFill>
                  <a:latin typeface="微软雅黑" panose="020B0503020204020204" charset="-122"/>
                  <a:ea typeface="微软雅黑" panose="020B0503020204020204" charset="-122"/>
                  <a:cs typeface="微软雅黑" panose="020B0503020204020204" charset="-122"/>
                  <a:sym typeface="+mn-ea"/>
                </a:rPr>
                <a:t> </a:t>
              </a:r>
              <a:r>
                <a:rPr kumimoji="1" lang="zh-CN" altLang="en-US" sz="1700">
                  <a:latin typeface="微软雅黑" panose="020B0503020204020204" charset="-122"/>
                  <a:ea typeface="微软雅黑" panose="020B0503020204020204" charset="-122"/>
                </a:rPr>
                <a:t>处理数据冗余的关键在于</a:t>
              </a:r>
              <a:r>
                <a:rPr kumimoji="1" lang="zh-CN" altLang="en-US" sz="1700" b="1">
                  <a:latin typeface="微软雅黑" panose="020B0503020204020204" charset="-122"/>
                  <a:ea typeface="微软雅黑" panose="020B0503020204020204" charset="-122"/>
                </a:rPr>
                <a:t>正确识别和理解数据集中的冗余信息</a:t>
              </a:r>
              <a:r>
                <a:rPr kumimoji="1" lang="zh-CN" altLang="en-US" sz="1700">
                  <a:latin typeface="微软雅黑" panose="020B0503020204020204" charset="-122"/>
                  <a:ea typeface="微软雅黑" panose="020B0503020204020204" charset="-122"/>
                </a:rPr>
                <a:t>，常用方法有相关性分析检测等。</a:t>
              </a:r>
              <a:endParaRPr kumimoji="1" lang="zh-CN" altLang="en-US" sz="1700">
                <a:latin typeface="微软雅黑" panose="020B0503020204020204" charset="-122"/>
                <a:ea typeface="微软雅黑" panose="020B0503020204020204" charset="-122"/>
              </a:endParaRPr>
            </a:p>
          </p:txBody>
        </p:sp>
        <p:sp>
          <p:nvSpPr>
            <p:cNvPr id="46" name="标题 1"/>
            <p:cNvSpPr txBox="1"/>
            <p:nvPr/>
          </p:nvSpPr>
          <p:spPr>
            <a:xfrm>
              <a:off x="9084" y="2911"/>
              <a:ext cx="1040" cy="1026"/>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bg1"/>
            </a:solidFill>
            <a:ln cap="flat">
              <a:noFill/>
              <a:prstDash val="solid"/>
              <a:miter/>
            </a:ln>
          </p:spPr>
          <p:txBody>
            <a:bodyPr vert="horz" wrap="square" lIns="91440" tIns="45720" rIns="91440" bIns="45720" rtlCol="0" anchor="ctr"/>
            <a:p>
              <a:pPr algn="l">
                <a:lnSpc>
                  <a:spcPct val="110000"/>
                </a:lnSpc>
              </a:pPr>
              <a:endParaRPr kumimoji="1"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155825"/>
            <a:ext cx="5378450" cy="389763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变换是指对原始数据进行规范化处理，使原始数据更好地适应后续数据分析或建模的需要。数据变换的目的是消除数据中的噪声、调整数据的分布、使数据更符合模型的假设等，从而提高建模的准确性和性能。</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圆角矩形 7"/>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变换</a:t>
            </a:r>
            <a:endParaRPr lang="zh-CN" altLang="en-US" sz="2400" b="1">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flipH="1">
            <a:off x="5860415" y="1311275"/>
            <a:ext cx="6598285" cy="48755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变换</a:t>
            </a:r>
            <a:endParaRPr lang="zh-CN" altLang="en-US" sz="2400" b="1">
              <a:latin typeface="微软雅黑" panose="020B0503020204020204" charset="-122"/>
              <a:ea typeface="微软雅黑" panose="020B0503020204020204" charset="-122"/>
            </a:endParaRPr>
          </a:p>
        </p:txBody>
      </p:sp>
      <p:grpSp>
        <p:nvGrpSpPr>
          <p:cNvPr id="34" name="组合 33"/>
          <p:cNvGrpSpPr/>
          <p:nvPr/>
        </p:nvGrpSpPr>
        <p:grpSpPr>
          <a:xfrm>
            <a:off x="861695" y="2049145"/>
            <a:ext cx="11204575" cy="4425950"/>
            <a:chOff x="1357" y="3227"/>
            <a:chExt cx="17645" cy="6970"/>
          </a:xfrm>
        </p:grpSpPr>
        <p:grpSp>
          <p:nvGrpSpPr>
            <p:cNvPr id="33" name="组合 32"/>
            <p:cNvGrpSpPr/>
            <p:nvPr/>
          </p:nvGrpSpPr>
          <p:grpSpPr>
            <a:xfrm>
              <a:off x="1357" y="3227"/>
              <a:ext cx="10644" cy="6910"/>
              <a:chOff x="1357" y="3227"/>
              <a:chExt cx="10644" cy="6910"/>
            </a:xfrm>
          </p:grpSpPr>
          <p:sp>
            <p:nvSpPr>
              <p:cNvPr id="3" name="矩形 2"/>
              <p:cNvSpPr/>
              <p:nvPr>
                <p:custDataLst>
                  <p:tags r:id="rId1"/>
                </p:custDataLst>
              </p:nvPr>
            </p:nvSpPr>
            <p:spPr>
              <a:xfrm>
                <a:off x="2175" y="4085"/>
                <a:ext cx="9827" cy="6053"/>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函数变换，用于改变数据的分布性质，以满足分析的需要或提升模型的性能。</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在函数变换中，通过对原始数据应用某种函数来生成新的变换后的数据。</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可以根据数据的分布情况选择不同的函数变换方法，使数据更加符合统计分析的假设。</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需要注意选择合适的变换方法，在变换后对数据进行逆变换，以便在分析结果中解释原始数据的含义。</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3" name="矩形 12"/>
              <p:cNvSpPr/>
              <p:nvPr>
                <p:custDataLst>
                  <p:tags r:id="rId2"/>
                </p:custDataLst>
              </p:nvPr>
            </p:nvSpPr>
            <p:spPr>
              <a:xfrm>
                <a:off x="2578" y="3415"/>
                <a:ext cx="6617" cy="513"/>
              </a:xfrm>
              <a:prstGeom prst="rect">
                <a:avLst/>
              </a:prstGeom>
              <a:noFill/>
            </p:spPr>
            <p:txBody>
              <a:bodyPr wrap="square" lIns="0" tIns="0" rIns="0" bIns="0" rtlCol="0" anchor="b">
                <a:noAutofit/>
              </a:bodyPr>
              <a:p>
                <a:pPr algn="just">
                  <a:spcBef>
                    <a:spcPct val="0"/>
                  </a:spcBef>
                  <a:spcAft>
                    <a:spcPct val="0"/>
                  </a:spcAft>
                </a:pPr>
                <a:r>
                  <a:rPr lang="zh-CN" altLang="en-US" sz="2200" b="1">
                    <a:solidFill>
                      <a:schemeClr val="accent1"/>
                    </a:solidFill>
                    <a:latin typeface="微软雅黑" panose="020B0503020204020204" charset="-122"/>
                    <a:ea typeface="微软雅黑" panose="020B0503020204020204" charset="-122"/>
                    <a:cs typeface="+mn-ea"/>
                    <a:sym typeface="+mn-ea"/>
                  </a:rPr>
                  <a:t>函数变换</a:t>
                </a:r>
                <a:endParaRPr lang="zh-CN" altLang="en-US" sz="2200" b="1">
                  <a:solidFill>
                    <a:schemeClr val="accent1"/>
                  </a:solidFill>
                  <a:latin typeface="微软雅黑" panose="020B0503020204020204" charset="-122"/>
                  <a:ea typeface="微软雅黑" panose="020B0503020204020204" charset="-122"/>
                  <a:cs typeface="+mn-ea"/>
                  <a:sym typeface="+mn-ea"/>
                </a:endParaRPr>
              </a:p>
            </p:txBody>
          </p:sp>
          <p:sp>
            <p:nvSpPr>
              <p:cNvPr id="14" name="椭圆 13"/>
              <p:cNvSpPr/>
              <p:nvPr>
                <p:custDataLst>
                  <p:tags r:id="rId3"/>
                </p:custDataLst>
              </p:nvPr>
            </p:nvSpPr>
            <p:spPr>
              <a:xfrm>
                <a:off x="1357" y="3227"/>
                <a:ext cx="888" cy="8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000" b="1">
                    <a:solidFill>
                      <a:schemeClr val="lt1">
                        <a:lumMod val="100000"/>
                      </a:schemeClr>
                    </a:solidFill>
                    <a:latin typeface="微软雅黑" panose="020B0503020204020204" charset="-122"/>
                    <a:ea typeface="微软雅黑" panose="020B0503020204020204" charset="-122"/>
                    <a:cs typeface="+mn-ea"/>
                    <a:sym typeface="+mn-ea"/>
                  </a:rPr>
                  <a:t>1</a:t>
                </a:r>
                <a:endParaRPr lang="en-US" altLang="zh-CN" sz="2000" b="1">
                  <a:solidFill>
                    <a:schemeClr val="lt1">
                      <a:lumMod val="100000"/>
                    </a:schemeClr>
                  </a:solidFill>
                  <a:latin typeface="微软雅黑" panose="020B0503020204020204" charset="-122"/>
                  <a:ea typeface="微软雅黑" panose="020B0503020204020204" charset="-122"/>
                  <a:cs typeface="+mn-ea"/>
                  <a:sym typeface="+mn-ea"/>
                </a:endParaRPr>
              </a:p>
            </p:txBody>
          </p:sp>
        </p:grpSp>
        <p:pic>
          <p:nvPicPr>
            <p:cNvPr id="32" name="图片 3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426" y="3475"/>
              <a:ext cx="6576" cy="672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364426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数据变换</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函数变</a:t>
            </a:r>
            <a:r>
              <a:rPr lang="zh-CN" altLang="en-US" sz="2400" b="1">
                <a:latin typeface="微软雅黑" panose="020B0503020204020204" charset="-122"/>
                <a:ea typeface="微软雅黑" panose="020B0503020204020204" charset="-122"/>
              </a:rPr>
              <a:t>换</a:t>
            </a:r>
            <a:endParaRPr lang="zh-CN" altLang="en-US" sz="2400" b="1">
              <a:latin typeface="微软雅黑" panose="020B0503020204020204" charset="-122"/>
              <a:ea typeface="微软雅黑" panose="020B0503020204020204" charset="-122"/>
            </a:endParaRPr>
          </a:p>
        </p:txBody>
      </p:sp>
      <p:grpSp>
        <p:nvGrpSpPr>
          <p:cNvPr id="33" name="组合 32"/>
          <p:cNvGrpSpPr/>
          <p:nvPr/>
        </p:nvGrpSpPr>
        <p:grpSpPr>
          <a:xfrm>
            <a:off x="774065" y="2235835"/>
            <a:ext cx="10798810" cy="4217035"/>
            <a:chOff x="1219" y="3521"/>
            <a:chExt cx="17006" cy="6641"/>
          </a:xfrm>
        </p:grpSpPr>
        <p:sp>
          <p:nvSpPr>
            <p:cNvPr id="2" name="矩形: 圆角 2"/>
            <p:cNvSpPr/>
            <p:nvPr>
              <p:custDataLst>
                <p:tags r:id="rId1"/>
              </p:custDataLst>
            </p:nvPr>
          </p:nvSpPr>
          <p:spPr>
            <a:xfrm>
              <a:off x="1219" y="4198"/>
              <a:ext cx="3085" cy="5962"/>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pPr algn="l"/>
              <a:endParaRPr lang="zh-CN" altLang="en-US" sz="1440">
                <a:solidFill>
                  <a:schemeClr val="bg1"/>
                </a:solidFill>
                <a:latin typeface="+mj-ea"/>
                <a:ea typeface="+mj-ea"/>
              </a:endParaRPr>
            </a:p>
          </p:txBody>
        </p:sp>
        <p:sp>
          <p:nvSpPr>
            <p:cNvPr id="9" name="矩形 8"/>
            <p:cNvSpPr/>
            <p:nvPr>
              <p:custDataLst>
                <p:tags r:id="rId2"/>
              </p:custDataLst>
            </p:nvPr>
          </p:nvSpPr>
          <p:spPr>
            <a:xfrm>
              <a:off x="1637" y="5891"/>
              <a:ext cx="2273" cy="4127"/>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600" dirty="0">
                  <a:solidFill>
                    <a:schemeClr val="tx1">
                      <a:lumMod val="85000"/>
                      <a:lumOff val="15000"/>
                    </a:schemeClr>
                  </a:solidFill>
                  <a:latin typeface="黑体" panose="02010609060101010101" charset="-122"/>
                  <a:ea typeface="黑体" panose="02010609060101010101" charset="-122"/>
                  <a:cs typeface="+mn-ea"/>
                </a:rPr>
                <a:t>适用于数据具有右偏分布的情况。通过取数据的对数，将右偏的数据转换为更加对称的形式，方便后续分析。</a:t>
              </a:r>
              <a:endParaRPr lang="zh-CN" altLang="en-US" sz="1600" dirty="0">
                <a:solidFill>
                  <a:schemeClr val="tx1">
                    <a:lumMod val="85000"/>
                    <a:lumOff val="15000"/>
                  </a:schemeClr>
                </a:solidFill>
                <a:latin typeface="黑体" panose="02010609060101010101" charset="-122"/>
                <a:ea typeface="黑体" panose="02010609060101010101" charset="-122"/>
                <a:cs typeface="+mn-ea"/>
              </a:endParaRPr>
            </a:p>
          </p:txBody>
        </p:sp>
        <p:sp>
          <p:nvSpPr>
            <p:cNvPr id="10" name="圆角矩形 9"/>
            <p:cNvSpPr/>
            <p:nvPr>
              <p:custDataLst>
                <p:tags r:id="rId3"/>
              </p:custDataLst>
            </p:nvPr>
          </p:nvSpPr>
          <p:spPr>
            <a:xfrm>
              <a:off x="1637" y="3544"/>
              <a:ext cx="1040" cy="1038"/>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p>
              <a:pPr algn="ctr">
                <a:spcBef>
                  <a:spcPct val="0"/>
                </a:spcBef>
                <a:spcAft>
                  <a:spcPct val="0"/>
                </a:spcAft>
              </a:pPr>
              <a:r>
                <a:rPr lang="en-US" altLang="zh-CN" sz="2000" b="1" dirty="0">
                  <a:latin typeface="微软雅黑" panose="020B0503020204020204" charset="-122"/>
                  <a:ea typeface="微软雅黑" panose="020B0503020204020204" charset="-122"/>
                  <a:cs typeface="+mn-ea"/>
                  <a:sym typeface="+mn-ea"/>
                </a:rPr>
                <a:t>01</a:t>
              </a:r>
              <a:endParaRPr lang="en-US" altLang="zh-CN" sz="2000" b="1" dirty="0">
                <a:latin typeface="微软雅黑" panose="020B0503020204020204" charset="-122"/>
                <a:ea typeface="微软雅黑" panose="020B0503020204020204" charset="-122"/>
                <a:cs typeface="+mn-ea"/>
                <a:sym typeface="+mn-ea"/>
              </a:endParaRPr>
            </a:p>
          </p:txBody>
        </p:sp>
        <p:cxnSp>
          <p:nvCxnSpPr>
            <p:cNvPr id="11" name="直接连接符 10"/>
            <p:cNvCxnSpPr/>
            <p:nvPr>
              <p:custDataLst>
                <p:tags r:id="rId4"/>
              </p:custDataLst>
            </p:nvPr>
          </p:nvCxnSpPr>
          <p:spPr>
            <a:xfrm flipV="1">
              <a:off x="1512" y="5680"/>
              <a:ext cx="2555"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sp>
          <p:nvSpPr>
            <p:cNvPr id="15" name="矩形 14"/>
            <p:cNvSpPr/>
            <p:nvPr>
              <p:custDataLst>
                <p:tags r:id="rId5"/>
              </p:custDataLst>
            </p:nvPr>
          </p:nvSpPr>
          <p:spPr>
            <a:xfrm>
              <a:off x="1642" y="4781"/>
              <a:ext cx="2273" cy="700"/>
            </a:xfrm>
            <a:prstGeom prst="rect">
              <a:avLst/>
            </a:prstGeom>
            <a:noFill/>
          </p:spPr>
          <p:txBody>
            <a:bodyPr wrap="square" lIns="0" tIns="0" rIns="0" bIns="0" rtlCol="0" anchor="ctr" anchorCtr="0">
              <a:noAutofit/>
            </a:bodyPr>
            <a:p>
              <a:pPr algn="ctr">
                <a:spcBef>
                  <a:spcPct val="0"/>
                </a:spcBef>
                <a:spcAft>
                  <a:spcPct val="0"/>
                </a:spcAft>
              </a:pPr>
              <a:r>
                <a:rPr lang="zh-CN" altLang="en-US" sz="2000" b="1" dirty="0">
                  <a:solidFill>
                    <a:schemeClr val="accent1"/>
                  </a:solidFill>
                  <a:latin typeface="微软雅黑" panose="020B0503020204020204" charset="-122"/>
                  <a:ea typeface="微软雅黑" panose="020B0503020204020204" charset="-122"/>
                  <a:cs typeface="+mn-ea"/>
                </a:rPr>
                <a:t>对数变换</a:t>
              </a:r>
              <a:endParaRPr lang="zh-CN" altLang="en-US" sz="2000" b="1" dirty="0">
                <a:solidFill>
                  <a:schemeClr val="accent1"/>
                </a:solidFill>
                <a:latin typeface="微软雅黑" panose="020B0503020204020204" charset="-122"/>
                <a:ea typeface="微软雅黑" panose="020B0503020204020204" charset="-122"/>
                <a:cs typeface="+mn-ea"/>
              </a:endParaRPr>
            </a:p>
          </p:txBody>
        </p:sp>
        <p:sp>
          <p:nvSpPr>
            <p:cNvPr id="16" name="矩形: 圆角 2"/>
            <p:cNvSpPr/>
            <p:nvPr>
              <p:custDataLst>
                <p:tags r:id="rId6"/>
              </p:custDataLst>
            </p:nvPr>
          </p:nvSpPr>
          <p:spPr>
            <a:xfrm>
              <a:off x="4699" y="4222"/>
              <a:ext cx="3085" cy="5939"/>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pPr algn="l"/>
              <a:endParaRPr lang="zh-CN" altLang="en-US" sz="1440">
                <a:solidFill>
                  <a:schemeClr val="bg1"/>
                </a:solidFill>
                <a:latin typeface="+mj-ea"/>
                <a:ea typeface="+mj-ea"/>
              </a:endParaRPr>
            </a:p>
          </p:txBody>
        </p:sp>
        <p:sp>
          <p:nvSpPr>
            <p:cNvPr id="17" name="矩形 16"/>
            <p:cNvSpPr/>
            <p:nvPr>
              <p:custDataLst>
                <p:tags r:id="rId7"/>
              </p:custDataLst>
            </p:nvPr>
          </p:nvSpPr>
          <p:spPr>
            <a:xfrm>
              <a:off x="5118" y="5897"/>
              <a:ext cx="2273" cy="4120"/>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600" dirty="0">
                  <a:solidFill>
                    <a:schemeClr val="tx1">
                      <a:lumMod val="85000"/>
                      <a:lumOff val="15000"/>
                    </a:schemeClr>
                  </a:solidFill>
                  <a:latin typeface="黑体" panose="02010609060101010101" charset="-122"/>
                  <a:ea typeface="黑体" panose="02010609060101010101" charset="-122"/>
                  <a:cs typeface="+mn-ea"/>
                </a:rPr>
                <a:t>适用于数据右偏或左偏不那么严重的情况。能使较大的值被压缩，使较小的值被拉伸，使数据更接近正态分布。</a:t>
              </a:r>
              <a:endParaRPr lang="zh-CN" altLang="en-US" sz="1600" dirty="0">
                <a:solidFill>
                  <a:schemeClr val="tx1">
                    <a:lumMod val="85000"/>
                    <a:lumOff val="15000"/>
                  </a:schemeClr>
                </a:solidFill>
                <a:latin typeface="黑体" panose="02010609060101010101" charset="-122"/>
                <a:ea typeface="黑体" panose="02010609060101010101" charset="-122"/>
                <a:cs typeface="+mn-ea"/>
              </a:endParaRPr>
            </a:p>
          </p:txBody>
        </p:sp>
        <p:sp>
          <p:nvSpPr>
            <p:cNvPr id="18" name="圆角矩形 17"/>
            <p:cNvSpPr/>
            <p:nvPr>
              <p:custDataLst>
                <p:tags r:id="rId8"/>
              </p:custDataLst>
            </p:nvPr>
          </p:nvSpPr>
          <p:spPr>
            <a:xfrm>
              <a:off x="5117" y="3521"/>
              <a:ext cx="1040" cy="1041"/>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p>
              <a:pPr algn="ctr">
                <a:spcBef>
                  <a:spcPct val="0"/>
                </a:spcBef>
                <a:spcAft>
                  <a:spcPct val="0"/>
                </a:spcAft>
              </a:pPr>
              <a:r>
                <a:rPr lang="en-US" altLang="zh-CN" sz="2000" b="1" dirty="0">
                  <a:latin typeface="微软雅黑" panose="020B0503020204020204" charset="-122"/>
                  <a:ea typeface="微软雅黑" panose="020B0503020204020204" charset="-122"/>
                  <a:cs typeface="+mn-ea"/>
                  <a:sym typeface="+mn-ea"/>
                </a:rPr>
                <a:t>02</a:t>
              </a:r>
              <a:endParaRPr lang="en-US" altLang="zh-CN" sz="2000" b="1" dirty="0">
                <a:latin typeface="微软雅黑" panose="020B0503020204020204" charset="-122"/>
                <a:ea typeface="微软雅黑" panose="020B0503020204020204" charset="-122"/>
                <a:cs typeface="+mn-ea"/>
                <a:sym typeface="+mn-ea"/>
              </a:endParaRPr>
            </a:p>
          </p:txBody>
        </p:sp>
        <p:cxnSp>
          <p:nvCxnSpPr>
            <p:cNvPr id="19" name="直接连接符 18"/>
            <p:cNvCxnSpPr/>
            <p:nvPr>
              <p:custDataLst>
                <p:tags r:id="rId9"/>
              </p:custDataLst>
            </p:nvPr>
          </p:nvCxnSpPr>
          <p:spPr>
            <a:xfrm flipV="1">
              <a:off x="4992" y="5675"/>
              <a:ext cx="2557"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sp>
          <p:nvSpPr>
            <p:cNvPr id="20" name="矩形 19"/>
            <p:cNvSpPr/>
            <p:nvPr>
              <p:custDataLst>
                <p:tags r:id="rId10"/>
              </p:custDataLst>
            </p:nvPr>
          </p:nvSpPr>
          <p:spPr>
            <a:xfrm>
              <a:off x="5126" y="4788"/>
              <a:ext cx="2273" cy="711"/>
            </a:xfrm>
            <a:prstGeom prst="rect">
              <a:avLst/>
            </a:prstGeom>
            <a:noFill/>
          </p:spPr>
          <p:txBody>
            <a:bodyPr wrap="square" lIns="0" tIns="0" rIns="0" bIns="0" rtlCol="0" anchor="ctr" anchorCtr="0">
              <a:noAutofit/>
            </a:bodyPr>
            <a:p>
              <a:pPr algn="ct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rPr>
                <a:t>平方根变换</a:t>
              </a:r>
              <a:endParaRPr lang="zh-CN" altLang="en-US" sz="2000" b="1">
                <a:solidFill>
                  <a:schemeClr val="accent1"/>
                </a:solidFill>
                <a:latin typeface="微软雅黑" panose="020B0503020204020204" charset="-122"/>
                <a:ea typeface="微软雅黑" panose="020B0503020204020204" charset="-122"/>
                <a:cs typeface="+mn-ea"/>
              </a:endParaRPr>
            </a:p>
          </p:txBody>
        </p:sp>
        <p:sp>
          <p:nvSpPr>
            <p:cNvPr id="63" name="矩形: 圆角 2"/>
            <p:cNvSpPr/>
            <p:nvPr>
              <p:custDataLst>
                <p:tags r:id="rId11"/>
              </p:custDataLst>
            </p:nvPr>
          </p:nvSpPr>
          <p:spPr>
            <a:xfrm>
              <a:off x="8180" y="4216"/>
              <a:ext cx="3085" cy="5944"/>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pPr algn="l"/>
              <a:endParaRPr lang="zh-CN" altLang="en-US" sz="1440">
                <a:solidFill>
                  <a:schemeClr val="bg1"/>
                </a:solidFill>
                <a:latin typeface="+mj-ea"/>
                <a:ea typeface="+mj-ea"/>
              </a:endParaRPr>
            </a:p>
          </p:txBody>
        </p:sp>
        <p:sp>
          <p:nvSpPr>
            <p:cNvPr id="21" name="矩形 20"/>
            <p:cNvSpPr/>
            <p:nvPr>
              <p:custDataLst>
                <p:tags r:id="rId12"/>
              </p:custDataLst>
            </p:nvPr>
          </p:nvSpPr>
          <p:spPr>
            <a:xfrm>
              <a:off x="8598" y="5901"/>
              <a:ext cx="2273" cy="4114"/>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600" dirty="0">
                  <a:solidFill>
                    <a:schemeClr val="tx1">
                      <a:lumMod val="85000"/>
                      <a:lumOff val="15000"/>
                    </a:schemeClr>
                  </a:solidFill>
                  <a:latin typeface="黑体" panose="02010609060101010101" charset="-122"/>
                  <a:ea typeface="黑体" panose="02010609060101010101" charset="-122"/>
                  <a:cs typeface="+mn-ea"/>
                </a:rPr>
                <a:t>可用于处理数据左偏的情况，特别是处理频率或时间间隔等数据。能够拉伸较小的值，使数据更加平滑。</a:t>
              </a:r>
              <a:endParaRPr lang="zh-CN" altLang="en-US" sz="1600" dirty="0">
                <a:solidFill>
                  <a:schemeClr val="tx1">
                    <a:lumMod val="85000"/>
                    <a:lumOff val="15000"/>
                  </a:schemeClr>
                </a:solidFill>
                <a:latin typeface="黑体" panose="02010609060101010101" charset="-122"/>
                <a:ea typeface="黑体" panose="02010609060101010101" charset="-122"/>
                <a:cs typeface="+mn-ea"/>
              </a:endParaRPr>
            </a:p>
          </p:txBody>
        </p:sp>
        <p:sp>
          <p:nvSpPr>
            <p:cNvPr id="65" name="圆角矩形 64"/>
            <p:cNvSpPr/>
            <p:nvPr>
              <p:custDataLst>
                <p:tags r:id="rId13"/>
              </p:custDataLst>
            </p:nvPr>
          </p:nvSpPr>
          <p:spPr>
            <a:xfrm>
              <a:off x="8598" y="3526"/>
              <a:ext cx="1040" cy="1040"/>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p>
              <a:pPr algn="ctr">
                <a:spcBef>
                  <a:spcPct val="0"/>
                </a:spcBef>
                <a:spcAft>
                  <a:spcPct val="0"/>
                </a:spcAft>
              </a:pPr>
              <a:r>
                <a:rPr lang="en-US" altLang="zh-CN" sz="2000" b="1" dirty="0">
                  <a:latin typeface="微软雅黑" panose="020B0503020204020204" charset="-122"/>
                  <a:ea typeface="微软雅黑" panose="020B0503020204020204" charset="-122"/>
                  <a:cs typeface="+mn-ea"/>
                  <a:sym typeface="+mn-ea"/>
                </a:rPr>
                <a:t>03</a:t>
              </a:r>
              <a:endParaRPr lang="en-US" altLang="zh-CN" sz="2000" b="1" dirty="0">
                <a:latin typeface="微软雅黑" panose="020B0503020204020204" charset="-122"/>
                <a:ea typeface="微软雅黑" panose="020B0503020204020204" charset="-122"/>
                <a:cs typeface="+mn-ea"/>
                <a:sym typeface="+mn-ea"/>
              </a:endParaRPr>
            </a:p>
          </p:txBody>
        </p:sp>
        <p:cxnSp>
          <p:nvCxnSpPr>
            <p:cNvPr id="75" name="直接连接符 74"/>
            <p:cNvCxnSpPr/>
            <p:nvPr>
              <p:custDataLst>
                <p:tags r:id="rId14"/>
              </p:custDataLst>
            </p:nvPr>
          </p:nvCxnSpPr>
          <p:spPr>
            <a:xfrm flipV="1">
              <a:off x="8472" y="5692"/>
              <a:ext cx="2557"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sp>
          <p:nvSpPr>
            <p:cNvPr id="22" name="矩形 21"/>
            <p:cNvSpPr/>
            <p:nvPr>
              <p:custDataLst>
                <p:tags r:id="rId15"/>
              </p:custDataLst>
            </p:nvPr>
          </p:nvSpPr>
          <p:spPr>
            <a:xfrm>
              <a:off x="8598" y="4779"/>
              <a:ext cx="2273" cy="700"/>
            </a:xfrm>
            <a:prstGeom prst="rect">
              <a:avLst/>
            </a:prstGeom>
            <a:noFill/>
          </p:spPr>
          <p:txBody>
            <a:bodyPr wrap="square" lIns="0" tIns="0" rIns="0" bIns="0" rtlCol="0" anchor="ctr" anchorCtr="0">
              <a:noAutofit/>
            </a:bodyPr>
            <a:p>
              <a:pPr algn="ct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rPr>
                <a:t>倒数变换</a:t>
              </a:r>
              <a:endParaRPr lang="zh-CN" altLang="en-US" sz="2000" b="1">
                <a:solidFill>
                  <a:schemeClr val="accent1"/>
                </a:solidFill>
                <a:latin typeface="微软雅黑" panose="020B0503020204020204" charset="-122"/>
                <a:ea typeface="微软雅黑" panose="020B0503020204020204" charset="-122"/>
                <a:cs typeface="+mn-ea"/>
              </a:endParaRPr>
            </a:p>
          </p:txBody>
        </p:sp>
        <p:sp>
          <p:nvSpPr>
            <p:cNvPr id="69" name="矩形: 圆角 2"/>
            <p:cNvSpPr/>
            <p:nvPr>
              <p:custDataLst>
                <p:tags r:id="rId16"/>
              </p:custDataLst>
            </p:nvPr>
          </p:nvSpPr>
          <p:spPr>
            <a:xfrm>
              <a:off x="11660" y="4216"/>
              <a:ext cx="3085" cy="5944"/>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pPr algn="l"/>
              <a:endParaRPr lang="zh-CN" altLang="en-US" sz="1440">
                <a:solidFill>
                  <a:schemeClr val="bg1"/>
                </a:solidFill>
                <a:latin typeface="+mj-ea"/>
                <a:ea typeface="+mj-ea"/>
              </a:endParaRPr>
            </a:p>
          </p:txBody>
        </p:sp>
        <p:sp>
          <p:nvSpPr>
            <p:cNvPr id="23" name="矩形 22"/>
            <p:cNvSpPr/>
            <p:nvPr>
              <p:custDataLst>
                <p:tags r:id="rId17"/>
              </p:custDataLst>
            </p:nvPr>
          </p:nvSpPr>
          <p:spPr>
            <a:xfrm>
              <a:off x="12067" y="5905"/>
              <a:ext cx="2273" cy="4093"/>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600" dirty="0">
                  <a:solidFill>
                    <a:schemeClr val="tx1">
                      <a:lumMod val="85000"/>
                      <a:lumOff val="15000"/>
                    </a:schemeClr>
                  </a:solidFill>
                  <a:latin typeface="黑体" panose="02010609060101010101" charset="-122"/>
                  <a:ea typeface="黑体" panose="02010609060101010101" charset="-122"/>
                  <a:cs typeface="+mn-ea"/>
                </a:rPr>
                <a:t>适用于处理数据左偏或右偏，但对称性不太好的情况。指数变换可以拉伸或压缩数据，使数据更接近正态分布。</a:t>
              </a:r>
              <a:endParaRPr lang="zh-CN" altLang="en-US" sz="1600" dirty="0">
                <a:solidFill>
                  <a:schemeClr val="tx1">
                    <a:lumMod val="85000"/>
                    <a:lumOff val="15000"/>
                  </a:schemeClr>
                </a:solidFill>
                <a:latin typeface="黑体" panose="02010609060101010101" charset="-122"/>
                <a:ea typeface="黑体" panose="02010609060101010101" charset="-122"/>
                <a:cs typeface="+mn-ea"/>
              </a:endParaRPr>
            </a:p>
          </p:txBody>
        </p:sp>
        <p:sp>
          <p:nvSpPr>
            <p:cNvPr id="71" name="圆角矩形 70"/>
            <p:cNvSpPr/>
            <p:nvPr>
              <p:custDataLst>
                <p:tags r:id="rId18"/>
              </p:custDataLst>
            </p:nvPr>
          </p:nvSpPr>
          <p:spPr>
            <a:xfrm>
              <a:off x="12078" y="3526"/>
              <a:ext cx="1040" cy="1040"/>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p>
              <a:pPr algn="ctr">
                <a:spcBef>
                  <a:spcPct val="0"/>
                </a:spcBef>
                <a:spcAft>
                  <a:spcPct val="0"/>
                </a:spcAft>
              </a:pPr>
              <a:r>
                <a:rPr lang="en-US" altLang="zh-CN" sz="2000" b="1">
                  <a:latin typeface="微软雅黑" panose="020B0503020204020204" charset="-122"/>
                  <a:ea typeface="微软雅黑" panose="020B0503020204020204" charset="-122"/>
                  <a:cs typeface="+mn-ea"/>
                  <a:sym typeface="+mn-ea"/>
                </a:rPr>
                <a:t>04</a:t>
              </a:r>
              <a:endParaRPr lang="en-US" altLang="zh-CN" sz="2000" b="1" dirty="0">
                <a:latin typeface="微软雅黑" panose="020B0503020204020204" charset="-122"/>
                <a:ea typeface="微软雅黑" panose="020B0503020204020204" charset="-122"/>
                <a:cs typeface="+mn-ea"/>
                <a:sym typeface="+mn-ea"/>
              </a:endParaRPr>
            </a:p>
          </p:txBody>
        </p:sp>
        <p:cxnSp>
          <p:nvCxnSpPr>
            <p:cNvPr id="76" name="直接连接符 75"/>
            <p:cNvCxnSpPr/>
            <p:nvPr>
              <p:custDataLst>
                <p:tags r:id="rId19"/>
              </p:custDataLst>
            </p:nvPr>
          </p:nvCxnSpPr>
          <p:spPr>
            <a:xfrm flipV="1">
              <a:off x="11953" y="5696"/>
              <a:ext cx="2557"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sp>
          <p:nvSpPr>
            <p:cNvPr id="24" name="矩形 23"/>
            <p:cNvSpPr/>
            <p:nvPr>
              <p:custDataLst>
                <p:tags r:id="rId20"/>
              </p:custDataLst>
            </p:nvPr>
          </p:nvSpPr>
          <p:spPr>
            <a:xfrm>
              <a:off x="12078" y="4781"/>
              <a:ext cx="2273" cy="700"/>
            </a:xfrm>
            <a:prstGeom prst="rect">
              <a:avLst/>
            </a:prstGeom>
            <a:noFill/>
          </p:spPr>
          <p:txBody>
            <a:bodyPr wrap="square" lIns="0" tIns="0" rIns="0" bIns="0" rtlCol="0" anchor="ctr" anchorCtr="0">
              <a:noAutofit/>
            </a:bodyPr>
            <a:p>
              <a:pPr algn="ct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rPr>
                <a:t>指数变换</a:t>
              </a:r>
              <a:endParaRPr lang="zh-CN" altLang="en-US" sz="2000" b="1">
                <a:solidFill>
                  <a:schemeClr val="accent1"/>
                </a:solidFill>
                <a:latin typeface="微软雅黑" panose="020B0503020204020204" charset="-122"/>
                <a:ea typeface="微软雅黑" panose="020B0503020204020204" charset="-122"/>
                <a:cs typeface="+mn-ea"/>
              </a:endParaRPr>
            </a:p>
          </p:txBody>
        </p:sp>
        <p:sp>
          <p:nvSpPr>
            <p:cNvPr id="25" name="矩形: 圆角 2"/>
            <p:cNvSpPr/>
            <p:nvPr>
              <p:custDataLst>
                <p:tags r:id="rId21"/>
              </p:custDataLst>
            </p:nvPr>
          </p:nvSpPr>
          <p:spPr>
            <a:xfrm>
              <a:off x="15141" y="4216"/>
              <a:ext cx="3085" cy="5946"/>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pPr algn="l"/>
              <a:endParaRPr lang="zh-CN" altLang="en-US" sz="1440">
                <a:solidFill>
                  <a:schemeClr val="bg1"/>
                </a:solidFill>
                <a:latin typeface="+mj-ea"/>
                <a:ea typeface="+mj-ea"/>
              </a:endParaRPr>
            </a:p>
          </p:txBody>
        </p:sp>
        <p:sp>
          <p:nvSpPr>
            <p:cNvPr id="26" name="矩形 25"/>
            <p:cNvSpPr/>
            <p:nvPr>
              <p:custDataLst>
                <p:tags r:id="rId22"/>
              </p:custDataLst>
            </p:nvPr>
          </p:nvSpPr>
          <p:spPr>
            <a:xfrm>
              <a:off x="15559" y="5911"/>
              <a:ext cx="2273" cy="3140"/>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600" dirty="0">
                  <a:solidFill>
                    <a:schemeClr val="tx1">
                      <a:lumMod val="85000"/>
                      <a:lumOff val="15000"/>
                    </a:schemeClr>
                  </a:solidFill>
                  <a:latin typeface="黑体" panose="02010609060101010101" charset="-122"/>
                  <a:ea typeface="黑体" panose="02010609060101010101" charset="-122"/>
                  <a:cs typeface="黑体" panose="02010609060101010101" charset="-122"/>
                </a:rPr>
                <a:t>也称分位数函数变换</a:t>
              </a:r>
              <a:r>
                <a:rPr lang="en-US" altLang="zh-CN" sz="1600" dirty="0">
                  <a:solidFill>
                    <a:schemeClr val="tx1">
                      <a:lumMod val="85000"/>
                      <a:lumOff val="15000"/>
                    </a:schemeClr>
                  </a:solidFill>
                  <a:latin typeface="黑体" panose="02010609060101010101" charset="-122"/>
                  <a:ea typeface="黑体" panose="02010609060101010101" charset="-122"/>
                  <a:cs typeface="黑体" panose="02010609060101010101" charset="-122"/>
                </a:rPr>
                <a:t>,</a:t>
              </a:r>
              <a:r>
                <a:rPr lang="zh-CN" altLang="en-US" sz="1600" dirty="0">
                  <a:solidFill>
                    <a:schemeClr val="tx1">
                      <a:lumMod val="85000"/>
                      <a:lumOff val="15000"/>
                    </a:schemeClr>
                  </a:solidFill>
                  <a:latin typeface="黑体" panose="02010609060101010101" charset="-122"/>
                  <a:ea typeface="黑体" panose="02010609060101010101" charset="-122"/>
                  <a:cs typeface="黑体" panose="02010609060101010101" charset="-122"/>
                </a:rPr>
                <a:t>将原始数据的分位数映射到标准正态分布的分位数，从而将数据转换为近似正态分布。</a:t>
              </a:r>
              <a:endParaRPr lang="zh-CN" altLang="en-US" sz="16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27" name="圆角矩形 26"/>
            <p:cNvSpPr/>
            <p:nvPr>
              <p:custDataLst>
                <p:tags r:id="rId23"/>
              </p:custDataLst>
            </p:nvPr>
          </p:nvSpPr>
          <p:spPr>
            <a:xfrm>
              <a:off x="15559" y="3526"/>
              <a:ext cx="1040" cy="1040"/>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p>
              <a:pPr algn="ctr">
                <a:spcBef>
                  <a:spcPct val="0"/>
                </a:spcBef>
                <a:spcAft>
                  <a:spcPct val="0"/>
                </a:spcAft>
              </a:pPr>
              <a:r>
                <a:rPr lang="en-US" altLang="zh-CN" sz="2000" b="1">
                  <a:latin typeface="微软雅黑" panose="020B0503020204020204" charset="-122"/>
                  <a:ea typeface="微软雅黑" panose="020B0503020204020204" charset="-122"/>
                  <a:cs typeface="+mn-ea"/>
                  <a:sym typeface="+mn-ea"/>
                </a:rPr>
                <a:t>05</a:t>
              </a:r>
              <a:endParaRPr lang="en-US" altLang="zh-CN" sz="2000" b="1" dirty="0">
                <a:latin typeface="微软雅黑" panose="020B0503020204020204" charset="-122"/>
                <a:ea typeface="微软雅黑" panose="020B0503020204020204" charset="-122"/>
                <a:cs typeface="+mn-ea"/>
                <a:sym typeface="+mn-ea"/>
              </a:endParaRPr>
            </a:p>
          </p:txBody>
        </p:sp>
        <p:cxnSp>
          <p:nvCxnSpPr>
            <p:cNvPr id="28" name="直接连接符 27"/>
            <p:cNvCxnSpPr/>
            <p:nvPr>
              <p:custDataLst>
                <p:tags r:id="rId24"/>
              </p:custDataLst>
            </p:nvPr>
          </p:nvCxnSpPr>
          <p:spPr>
            <a:xfrm flipV="1">
              <a:off x="15433" y="5692"/>
              <a:ext cx="2557"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sp>
          <p:nvSpPr>
            <p:cNvPr id="29" name="矩形 28"/>
            <p:cNvSpPr/>
            <p:nvPr>
              <p:custDataLst>
                <p:tags r:id="rId25"/>
              </p:custDataLst>
            </p:nvPr>
          </p:nvSpPr>
          <p:spPr>
            <a:xfrm>
              <a:off x="15433" y="4789"/>
              <a:ext cx="2591" cy="700"/>
            </a:xfrm>
            <a:prstGeom prst="rect">
              <a:avLst/>
            </a:prstGeom>
            <a:noFill/>
          </p:spPr>
          <p:txBody>
            <a:bodyPr wrap="square" lIns="0" tIns="0" rIns="0" bIns="0" rtlCol="0" anchor="ctr" anchorCtr="0">
              <a:noAutofit/>
            </a:bodyPr>
            <a:p>
              <a:pPr algn="ctr">
                <a:spcBef>
                  <a:spcPct val="0"/>
                </a:spcBef>
                <a:spcAft>
                  <a:spcPct val="0"/>
                </a:spcAft>
              </a:pPr>
              <a:r>
                <a:rPr lang="zh-CN" altLang="en-US" b="1">
                  <a:solidFill>
                    <a:schemeClr val="accent1"/>
                  </a:solidFill>
                  <a:latin typeface="微软雅黑" panose="020B0503020204020204" charset="-122"/>
                  <a:ea typeface="微软雅黑" panose="020B0503020204020204" charset="-122"/>
                  <a:cs typeface="+mn-ea"/>
                </a:rPr>
                <a:t>正态分位数变换</a:t>
              </a:r>
              <a:endParaRPr lang="zh-CN" altLang="en-US" b="1">
                <a:solidFill>
                  <a:schemeClr val="accent1"/>
                </a:solidFill>
                <a:latin typeface="微软雅黑" panose="020B0503020204020204" charset="-122"/>
                <a:ea typeface="微软雅黑" panose="020B0503020204020204" charset="-122"/>
                <a:cs typeface="+mn-ea"/>
              </a:endParaRPr>
            </a:p>
          </p:txBody>
        </p:sp>
      </p:grpSp>
      <p:sp>
        <p:nvSpPr>
          <p:cNvPr id="30" name="文本框 29"/>
          <p:cNvSpPr txBox="1"/>
          <p:nvPr/>
        </p:nvSpPr>
        <p:spPr>
          <a:xfrm>
            <a:off x="10363200" y="91440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变换</a:t>
            </a:r>
            <a:endParaRPr lang="zh-CN" altLang="en-US" sz="2400" b="1">
              <a:latin typeface="微软雅黑" panose="020B0503020204020204" charset="-122"/>
              <a:ea typeface="微软雅黑" panose="020B0503020204020204" charset="-122"/>
            </a:endParaRPr>
          </a:p>
        </p:txBody>
      </p:sp>
      <p:grpSp>
        <p:nvGrpSpPr>
          <p:cNvPr id="9" name="组合 8"/>
          <p:cNvGrpSpPr/>
          <p:nvPr/>
        </p:nvGrpSpPr>
        <p:grpSpPr>
          <a:xfrm>
            <a:off x="861695" y="1083310"/>
            <a:ext cx="11566525" cy="5520690"/>
            <a:chOff x="1357" y="1706"/>
            <a:chExt cx="18215" cy="8694"/>
          </a:xfrm>
        </p:grpSpPr>
        <p:grpSp>
          <p:nvGrpSpPr>
            <p:cNvPr id="7" name="组合 6"/>
            <p:cNvGrpSpPr/>
            <p:nvPr/>
          </p:nvGrpSpPr>
          <p:grpSpPr>
            <a:xfrm>
              <a:off x="1357" y="3304"/>
              <a:ext cx="9916" cy="6910"/>
              <a:chOff x="1357" y="3304"/>
              <a:chExt cx="9916" cy="6910"/>
            </a:xfrm>
          </p:grpSpPr>
          <p:sp>
            <p:nvSpPr>
              <p:cNvPr id="3" name="矩形 2"/>
              <p:cNvSpPr/>
              <p:nvPr>
                <p:custDataLst>
                  <p:tags r:id="rId1"/>
                </p:custDataLst>
              </p:nvPr>
            </p:nvSpPr>
            <p:spPr>
              <a:xfrm>
                <a:off x="2175" y="4162"/>
                <a:ext cx="9098" cy="6053"/>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数据规范化，也称数据归一化，是数据预处理的一种常见方法，用于</a:t>
                </a:r>
                <a:r>
                  <a:rPr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将数据按比例缩放，使其进入一个特定的范围</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规范化的目的是</a:t>
                </a:r>
                <a:r>
                  <a:rPr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消除不同特征之间的量纲影响</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将不同维度的特征统一到相同的尺度上</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，以便更好地进行比较和分析。</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3" name="矩形 12"/>
              <p:cNvSpPr/>
              <p:nvPr>
                <p:custDataLst>
                  <p:tags r:id="rId2"/>
                </p:custDataLst>
              </p:nvPr>
            </p:nvSpPr>
            <p:spPr>
              <a:xfrm>
                <a:off x="2578" y="3492"/>
                <a:ext cx="6617" cy="513"/>
              </a:xfrm>
              <a:prstGeom prst="rect">
                <a:avLst/>
              </a:prstGeom>
              <a:noFill/>
            </p:spPr>
            <p:txBody>
              <a:bodyPr wrap="square" lIns="0" tIns="0" rIns="0" bIns="0" rtlCol="0" anchor="b">
                <a:noAutofit/>
              </a:bodyPr>
              <a:p>
                <a:pPr algn="just">
                  <a:spcBef>
                    <a:spcPct val="0"/>
                  </a:spcBef>
                  <a:spcAft>
                    <a:spcPct val="0"/>
                  </a:spcAft>
                </a:pPr>
                <a:r>
                  <a:rPr lang="zh-CN" altLang="en-US" sz="2200" b="1">
                    <a:solidFill>
                      <a:schemeClr val="accent1"/>
                    </a:solidFill>
                    <a:latin typeface="微软雅黑" panose="020B0503020204020204" charset="-122"/>
                    <a:ea typeface="微软雅黑" panose="020B0503020204020204" charset="-122"/>
                    <a:cs typeface="+mn-ea"/>
                    <a:sym typeface="+mn-ea"/>
                  </a:rPr>
                  <a:t>数据规范化</a:t>
                </a:r>
                <a:endParaRPr lang="zh-CN" altLang="en-US" sz="2200" b="1">
                  <a:solidFill>
                    <a:schemeClr val="accent1"/>
                  </a:solidFill>
                  <a:latin typeface="微软雅黑" panose="020B0503020204020204" charset="-122"/>
                  <a:ea typeface="微软雅黑" panose="020B0503020204020204" charset="-122"/>
                  <a:cs typeface="+mn-ea"/>
                  <a:sym typeface="+mn-ea"/>
                </a:endParaRPr>
              </a:p>
            </p:txBody>
          </p:sp>
          <p:sp>
            <p:nvSpPr>
              <p:cNvPr id="14" name="椭圆 13"/>
              <p:cNvSpPr/>
              <p:nvPr>
                <p:custDataLst>
                  <p:tags r:id="rId3"/>
                </p:custDataLst>
              </p:nvPr>
            </p:nvSpPr>
            <p:spPr>
              <a:xfrm>
                <a:off x="1357" y="3304"/>
                <a:ext cx="888" cy="8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000" b="1">
                    <a:solidFill>
                      <a:schemeClr val="lt1">
                        <a:lumMod val="100000"/>
                      </a:schemeClr>
                    </a:solidFill>
                    <a:latin typeface="微软雅黑" panose="020B0503020204020204" charset="-122"/>
                    <a:ea typeface="微软雅黑" panose="020B0503020204020204" charset="-122"/>
                    <a:cs typeface="+mn-ea"/>
                    <a:sym typeface="+mn-ea"/>
                  </a:rPr>
                  <a:t>2</a:t>
                </a:r>
                <a:endParaRPr lang="en-US" altLang="zh-CN" sz="2000" b="1">
                  <a:solidFill>
                    <a:schemeClr val="lt1">
                      <a:lumMod val="100000"/>
                    </a:schemeClr>
                  </a:solidFill>
                  <a:latin typeface="微软雅黑" panose="020B0503020204020204" charset="-122"/>
                  <a:ea typeface="微软雅黑" panose="020B0503020204020204" charset="-122"/>
                  <a:cs typeface="+mn-ea"/>
                  <a:sym typeface="+mn-ea"/>
                </a:endParaRPr>
              </a:p>
            </p:txBody>
          </p:sp>
        </p:grpSp>
        <p:pic>
          <p:nvPicPr>
            <p:cNvPr id="2" name="图片 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026" y="1706"/>
              <a:ext cx="7547" cy="869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467042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数据变换</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规范化</a:t>
            </a:r>
            <a:endParaRPr lang="zh-CN" altLang="en-US" sz="2400" b="1">
              <a:latin typeface="微软雅黑" panose="020B0503020204020204" charset="-122"/>
              <a:ea typeface="微软雅黑" panose="020B0503020204020204" charset="-122"/>
            </a:endParaRPr>
          </a:p>
        </p:txBody>
      </p:sp>
      <p:grpSp>
        <p:nvGrpSpPr>
          <p:cNvPr id="21" name="组合 20"/>
          <p:cNvGrpSpPr/>
          <p:nvPr>
            <p:custDataLst>
              <p:tags r:id="rId1"/>
            </p:custDataLst>
          </p:nvPr>
        </p:nvGrpSpPr>
        <p:grpSpPr>
          <a:xfrm>
            <a:off x="796290" y="1849755"/>
            <a:ext cx="11028045" cy="4709795"/>
            <a:chOff x="1254" y="2913"/>
            <a:chExt cx="17367" cy="7417"/>
          </a:xfrm>
        </p:grpSpPr>
        <p:sp>
          <p:nvSpPr>
            <p:cNvPr id="7" name="矩形 6"/>
            <p:cNvSpPr/>
            <p:nvPr>
              <p:custDataLst>
                <p:tags r:id="rId2"/>
              </p:custDataLst>
            </p:nvPr>
          </p:nvSpPr>
          <p:spPr>
            <a:xfrm>
              <a:off x="1254" y="4240"/>
              <a:ext cx="5504" cy="2633"/>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最小-最大规范化是将数据映射到[0,1]范围的线性转换，适用于</a:t>
              </a:r>
              <a:r>
                <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数据分布已知且近似正态分布的情况。</a:t>
              </a:r>
              <a:endParaRPr lang="en-US" altLang="zh-CN"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9" name="矩形 8"/>
            <p:cNvSpPr/>
            <p:nvPr>
              <p:custDataLst>
                <p:tags r:id="rId3"/>
              </p:custDataLst>
            </p:nvPr>
          </p:nvSpPr>
          <p:spPr>
            <a:xfrm>
              <a:off x="1574" y="3095"/>
              <a:ext cx="5177" cy="958"/>
            </a:xfrm>
            <a:prstGeom prst="rect">
              <a:avLst/>
            </a:prstGeom>
            <a:noFill/>
          </p:spPr>
          <p:txBody>
            <a:bodyPr wrap="square" lIns="0" tIns="0" rIns="0" bIns="0" rtlCol="0" anchor="b">
              <a:noAutofit/>
            </a:bodyPr>
            <a:p>
              <a:pPr algn="r">
                <a:spcBef>
                  <a:spcPct val="0"/>
                </a:spcBef>
                <a:spcAft>
                  <a:spcPct val="0"/>
                </a:spcAft>
                <a:buClr>
                  <a:schemeClr val="accent1"/>
                </a:buClr>
                <a:buSzPct val="70000"/>
              </a:pPr>
              <a:r>
                <a:rPr lang="zh-CN" altLang="en-US" sz="2400" b="1">
                  <a:solidFill>
                    <a:schemeClr val="accent1"/>
                  </a:solidFill>
                  <a:latin typeface="微软雅黑" panose="020B0503020204020204" charset="-122"/>
                  <a:ea typeface="微软雅黑" panose="020B0503020204020204" charset="-122"/>
                  <a:cs typeface="微软雅黑" panose="020B0503020204020204" charset="-122"/>
                </a:rPr>
                <a:t>最小</a:t>
              </a:r>
              <a:r>
                <a:rPr lang="en-US" altLang="zh-CN" sz="2400" b="1">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2400" b="1">
                  <a:solidFill>
                    <a:schemeClr val="accent1"/>
                  </a:solidFill>
                  <a:latin typeface="微软雅黑" panose="020B0503020204020204" charset="-122"/>
                  <a:ea typeface="微软雅黑" panose="020B0503020204020204" charset="-122"/>
                  <a:cs typeface="微软雅黑" panose="020B0503020204020204" charset="-122"/>
                </a:rPr>
                <a:t>最大规范化</a:t>
              </a:r>
              <a:endParaRPr lang="zh-CN" altLang="en-US" sz="24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p:custDataLst>
                <p:tags r:id="rId4"/>
              </p:custDataLst>
            </p:nvPr>
          </p:nvSpPr>
          <p:spPr>
            <a:xfrm>
              <a:off x="1258" y="7896"/>
              <a:ext cx="5493" cy="243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通过移动数据的小数点位置来实现数据规范化。这种方法适用于需要对多个特征同时进行规范化的情况。</a:t>
              </a:r>
              <a:endPar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1" name="矩形 10"/>
            <p:cNvSpPr/>
            <p:nvPr>
              <p:custDataLst>
                <p:tags r:id="rId5"/>
              </p:custDataLst>
            </p:nvPr>
          </p:nvSpPr>
          <p:spPr>
            <a:xfrm>
              <a:off x="1574" y="6815"/>
              <a:ext cx="5177" cy="958"/>
            </a:xfrm>
            <a:prstGeom prst="rect">
              <a:avLst/>
            </a:prstGeom>
            <a:noFill/>
          </p:spPr>
          <p:txBody>
            <a:bodyPr wrap="square" lIns="0" tIns="0" rIns="0" bIns="0" rtlCol="0" anchor="b">
              <a:noAutofit/>
            </a:bodyPr>
            <a:p>
              <a:pPr algn="r">
                <a:spcBef>
                  <a:spcPct val="0"/>
                </a:spcBef>
                <a:spcAft>
                  <a:spcPct val="0"/>
                </a:spcAft>
                <a:buClr>
                  <a:schemeClr val="accent1"/>
                </a:buClr>
                <a:buSzPct val="70000"/>
              </a:pPr>
              <a:r>
                <a:rPr lang="zh-CN" altLang="en-US" sz="2400" b="1">
                  <a:solidFill>
                    <a:schemeClr val="accent1"/>
                  </a:solidFill>
                  <a:latin typeface="微软雅黑" panose="020B0503020204020204" charset="-122"/>
                  <a:ea typeface="微软雅黑" panose="020B0503020204020204" charset="-122"/>
                  <a:cs typeface="+mn-ea"/>
                </a:rPr>
                <a:t>小数定标规范化</a:t>
              </a:r>
              <a:endParaRPr lang="zh-CN" altLang="en-US" sz="2400" b="1">
                <a:solidFill>
                  <a:schemeClr val="accent1"/>
                </a:solidFill>
                <a:latin typeface="微软雅黑" panose="020B0503020204020204" charset="-122"/>
                <a:ea typeface="微软雅黑" panose="020B0503020204020204" charset="-122"/>
                <a:cs typeface="+mn-ea"/>
              </a:endParaRPr>
            </a:p>
          </p:txBody>
        </p:sp>
        <p:sp>
          <p:nvSpPr>
            <p:cNvPr id="15" name="矩形 14"/>
            <p:cNvSpPr/>
            <p:nvPr>
              <p:custDataLst>
                <p:tags r:id="rId6"/>
              </p:custDataLst>
            </p:nvPr>
          </p:nvSpPr>
          <p:spPr>
            <a:xfrm>
              <a:off x="13445" y="3964"/>
              <a:ext cx="5034" cy="604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也称中心化或标准化，将数据减去均值再除以标准差，转换成均值为</a:t>
              </a: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0</a:t>
              </a: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、标准差为</a:t>
              </a:r>
              <a:r>
                <a:rPr lang="en-US" altLang="zh-CN"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1</a:t>
              </a:r>
              <a:r>
                <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的标准正态分布。</a:t>
              </a:r>
              <a:r>
                <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适用于原始数据近似正态分布的情况。</a:t>
              </a:r>
              <a:r>
                <a:rPr lang="zh-CN" altLang="en-US" dirty="0">
                  <a:solidFill>
                    <a:schemeClr val="tx1">
                      <a:lumMod val="85000"/>
                      <a:lumOff val="15000"/>
                    </a:schemeClr>
                  </a:solidFill>
                  <a:latin typeface="微软雅黑" panose="020B0503020204020204" charset="-122"/>
                  <a:ea typeface="微软雅黑" panose="020B0503020204020204" charset="-122"/>
                  <a:cs typeface="+mn-ea"/>
                  <a:sym typeface="+mn-ea"/>
                </a:rPr>
                <a:t>便于不同特征间</a:t>
              </a:r>
              <a:r>
                <a:rPr lang="zh-CN" altLang="en-US" dirty="0">
                  <a:solidFill>
                    <a:schemeClr val="tx1">
                      <a:lumMod val="85000"/>
                      <a:lumOff val="15000"/>
                    </a:schemeClr>
                  </a:solidFill>
                  <a:latin typeface="微软雅黑" panose="020B0503020204020204" charset="-122"/>
                  <a:ea typeface="微软雅黑" panose="020B0503020204020204" charset="-122"/>
                  <a:cs typeface="+mn-ea"/>
                  <a:sym typeface="+mn-ea"/>
                </a:rPr>
                <a:t>数据的比较</a:t>
              </a:r>
              <a:r>
                <a:rPr lang="zh-CN" altLang="en-US" dirty="0">
                  <a:solidFill>
                    <a:schemeClr val="tx1">
                      <a:lumMod val="85000"/>
                      <a:lumOff val="15000"/>
                    </a:schemeClr>
                  </a:solidFill>
                  <a:latin typeface="微软雅黑" panose="020B0503020204020204" charset="-122"/>
                  <a:ea typeface="微软雅黑" panose="020B0503020204020204" charset="-122"/>
                  <a:cs typeface="+mn-ea"/>
                </a:rPr>
                <a:t>。</a:t>
              </a:r>
              <a:endParaRPr lang="zh-CN" altLang="en-US" dirty="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1600" dirty="0">
                  <a:solidFill>
                    <a:schemeClr val="tx1">
                      <a:lumMod val="65000"/>
                      <a:lumOff val="35000"/>
                    </a:schemeClr>
                  </a:solidFill>
                  <a:latin typeface="微软雅黑" panose="020B0503020204020204" charset="-122"/>
                  <a:ea typeface="微软雅黑" panose="020B0503020204020204" charset="-122"/>
                  <a:cs typeface="+mn-ea"/>
                </a:rPr>
                <a:t>（零</a:t>
              </a:r>
              <a:r>
                <a:rPr lang="en-US" altLang="zh-CN" sz="1600" dirty="0">
                  <a:solidFill>
                    <a:schemeClr val="tx1">
                      <a:lumMod val="65000"/>
                      <a:lumOff val="35000"/>
                    </a:schemeClr>
                  </a:solidFill>
                  <a:latin typeface="微软雅黑" panose="020B0503020204020204" charset="-122"/>
                  <a:ea typeface="微软雅黑" panose="020B0503020204020204" charset="-122"/>
                  <a:cs typeface="+mn-ea"/>
                </a:rPr>
                <a:t>—</a:t>
              </a:r>
              <a:r>
                <a:rPr lang="zh-CN" altLang="en-US" sz="1600" dirty="0">
                  <a:solidFill>
                    <a:schemeClr val="tx1">
                      <a:lumMod val="65000"/>
                      <a:lumOff val="35000"/>
                    </a:schemeClr>
                  </a:solidFill>
                  <a:latin typeface="微软雅黑" panose="020B0503020204020204" charset="-122"/>
                  <a:ea typeface="微软雅黑" panose="020B0503020204020204" charset="-122"/>
                  <a:cs typeface="+mn-ea"/>
                </a:rPr>
                <a:t>均值规范化保留了原始数据的相对关系，不改变数据之间的排序关系和分布形状）</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endParaRPr lang="zh-CN" altLang="en-US" sz="1600" dirty="0">
                <a:ln>
                  <a:noFill/>
                  <a:prstDash val="sysDot"/>
                </a:ln>
                <a:solidFill>
                  <a:schemeClr val="tx1">
                    <a:lumMod val="65000"/>
                    <a:lumOff val="35000"/>
                  </a:schemeClr>
                </a:solidFill>
                <a:latin typeface="微软雅黑" panose="020B0503020204020204" charset="-122"/>
                <a:ea typeface="微软雅黑" panose="020B0503020204020204" charset="-122"/>
                <a:cs typeface="+mn-ea"/>
                <a:sym typeface="+mn-ea"/>
              </a:endParaRPr>
            </a:p>
          </p:txBody>
        </p:sp>
        <p:sp>
          <p:nvSpPr>
            <p:cNvPr id="16" name="矩形 15"/>
            <p:cNvSpPr/>
            <p:nvPr>
              <p:custDataLst>
                <p:tags r:id="rId7"/>
              </p:custDataLst>
            </p:nvPr>
          </p:nvSpPr>
          <p:spPr>
            <a:xfrm>
              <a:off x="13445" y="2913"/>
              <a:ext cx="5177" cy="958"/>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400" b="1">
                  <a:solidFill>
                    <a:schemeClr val="accent1"/>
                  </a:solidFill>
                  <a:latin typeface="微软雅黑" panose="020B0503020204020204" charset="-122"/>
                  <a:ea typeface="微软雅黑" panose="020B0503020204020204" charset="-122"/>
                  <a:cs typeface="微软雅黑" panose="020B0503020204020204" charset="-122"/>
                </a:rPr>
                <a:t>零</a:t>
              </a:r>
              <a:r>
                <a:rPr lang="en-US" altLang="zh-CN" sz="2400" b="1">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2400" b="1">
                  <a:solidFill>
                    <a:schemeClr val="accent1"/>
                  </a:solidFill>
                  <a:latin typeface="微软雅黑" panose="020B0503020204020204" charset="-122"/>
                  <a:ea typeface="微软雅黑" panose="020B0503020204020204" charset="-122"/>
                  <a:cs typeface="微软雅黑" panose="020B0503020204020204" charset="-122"/>
                </a:rPr>
                <a:t>均值规范化</a:t>
              </a:r>
              <a:endParaRPr lang="zh-CN" altLang="en-US" sz="2400" b="1">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25" name="图片 24" descr="/data/temp/caf40e1f-dc78-11ef-9565-9ab432f99e06.jpgcaf40e1f-dc78-11ef-9565-9ab432f99e06"/>
            <p:cNvPicPr>
              <a:picLocks noChangeAspect="1"/>
            </p:cNvPicPr>
            <p:nvPr>
              <p:custDataLst>
                <p:tags r:id="rId8"/>
              </p:custDataLst>
            </p:nvPr>
          </p:nvPicPr>
          <p:blipFill rotWithShape="1">
            <a:blip r:embed="rId9"/>
            <a:srcRect/>
            <a:stretch>
              <a:fillRect/>
            </a:stretch>
          </p:blipFill>
          <p:spPr>
            <a:xfrm>
              <a:off x="7278" y="3364"/>
              <a:ext cx="2551" cy="2551"/>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pic>
          <p:nvPicPr>
            <p:cNvPr id="26" name="图片 25" descr="/data/temp/caf40dd8-dc78-11ef-9565-9ab432f99e06.jpgcaf40dd8-dc78-11ef-9565-9ab432f99e06"/>
            <p:cNvPicPr>
              <a:picLocks noChangeAspect="1"/>
            </p:cNvPicPr>
            <p:nvPr>
              <p:custDataLst>
                <p:tags r:id="rId10"/>
              </p:custDataLst>
            </p:nvPr>
          </p:nvPicPr>
          <p:blipFill rotWithShape="1">
            <a:blip r:embed="rId11"/>
            <a:srcRect l="41824" t="7451" b="14980"/>
            <a:stretch>
              <a:fillRect/>
            </a:stretch>
          </p:blipFill>
          <p:spPr>
            <a:xfrm>
              <a:off x="10366" y="5117"/>
              <a:ext cx="2551" cy="2551"/>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pic>
          <p:nvPicPr>
            <p:cNvPr id="27" name="图片 26" descr="/data/temp/caf40d7b-dc78-11ef-9565-9ab432f99e06.jpgcaf40d7b-dc78-11ef-9565-9ab432f99e06"/>
            <p:cNvPicPr>
              <a:picLocks noChangeAspect="1"/>
            </p:cNvPicPr>
            <p:nvPr>
              <p:custDataLst>
                <p:tags r:id="rId12"/>
              </p:custDataLst>
            </p:nvPr>
          </p:nvPicPr>
          <p:blipFill>
            <a:blip r:embed="rId13"/>
            <a:srcRect l="16676" r="16676"/>
            <a:stretch>
              <a:fillRect/>
            </a:stretch>
          </p:blipFill>
          <p:spPr>
            <a:xfrm>
              <a:off x="7286" y="6765"/>
              <a:ext cx="2551" cy="2551"/>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sp>
          <p:nvSpPr>
            <p:cNvPr id="17" name="八边形 16"/>
            <p:cNvSpPr/>
            <p:nvPr>
              <p:custDataLst>
                <p:tags r:id="rId14"/>
              </p:custDataLst>
            </p:nvPr>
          </p:nvSpPr>
          <p:spPr>
            <a:xfrm>
              <a:off x="7278" y="5117"/>
              <a:ext cx="797" cy="797"/>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latin typeface="微软雅黑" panose="020B0503020204020204" charset="-122"/>
                  <a:ea typeface="微软雅黑" panose="020B0503020204020204" charset="-122"/>
                  <a:cs typeface="+mn-ea"/>
                  <a:sym typeface="+mn-ea"/>
                </a:rPr>
                <a:t>1</a:t>
              </a:r>
              <a:endParaRPr lang="en-US" altLang="zh-CN" sz="2400" b="1" dirty="0">
                <a:latin typeface="微软雅黑" panose="020B0503020204020204" charset="-122"/>
                <a:ea typeface="微软雅黑" panose="020B0503020204020204" charset="-122"/>
                <a:cs typeface="+mn-ea"/>
                <a:sym typeface="+mn-ea"/>
              </a:endParaRPr>
            </a:p>
          </p:txBody>
        </p:sp>
        <p:sp>
          <p:nvSpPr>
            <p:cNvPr id="18" name="八边形 17"/>
            <p:cNvSpPr/>
            <p:nvPr>
              <p:custDataLst>
                <p:tags r:id="rId15"/>
              </p:custDataLst>
            </p:nvPr>
          </p:nvSpPr>
          <p:spPr>
            <a:xfrm>
              <a:off x="12119" y="6872"/>
              <a:ext cx="797" cy="797"/>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latin typeface="微软雅黑" panose="020B0503020204020204" charset="-122"/>
                  <a:ea typeface="微软雅黑" panose="020B0503020204020204" charset="-122"/>
                  <a:cs typeface="+mn-ea"/>
                  <a:sym typeface="+mn-ea"/>
                </a:rPr>
                <a:t>2</a:t>
              </a:r>
              <a:endParaRPr lang="en-US" altLang="zh-CN" sz="2400" b="1" dirty="0">
                <a:latin typeface="微软雅黑" panose="020B0503020204020204" charset="-122"/>
                <a:ea typeface="微软雅黑" panose="020B0503020204020204" charset="-122"/>
                <a:cs typeface="+mn-ea"/>
                <a:sym typeface="+mn-ea"/>
              </a:endParaRPr>
            </a:p>
          </p:txBody>
        </p:sp>
        <p:sp>
          <p:nvSpPr>
            <p:cNvPr id="19" name="八边形 18"/>
            <p:cNvSpPr/>
            <p:nvPr>
              <p:custDataLst>
                <p:tags r:id="rId16"/>
              </p:custDataLst>
            </p:nvPr>
          </p:nvSpPr>
          <p:spPr>
            <a:xfrm>
              <a:off x="7278" y="8518"/>
              <a:ext cx="797" cy="797"/>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latin typeface="微软雅黑" panose="020B0503020204020204" charset="-122"/>
                  <a:ea typeface="微软雅黑" panose="020B0503020204020204" charset="-122"/>
                  <a:cs typeface="+mn-ea"/>
                  <a:sym typeface="+mn-ea"/>
                </a:rPr>
                <a:t>3</a:t>
              </a:r>
              <a:endParaRPr lang="en-US" altLang="zh-CN" sz="2400" b="1" dirty="0">
                <a:latin typeface="微软雅黑" panose="020B0503020204020204" charset="-122"/>
                <a:ea typeface="微软雅黑" panose="020B0503020204020204" charset="-122"/>
                <a:cs typeface="+mn-ea"/>
                <a:sym typeface="+mn-ea"/>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变换</a:t>
            </a:r>
            <a:endParaRPr lang="zh-CN" altLang="en-US" sz="2400" b="1">
              <a:latin typeface="微软雅黑" panose="020B0503020204020204" charset="-122"/>
              <a:ea typeface="微软雅黑" panose="020B0503020204020204" charset="-122"/>
            </a:endParaRPr>
          </a:p>
        </p:txBody>
      </p:sp>
      <p:grpSp>
        <p:nvGrpSpPr>
          <p:cNvPr id="10" name="组合 9"/>
          <p:cNvGrpSpPr/>
          <p:nvPr/>
        </p:nvGrpSpPr>
        <p:grpSpPr>
          <a:xfrm>
            <a:off x="861695" y="1613535"/>
            <a:ext cx="11452860" cy="4872355"/>
            <a:chOff x="1357" y="2541"/>
            <a:chExt cx="18036" cy="7673"/>
          </a:xfrm>
        </p:grpSpPr>
        <p:grpSp>
          <p:nvGrpSpPr>
            <p:cNvPr id="9" name="组合 8"/>
            <p:cNvGrpSpPr/>
            <p:nvPr/>
          </p:nvGrpSpPr>
          <p:grpSpPr>
            <a:xfrm>
              <a:off x="1357" y="3304"/>
              <a:ext cx="9594" cy="6910"/>
              <a:chOff x="1357" y="3304"/>
              <a:chExt cx="9594" cy="6910"/>
            </a:xfrm>
          </p:grpSpPr>
          <p:sp>
            <p:nvSpPr>
              <p:cNvPr id="3" name="矩形 2"/>
              <p:cNvSpPr/>
              <p:nvPr>
                <p:custDataLst>
                  <p:tags r:id="rId1"/>
                </p:custDataLst>
              </p:nvPr>
            </p:nvSpPr>
            <p:spPr>
              <a:xfrm>
                <a:off x="2175" y="4162"/>
                <a:ext cx="8776" cy="6053"/>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将连续型数据转换为离散型数据。</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处理过大的数据范围、减少异常数据的影响、改善数据的稳定性等。</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常见的离散化的方法有：</a:t>
                </a:r>
                <a:r>
                  <a:rPr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等宽离散化、等频离散化、聚类离散化</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50000"/>
                  </a:lnSpc>
                  <a:spcBef>
                    <a:spcPct val="0"/>
                  </a:spcBef>
                  <a:spcAft>
                    <a:spcPct val="0"/>
                  </a:spcAft>
                </a:pPr>
                <a:r>
                  <a:rPr lang="zh-CN" altLang="en-US" sz="2000" dirty="0">
                    <a:solidFill>
                      <a:srgbClr val="027FFD"/>
                    </a:solidFill>
                    <a:latin typeface="微软雅黑" panose="020B0503020204020204" charset="-122"/>
                    <a:ea typeface="微软雅黑" panose="020B0503020204020204" charset="-122"/>
                    <a:cs typeface="+mn-ea"/>
                    <a:sym typeface="+mn-ea"/>
                  </a:rPr>
                  <a:t>●</a:t>
                </a:r>
                <a:r>
                  <a:rPr lang="en-US" altLang="zh-CN" sz="2000" dirty="0">
                    <a:solidFill>
                      <a:srgbClr val="027FFD"/>
                    </a:solidFill>
                    <a:latin typeface="微软雅黑" panose="020B0503020204020204" charset="-122"/>
                    <a:ea typeface="微软雅黑" panose="020B0503020204020204" charset="-122"/>
                    <a:cs typeface="+mn-ea"/>
                    <a:sym typeface="+mn-ea"/>
                  </a:rPr>
                  <a:t> </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离散化可以使得数据更易于理解和解释，</a:t>
                </a:r>
                <a:r>
                  <a:rPr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降低模型对异常值的敏感性</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r>
                  <a:rPr lang="zh-CN" altLang="en-US" sz="2000" b="1" dirty="0">
                    <a:solidFill>
                      <a:schemeClr val="tx1">
                        <a:lumMod val="85000"/>
                        <a:lumOff val="15000"/>
                      </a:schemeClr>
                    </a:solidFill>
                    <a:latin typeface="微软雅黑" panose="020B0503020204020204" charset="-122"/>
                    <a:ea typeface="微软雅黑" panose="020B0503020204020204" charset="-122"/>
                    <a:cs typeface="+mn-ea"/>
                    <a:sym typeface="+mn-ea"/>
                  </a:rPr>
                  <a:t>提高模型泛化能力</a:t>
                </a: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3" name="矩形 12"/>
              <p:cNvSpPr/>
              <p:nvPr>
                <p:custDataLst>
                  <p:tags r:id="rId2"/>
                </p:custDataLst>
              </p:nvPr>
            </p:nvSpPr>
            <p:spPr>
              <a:xfrm>
                <a:off x="2578" y="3492"/>
                <a:ext cx="6617" cy="513"/>
              </a:xfrm>
              <a:prstGeom prst="rect">
                <a:avLst/>
              </a:prstGeom>
              <a:noFill/>
            </p:spPr>
            <p:txBody>
              <a:bodyPr wrap="square" lIns="0" tIns="0" rIns="0" bIns="0" rtlCol="0" anchor="b">
                <a:noAutofit/>
              </a:bodyPr>
              <a:p>
                <a:pPr algn="just">
                  <a:spcBef>
                    <a:spcPct val="0"/>
                  </a:spcBef>
                  <a:spcAft>
                    <a:spcPct val="0"/>
                  </a:spcAft>
                </a:pPr>
                <a:r>
                  <a:rPr lang="zh-CN" altLang="en-US" sz="2200" b="1">
                    <a:solidFill>
                      <a:schemeClr val="accent1"/>
                    </a:solidFill>
                    <a:latin typeface="微软雅黑" panose="020B0503020204020204" charset="-122"/>
                    <a:ea typeface="微软雅黑" panose="020B0503020204020204" charset="-122"/>
                    <a:cs typeface="+mn-ea"/>
                    <a:sym typeface="+mn-ea"/>
                  </a:rPr>
                  <a:t>离散化</a:t>
                </a:r>
                <a:endParaRPr lang="zh-CN" altLang="en-US" sz="2200" b="1">
                  <a:solidFill>
                    <a:schemeClr val="accent1"/>
                  </a:solidFill>
                  <a:latin typeface="微软雅黑" panose="020B0503020204020204" charset="-122"/>
                  <a:ea typeface="微软雅黑" panose="020B0503020204020204" charset="-122"/>
                  <a:cs typeface="+mn-ea"/>
                  <a:sym typeface="+mn-ea"/>
                </a:endParaRPr>
              </a:p>
            </p:txBody>
          </p:sp>
          <p:sp>
            <p:nvSpPr>
              <p:cNvPr id="14" name="椭圆 13"/>
              <p:cNvSpPr/>
              <p:nvPr>
                <p:custDataLst>
                  <p:tags r:id="rId3"/>
                </p:custDataLst>
              </p:nvPr>
            </p:nvSpPr>
            <p:spPr>
              <a:xfrm>
                <a:off x="1357" y="3304"/>
                <a:ext cx="888" cy="8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000" b="1">
                    <a:solidFill>
                      <a:schemeClr val="lt1">
                        <a:lumMod val="100000"/>
                      </a:schemeClr>
                    </a:solidFill>
                    <a:latin typeface="微软雅黑" panose="020B0503020204020204" charset="-122"/>
                    <a:ea typeface="微软雅黑" panose="020B0503020204020204" charset="-122"/>
                    <a:cs typeface="+mn-ea"/>
                    <a:sym typeface="+mn-ea"/>
                  </a:rPr>
                  <a:t>3</a:t>
                </a:r>
                <a:endParaRPr lang="en-US" altLang="zh-CN" sz="2000" b="1">
                  <a:solidFill>
                    <a:schemeClr val="lt1">
                      <a:lumMod val="100000"/>
                    </a:schemeClr>
                  </a:solidFill>
                  <a:latin typeface="微软雅黑" panose="020B0503020204020204" charset="-122"/>
                  <a:ea typeface="微软雅黑" panose="020B0503020204020204" charset="-122"/>
                  <a:cs typeface="+mn-ea"/>
                  <a:sym typeface="+mn-ea"/>
                </a:endParaRPr>
              </a:p>
            </p:txBody>
          </p:sp>
        </p:grpSp>
        <p:pic>
          <p:nvPicPr>
            <p:cNvPr id="7" name="图片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0951" y="2541"/>
              <a:ext cx="8442" cy="645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155825"/>
            <a:ext cx="5378450" cy="389763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规约可以在保持数据集的有效性和代表性的前提下，减少数据的复杂性，节约存储空间，提高数据处理和分析的效率，达到降低存储成本、简化模型、提高模型性能和可解释性的目的，对于大规模数据处理、建模和分析非常有益。</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圆角矩形 7"/>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规约</a:t>
            </a:r>
            <a:endParaRPr lang="zh-CN" altLang="en-US" sz="2400" b="1">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179820" y="1261745"/>
            <a:ext cx="5778500" cy="4846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规约</a:t>
            </a:r>
            <a:endParaRPr lang="zh-CN" altLang="en-US" sz="2400" b="1">
              <a:latin typeface="微软雅黑" panose="020B0503020204020204" charset="-122"/>
              <a:ea typeface="微软雅黑" panose="020B0503020204020204" charset="-122"/>
            </a:endParaRPr>
          </a:p>
        </p:txBody>
      </p:sp>
      <p:grpSp>
        <p:nvGrpSpPr>
          <p:cNvPr id="20" name="组合 19"/>
          <p:cNvGrpSpPr/>
          <p:nvPr>
            <p:custDataLst>
              <p:tags r:id="rId1"/>
            </p:custDataLst>
          </p:nvPr>
        </p:nvGrpSpPr>
        <p:grpSpPr>
          <a:xfrm>
            <a:off x="793115" y="2087380"/>
            <a:ext cx="9538970" cy="4416150"/>
            <a:chOff x="726" y="2073"/>
            <a:chExt cx="15022" cy="8019"/>
          </a:xfrm>
        </p:grpSpPr>
        <p:sp>
          <p:nvSpPr>
            <p:cNvPr id="21" name="圆角矩形 20"/>
            <p:cNvSpPr/>
            <p:nvPr>
              <p:custDataLst>
                <p:tags r:id="rId2"/>
              </p:custDataLst>
            </p:nvPr>
          </p:nvSpPr>
          <p:spPr>
            <a:xfrm>
              <a:off x="1575" y="2073"/>
              <a:ext cx="14173" cy="8019"/>
            </a:xfrm>
            <a:prstGeom prst="roundRect">
              <a:avLst>
                <a:gd name="adj" fmla="val 15256"/>
              </a:avLst>
            </a:prstGeom>
            <a:gradFill>
              <a:gsLst>
                <a:gs pos="0">
                  <a:schemeClr val="accent1">
                    <a:lumMod val="20000"/>
                    <a:lumOff val="80000"/>
                    <a:alpha val="0"/>
                  </a:schemeClr>
                </a:gs>
                <a:gs pos="100000">
                  <a:schemeClr val="accent1">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ym typeface="+mn-ea"/>
              </a:endParaRPr>
            </a:p>
          </p:txBody>
        </p:sp>
        <p:sp>
          <p:nvSpPr>
            <p:cNvPr id="23" name="圆角矩形 22"/>
            <p:cNvSpPr/>
            <p:nvPr>
              <p:custDataLst>
                <p:tags r:id="rId3"/>
              </p:custDataLst>
            </p:nvPr>
          </p:nvSpPr>
          <p:spPr>
            <a:xfrm>
              <a:off x="726" y="2863"/>
              <a:ext cx="3096" cy="925"/>
            </a:xfrm>
            <a:prstGeom prst="roundRect">
              <a:avLst>
                <a:gd name="adj" fmla="val 14111"/>
              </a:avLst>
            </a:prstGeom>
            <a:solidFill>
              <a:schemeClr val="accent1"/>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200" b="1">
                  <a:solidFill>
                    <a:schemeClr val="lt1">
                      <a:lumMod val="100000"/>
                    </a:schemeClr>
                  </a:solidFill>
                  <a:latin typeface="微软雅黑" panose="020B0503020204020204" charset="-122"/>
                  <a:ea typeface="微软雅黑" panose="020B0503020204020204" charset="-122"/>
                  <a:cs typeface="+mn-ea"/>
                  <a:sym typeface="+mn-ea"/>
                </a:rPr>
                <a:t>属性规约</a:t>
              </a:r>
              <a:endParaRPr lang="zh-CN" altLang="en-US" sz="22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24" name="矩形 23"/>
            <p:cNvSpPr/>
            <p:nvPr>
              <p:custDataLst>
                <p:tags r:id="rId4"/>
              </p:custDataLst>
            </p:nvPr>
          </p:nvSpPr>
          <p:spPr>
            <a:xfrm>
              <a:off x="4210" y="2863"/>
              <a:ext cx="9469" cy="6522"/>
            </a:xfrm>
            <a:prstGeom prst="rect">
              <a:avLst/>
            </a:prstGeom>
            <a:noFill/>
          </p:spPr>
          <p:txBody>
            <a:bodyPr wrap="square" lIns="0" tIns="0" rIns="0" bIns="0" rtlCol="0" anchor="ctr" anchorCtr="0">
              <a:noAutofit/>
            </a:bodyPr>
            <a:p>
              <a:pPr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rPr>
                <a:t>●</a:t>
              </a:r>
              <a:r>
                <a:rPr lang="en-US" altLang="zh-CN" sz="2000">
                  <a:solidFill>
                    <a:schemeClr val="accent1"/>
                  </a:solidFill>
                  <a:latin typeface="微软雅黑" panose="020B0503020204020204" charset="-122"/>
                  <a:ea typeface="微软雅黑" panose="020B0503020204020204" charset="-122"/>
                  <a:cs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通过</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删除或合并数据集中的冗余、不相关或不必要的属性</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，从而</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减少数据集的属性数量</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提高数据挖掘的效率和模型的泛化能力</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的过程。</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旨在</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简化数据集，减少噪音和冗余</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，使得数据更加精炼和高效，从而提高数据挖掘的效率和模型的泛化能力。</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常用方法包括</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删除重复属性</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删除常量属性</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删除无关属性</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合并相关属性</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和</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前向选择</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等。</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p:txBody>
        </p:sp>
      </p:grpSp>
      <p:pic>
        <p:nvPicPr>
          <p:cNvPr id="2" name="图片 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102725" y="2402840"/>
            <a:ext cx="3238500" cy="36868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38157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数据规约</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属性</a:t>
            </a:r>
            <a:r>
              <a:rPr lang="zh-CN" altLang="en-US" sz="2400" b="1">
                <a:latin typeface="微软雅黑" panose="020B0503020204020204" charset="-122"/>
                <a:ea typeface="微软雅黑" panose="020B0503020204020204" charset="-122"/>
              </a:rPr>
              <a:t>制约</a:t>
            </a:r>
            <a:endParaRPr lang="zh-CN" altLang="en-US" sz="2400" b="1">
              <a:latin typeface="微软雅黑" panose="020B0503020204020204" charset="-122"/>
              <a:ea typeface="微软雅黑" panose="020B0503020204020204" charset="-122"/>
            </a:endParaRPr>
          </a:p>
        </p:txBody>
      </p:sp>
      <p:pic>
        <p:nvPicPr>
          <p:cNvPr id="22" name="图片 21" descr="/data/temp/d2bb4663-dc78-11ef-af5e-be9d398402e3.jpgd2bb4663-dc78-11ef-af5e-be9d398402e3"/>
          <p:cNvPicPr/>
          <p:nvPr>
            <p:custDataLst>
              <p:tags r:id="rId1"/>
            </p:custDataLst>
          </p:nvPr>
        </p:nvPicPr>
        <p:blipFill rotWithShape="1">
          <a:blip r:embed="rId2"/>
          <a:srcRect l="12498" r="12498"/>
          <a:stretch>
            <a:fillRect/>
          </a:stretch>
        </p:blipFill>
        <p:spPr>
          <a:xfrm>
            <a:off x="6103622" y="1697875"/>
            <a:ext cx="1425813" cy="1290435"/>
          </a:xfrm>
          <a:custGeom>
            <a:avLst/>
            <a:gdLst>
              <a:gd name="connsiteX0" fmla="*/ 462793 w 1425600"/>
              <a:gd name="connsiteY0" fmla="*/ 0 h 1290241"/>
              <a:gd name="connsiteX1" fmla="*/ 962791 w 1425600"/>
              <a:gd name="connsiteY1" fmla="*/ 0 h 1290241"/>
              <a:gd name="connsiteX2" fmla="*/ 1146479 w 1425600"/>
              <a:gd name="connsiteY2" fmla="*/ 106041 h 1290241"/>
              <a:gd name="connsiteX3" fmla="*/ 1396481 w 1425600"/>
              <a:gd name="connsiteY3" fmla="*/ 539051 h 1290241"/>
              <a:gd name="connsiteX4" fmla="*/ 1396498 w 1425600"/>
              <a:gd name="connsiteY4" fmla="*/ 751162 h 1290241"/>
              <a:gd name="connsiteX5" fmla="*/ 1146496 w 1425600"/>
              <a:gd name="connsiteY5" fmla="*/ 1184171 h 1290241"/>
              <a:gd name="connsiteX6" fmla="*/ 962809 w 1425600"/>
              <a:gd name="connsiteY6" fmla="*/ 1290241 h 1290241"/>
              <a:gd name="connsiteX7" fmla="*/ 462811 w 1425600"/>
              <a:gd name="connsiteY7" fmla="*/ 1290241 h 1290241"/>
              <a:gd name="connsiteX8" fmla="*/ 279123 w 1425600"/>
              <a:gd name="connsiteY8" fmla="*/ 1184201 h 1290241"/>
              <a:gd name="connsiteX9" fmla="*/ 29120 w 1425600"/>
              <a:gd name="connsiteY9" fmla="*/ 751191 h 1290241"/>
              <a:gd name="connsiteX10" fmla="*/ 29104 w 1425600"/>
              <a:gd name="connsiteY10" fmla="*/ 539080 h 1290241"/>
              <a:gd name="connsiteX11" fmla="*/ 279106 w 1425600"/>
              <a:gd name="connsiteY11" fmla="*/ 106070 h 1290241"/>
              <a:gd name="connsiteX12" fmla="*/ 462793 w 1425600"/>
              <a:gd name="connsiteY12" fmla="*/ 0 h 12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600" h="1290241">
                <a:moveTo>
                  <a:pt x="462793" y="0"/>
                </a:moveTo>
                <a:cubicBezTo>
                  <a:pt x="540422" y="1"/>
                  <a:pt x="885162" y="1"/>
                  <a:pt x="962791" y="0"/>
                </a:cubicBezTo>
                <a:cubicBezTo>
                  <a:pt x="1040421" y="1"/>
                  <a:pt x="1107663" y="38813"/>
                  <a:pt x="1146479" y="106041"/>
                </a:cubicBezTo>
                <a:cubicBezTo>
                  <a:pt x="1185294" y="173270"/>
                  <a:pt x="1357666" y="471822"/>
                  <a:pt x="1396481" y="539051"/>
                </a:cubicBezTo>
                <a:cubicBezTo>
                  <a:pt x="1435296" y="606280"/>
                  <a:pt x="1435313" y="683934"/>
                  <a:pt x="1396498" y="751162"/>
                </a:cubicBezTo>
                <a:cubicBezTo>
                  <a:pt x="1357683" y="818391"/>
                  <a:pt x="1185310" y="1116943"/>
                  <a:pt x="1146496" y="1184171"/>
                </a:cubicBezTo>
                <a:cubicBezTo>
                  <a:pt x="1107681" y="1251401"/>
                  <a:pt x="1040438" y="1290242"/>
                  <a:pt x="962809" y="1290241"/>
                </a:cubicBezTo>
                <a:cubicBezTo>
                  <a:pt x="885180" y="1290242"/>
                  <a:pt x="540440" y="1290242"/>
                  <a:pt x="462811" y="1290241"/>
                </a:cubicBezTo>
                <a:cubicBezTo>
                  <a:pt x="385181" y="1290242"/>
                  <a:pt x="317938" y="1251430"/>
                  <a:pt x="279123" y="1184201"/>
                </a:cubicBezTo>
                <a:cubicBezTo>
                  <a:pt x="240308" y="1116972"/>
                  <a:pt x="67936" y="818420"/>
                  <a:pt x="29120" y="751191"/>
                </a:cubicBezTo>
                <a:cubicBezTo>
                  <a:pt x="-9695" y="683963"/>
                  <a:pt x="-9711" y="606309"/>
                  <a:pt x="29104" y="539080"/>
                </a:cubicBezTo>
                <a:cubicBezTo>
                  <a:pt x="67919" y="471851"/>
                  <a:pt x="240291" y="173300"/>
                  <a:pt x="279106" y="106070"/>
                </a:cubicBezTo>
                <a:cubicBezTo>
                  <a:pt x="317921" y="38843"/>
                  <a:pt x="385163" y="1"/>
                  <a:pt x="462793" y="0"/>
                </a:cubicBezTo>
                <a:close/>
              </a:path>
            </a:pathLst>
          </a:custGeom>
          <a:ln w="76200">
            <a:solidFill>
              <a:schemeClr val="accent1">
                <a:alpha val="65000"/>
              </a:schemeClr>
            </a:solidFill>
          </a:ln>
        </p:spPr>
      </p:pic>
      <p:pic>
        <p:nvPicPr>
          <p:cNvPr id="2" name="图片 1" descr="/data/temp/d2bb4707-dc78-11ef-af5e-be9d398402e3.jpgd2bb4707-dc78-11ef-af5e-be9d398402e3"/>
          <p:cNvPicPr/>
          <p:nvPr>
            <p:custDataLst>
              <p:tags r:id="rId3"/>
            </p:custDataLst>
          </p:nvPr>
        </p:nvPicPr>
        <p:blipFill rotWithShape="1">
          <a:blip r:embed="rId4"/>
          <a:srcRect l="5804" r="5804"/>
          <a:stretch>
            <a:fillRect/>
          </a:stretch>
        </p:blipFill>
        <p:spPr>
          <a:xfrm>
            <a:off x="4723560" y="2494919"/>
            <a:ext cx="1425813" cy="1290435"/>
          </a:xfrm>
          <a:custGeom>
            <a:avLst/>
            <a:gdLst>
              <a:gd name="connsiteX0" fmla="*/ 462793 w 1425600"/>
              <a:gd name="connsiteY0" fmla="*/ 0 h 1290241"/>
              <a:gd name="connsiteX1" fmla="*/ 962791 w 1425600"/>
              <a:gd name="connsiteY1" fmla="*/ 0 h 1290241"/>
              <a:gd name="connsiteX2" fmla="*/ 1146479 w 1425600"/>
              <a:gd name="connsiteY2" fmla="*/ 106041 h 1290241"/>
              <a:gd name="connsiteX3" fmla="*/ 1396481 w 1425600"/>
              <a:gd name="connsiteY3" fmla="*/ 539051 h 1290241"/>
              <a:gd name="connsiteX4" fmla="*/ 1396498 w 1425600"/>
              <a:gd name="connsiteY4" fmla="*/ 751162 h 1290241"/>
              <a:gd name="connsiteX5" fmla="*/ 1146496 w 1425600"/>
              <a:gd name="connsiteY5" fmla="*/ 1184171 h 1290241"/>
              <a:gd name="connsiteX6" fmla="*/ 962809 w 1425600"/>
              <a:gd name="connsiteY6" fmla="*/ 1290241 h 1290241"/>
              <a:gd name="connsiteX7" fmla="*/ 462811 w 1425600"/>
              <a:gd name="connsiteY7" fmla="*/ 1290241 h 1290241"/>
              <a:gd name="connsiteX8" fmla="*/ 279123 w 1425600"/>
              <a:gd name="connsiteY8" fmla="*/ 1184201 h 1290241"/>
              <a:gd name="connsiteX9" fmla="*/ 29120 w 1425600"/>
              <a:gd name="connsiteY9" fmla="*/ 751191 h 1290241"/>
              <a:gd name="connsiteX10" fmla="*/ 29104 w 1425600"/>
              <a:gd name="connsiteY10" fmla="*/ 539081 h 1290241"/>
              <a:gd name="connsiteX11" fmla="*/ 279106 w 1425600"/>
              <a:gd name="connsiteY11" fmla="*/ 106070 h 1290241"/>
              <a:gd name="connsiteX12" fmla="*/ 462793 w 1425600"/>
              <a:gd name="connsiteY12" fmla="*/ 0 h 12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600" h="1290241">
                <a:moveTo>
                  <a:pt x="462793" y="0"/>
                </a:moveTo>
                <a:cubicBezTo>
                  <a:pt x="540422" y="1"/>
                  <a:pt x="885162" y="1"/>
                  <a:pt x="962791" y="0"/>
                </a:cubicBezTo>
                <a:cubicBezTo>
                  <a:pt x="1040421" y="1"/>
                  <a:pt x="1107663" y="38813"/>
                  <a:pt x="1146479" y="106041"/>
                </a:cubicBezTo>
                <a:cubicBezTo>
                  <a:pt x="1185294" y="173271"/>
                  <a:pt x="1357666" y="471822"/>
                  <a:pt x="1396481" y="539051"/>
                </a:cubicBezTo>
                <a:cubicBezTo>
                  <a:pt x="1435296" y="606280"/>
                  <a:pt x="1435313" y="683934"/>
                  <a:pt x="1396498" y="751162"/>
                </a:cubicBezTo>
                <a:cubicBezTo>
                  <a:pt x="1357683" y="818391"/>
                  <a:pt x="1185310" y="1116943"/>
                  <a:pt x="1146496" y="1184171"/>
                </a:cubicBezTo>
                <a:cubicBezTo>
                  <a:pt x="1107681" y="1251401"/>
                  <a:pt x="1040438" y="1290242"/>
                  <a:pt x="962809" y="1290241"/>
                </a:cubicBezTo>
                <a:cubicBezTo>
                  <a:pt x="885180" y="1290242"/>
                  <a:pt x="540440" y="1290242"/>
                  <a:pt x="462811" y="1290241"/>
                </a:cubicBezTo>
                <a:cubicBezTo>
                  <a:pt x="385181" y="1290242"/>
                  <a:pt x="317938" y="1251430"/>
                  <a:pt x="279123" y="1184201"/>
                </a:cubicBezTo>
                <a:cubicBezTo>
                  <a:pt x="240308" y="1116972"/>
                  <a:pt x="67936" y="818420"/>
                  <a:pt x="29120" y="751191"/>
                </a:cubicBezTo>
                <a:cubicBezTo>
                  <a:pt x="-9695" y="683963"/>
                  <a:pt x="-9711" y="606309"/>
                  <a:pt x="29104" y="539081"/>
                </a:cubicBezTo>
                <a:cubicBezTo>
                  <a:pt x="67919" y="471851"/>
                  <a:pt x="240291" y="173300"/>
                  <a:pt x="279106" y="106070"/>
                </a:cubicBezTo>
                <a:cubicBezTo>
                  <a:pt x="317921" y="38843"/>
                  <a:pt x="385163" y="1"/>
                  <a:pt x="462793" y="0"/>
                </a:cubicBezTo>
                <a:close/>
              </a:path>
            </a:pathLst>
          </a:custGeom>
          <a:ln w="76200">
            <a:solidFill>
              <a:schemeClr val="accent1">
                <a:alpha val="65000"/>
              </a:schemeClr>
            </a:solidFill>
          </a:ln>
        </p:spPr>
      </p:pic>
      <p:pic>
        <p:nvPicPr>
          <p:cNvPr id="7" name="图片 6" descr="/data/temp/d2bb46b3-dc78-11ef-af5e-be9d398402e3.jpgd2bb46b3-dc78-11ef-af5e-be9d398402e3"/>
          <p:cNvPicPr/>
          <p:nvPr>
            <p:custDataLst>
              <p:tags r:id="rId5"/>
            </p:custDataLst>
          </p:nvPr>
        </p:nvPicPr>
        <p:blipFill rotWithShape="1">
          <a:blip r:embed="rId6"/>
          <a:srcRect l="11913" r="11913"/>
          <a:stretch>
            <a:fillRect/>
          </a:stretch>
        </p:blipFill>
        <p:spPr>
          <a:xfrm>
            <a:off x="6103622" y="3291964"/>
            <a:ext cx="1425813" cy="1290435"/>
          </a:xfrm>
          <a:custGeom>
            <a:avLst/>
            <a:gdLst>
              <a:gd name="connsiteX0" fmla="*/ 462793 w 1425600"/>
              <a:gd name="connsiteY0" fmla="*/ 0 h 1290241"/>
              <a:gd name="connsiteX1" fmla="*/ 962791 w 1425600"/>
              <a:gd name="connsiteY1" fmla="*/ 0 h 1290241"/>
              <a:gd name="connsiteX2" fmla="*/ 1146479 w 1425600"/>
              <a:gd name="connsiteY2" fmla="*/ 106041 h 1290241"/>
              <a:gd name="connsiteX3" fmla="*/ 1396481 w 1425600"/>
              <a:gd name="connsiteY3" fmla="*/ 539051 h 1290241"/>
              <a:gd name="connsiteX4" fmla="*/ 1396498 w 1425600"/>
              <a:gd name="connsiteY4" fmla="*/ 751162 h 1290241"/>
              <a:gd name="connsiteX5" fmla="*/ 1146496 w 1425600"/>
              <a:gd name="connsiteY5" fmla="*/ 1184171 h 1290241"/>
              <a:gd name="connsiteX6" fmla="*/ 962809 w 1425600"/>
              <a:gd name="connsiteY6" fmla="*/ 1290241 h 1290241"/>
              <a:gd name="connsiteX7" fmla="*/ 462811 w 1425600"/>
              <a:gd name="connsiteY7" fmla="*/ 1290241 h 1290241"/>
              <a:gd name="connsiteX8" fmla="*/ 279123 w 1425600"/>
              <a:gd name="connsiteY8" fmla="*/ 1184201 h 1290241"/>
              <a:gd name="connsiteX9" fmla="*/ 29120 w 1425600"/>
              <a:gd name="connsiteY9" fmla="*/ 751191 h 1290241"/>
              <a:gd name="connsiteX10" fmla="*/ 29104 w 1425600"/>
              <a:gd name="connsiteY10" fmla="*/ 539081 h 1290241"/>
              <a:gd name="connsiteX11" fmla="*/ 279106 w 1425600"/>
              <a:gd name="connsiteY11" fmla="*/ 106070 h 1290241"/>
              <a:gd name="connsiteX12" fmla="*/ 462793 w 1425600"/>
              <a:gd name="connsiteY12" fmla="*/ 0 h 12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600" h="1290241">
                <a:moveTo>
                  <a:pt x="462793" y="0"/>
                </a:moveTo>
                <a:cubicBezTo>
                  <a:pt x="540422" y="1"/>
                  <a:pt x="885162" y="1"/>
                  <a:pt x="962791" y="0"/>
                </a:cubicBezTo>
                <a:cubicBezTo>
                  <a:pt x="1040421" y="1"/>
                  <a:pt x="1107663" y="38813"/>
                  <a:pt x="1146479" y="106041"/>
                </a:cubicBezTo>
                <a:cubicBezTo>
                  <a:pt x="1185294" y="173271"/>
                  <a:pt x="1357666" y="471822"/>
                  <a:pt x="1396481" y="539051"/>
                </a:cubicBezTo>
                <a:cubicBezTo>
                  <a:pt x="1435296" y="606280"/>
                  <a:pt x="1435313" y="683934"/>
                  <a:pt x="1396498" y="751162"/>
                </a:cubicBezTo>
                <a:cubicBezTo>
                  <a:pt x="1357683" y="818391"/>
                  <a:pt x="1185310" y="1116943"/>
                  <a:pt x="1146496" y="1184171"/>
                </a:cubicBezTo>
                <a:cubicBezTo>
                  <a:pt x="1107681" y="1251401"/>
                  <a:pt x="1040438" y="1290242"/>
                  <a:pt x="962809" y="1290241"/>
                </a:cubicBezTo>
                <a:cubicBezTo>
                  <a:pt x="885180" y="1290242"/>
                  <a:pt x="540440" y="1290242"/>
                  <a:pt x="462811" y="1290241"/>
                </a:cubicBezTo>
                <a:cubicBezTo>
                  <a:pt x="385181" y="1290242"/>
                  <a:pt x="317938" y="1251430"/>
                  <a:pt x="279123" y="1184201"/>
                </a:cubicBezTo>
                <a:cubicBezTo>
                  <a:pt x="240308" y="1116972"/>
                  <a:pt x="67936" y="818420"/>
                  <a:pt x="29120" y="751191"/>
                </a:cubicBezTo>
                <a:cubicBezTo>
                  <a:pt x="-9695" y="683963"/>
                  <a:pt x="-9711" y="606309"/>
                  <a:pt x="29104" y="539081"/>
                </a:cubicBezTo>
                <a:cubicBezTo>
                  <a:pt x="67919" y="471851"/>
                  <a:pt x="240291" y="173300"/>
                  <a:pt x="279106" y="106070"/>
                </a:cubicBezTo>
                <a:cubicBezTo>
                  <a:pt x="317921" y="38843"/>
                  <a:pt x="385163" y="1"/>
                  <a:pt x="462793" y="0"/>
                </a:cubicBezTo>
                <a:close/>
              </a:path>
            </a:pathLst>
          </a:custGeom>
          <a:ln w="76200">
            <a:solidFill>
              <a:schemeClr val="accent1">
                <a:alpha val="65000"/>
              </a:schemeClr>
            </a:solidFill>
          </a:ln>
        </p:spPr>
      </p:pic>
      <p:pic>
        <p:nvPicPr>
          <p:cNvPr id="33" name="图片 32" descr="/data/temp/d2bb4749-dc78-11ef-af5e-be9d398402e3.jpg@base@tag=imgScale&amp;m=1&amp;w=396&amp;h=358&amp;q=95d2bb4749-dc78-11ef-af5e-be9d398402e3"/>
          <p:cNvPicPr>
            <a:picLocks noChangeAspect="1"/>
          </p:cNvPicPr>
          <p:nvPr>
            <p:custDataLst>
              <p:tags r:id="rId7"/>
            </p:custDataLst>
          </p:nvPr>
        </p:nvPicPr>
        <p:blipFill rotWithShape="1">
          <a:blip r:embed="rId8"/>
          <a:srcRect l="13170" r="13170"/>
          <a:stretch>
            <a:fillRect/>
          </a:stretch>
        </p:blipFill>
        <p:spPr>
          <a:xfrm>
            <a:off x="4724195" y="4088374"/>
            <a:ext cx="1425813" cy="1290435"/>
          </a:xfrm>
          <a:custGeom>
            <a:avLst/>
            <a:gdLst>
              <a:gd name="connsiteX0" fmla="*/ 462793 w 1425600"/>
              <a:gd name="connsiteY0" fmla="*/ 0 h 1290241"/>
              <a:gd name="connsiteX1" fmla="*/ 962791 w 1425600"/>
              <a:gd name="connsiteY1" fmla="*/ 0 h 1290241"/>
              <a:gd name="connsiteX2" fmla="*/ 1146479 w 1425600"/>
              <a:gd name="connsiteY2" fmla="*/ 106041 h 1290241"/>
              <a:gd name="connsiteX3" fmla="*/ 1396481 w 1425600"/>
              <a:gd name="connsiteY3" fmla="*/ 539051 h 1290241"/>
              <a:gd name="connsiteX4" fmla="*/ 1396498 w 1425600"/>
              <a:gd name="connsiteY4" fmla="*/ 751162 h 1290241"/>
              <a:gd name="connsiteX5" fmla="*/ 1146496 w 1425600"/>
              <a:gd name="connsiteY5" fmla="*/ 1184171 h 1290241"/>
              <a:gd name="connsiteX6" fmla="*/ 962809 w 1425600"/>
              <a:gd name="connsiteY6" fmla="*/ 1290241 h 1290241"/>
              <a:gd name="connsiteX7" fmla="*/ 462811 w 1425600"/>
              <a:gd name="connsiteY7" fmla="*/ 1290241 h 1290241"/>
              <a:gd name="connsiteX8" fmla="*/ 279123 w 1425600"/>
              <a:gd name="connsiteY8" fmla="*/ 1184201 h 1290241"/>
              <a:gd name="connsiteX9" fmla="*/ 29120 w 1425600"/>
              <a:gd name="connsiteY9" fmla="*/ 751191 h 1290241"/>
              <a:gd name="connsiteX10" fmla="*/ 29104 w 1425600"/>
              <a:gd name="connsiteY10" fmla="*/ 539081 h 1290241"/>
              <a:gd name="connsiteX11" fmla="*/ 279106 w 1425600"/>
              <a:gd name="connsiteY11" fmla="*/ 106070 h 1290241"/>
              <a:gd name="connsiteX12" fmla="*/ 462793 w 1425600"/>
              <a:gd name="connsiteY12" fmla="*/ 0 h 12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600" h="1290241">
                <a:moveTo>
                  <a:pt x="462793" y="0"/>
                </a:moveTo>
                <a:cubicBezTo>
                  <a:pt x="540422" y="1"/>
                  <a:pt x="885162" y="1"/>
                  <a:pt x="962791" y="0"/>
                </a:cubicBezTo>
                <a:cubicBezTo>
                  <a:pt x="1040421" y="1"/>
                  <a:pt x="1107663" y="38813"/>
                  <a:pt x="1146479" y="106041"/>
                </a:cubicBezTo>
                <a:cubicBezTo>
                  <a:pt x="1185294" y="173271"/>
                  <a:pt x="1357666" y="471822"/>
                  <a:pt x="1396481" y="539051"/>
                </a:cubicBezTo>
                <a:cubicBezTo>
                  <a:pt x="1435296" y="606280"/>
                  <a:pt x="1435313" y="683934"/>
                  <a:pt x="1396498" y="751162"/>
                </a:cubicBezTo>
                <a:cubicBezTo>
                  <a:pt x="1357683" y="818391"/>
                  <a:pt x="1185310" y="1116943"/>
                  <a:pt x="1146496" y="1184171"/>
                </a:cubicBezTo>
                <a:cubicBezTo>
                  <a:pt x="1107681" y="1251401"/>
                  <a:pt x="1040438" y="1290242"/>
                  <a:pt x="962809" y="1290241"/>
                </a:cubicBezTo>
                <a:cubicBezTo>
                  <a:pt x="885180" y="1290242"/>
                  <a:pt x="540440" y="1290242"/>
                  <a:pt x="462811" y="1290241"/>
                </a:cubicBezTo>
                <a:cubicBezTo>
                  <a:pt x="385181" y="1290242"/>
                  <a:pt x="317938" y="1251430"/>
                  <a:pt x="279123" y="1184201"/>
                </a:cubicBezTo>
                <a:cubicBezTo>
                  <a:pt x="240308" y="1116972"/>
                  <a:pt x="67936" y="818421"/>
                  <a:pt x="29120" y="751191"/>
                </a:cubicBezTo>
                <a:cubicBezTo>
                  <a:pt x="-9695" y="683963"/>
                  <a:pt x="-9711" y="606309"/>
                  <a:pt x="29104" y="539081"/>
                </a:cubicBezTo>
                <a:cubicBezTo>
                  <a:pt x="67919" y="471851"/>
                  <a:pt x="240291" y="173300"/>
                  <a:pt x="279106" y="106070"/>
                </a:cubicBezTo>
                <a:cubicBezTo>
                  <a:pt x="317921" y="38843"/>
                  <a:pt x="385163" y="1"/>
                  <a:pt x="462793" y="0"/>
                </a:cubicBezTo>
                <a:close/>
              </a:path>
            </a:pathLst>
          </a:custGeom>
          <a:ln w="76200">
            <a:solidFill>
              <a:schemeClr val="accent1">
                <a:alpha val="65000"/>
              </a:schemeClr>
            </a:solidFill>
          </a:ln>
        </p:spPr>
      </p:pic>
      <p:pic>
        <p:nvPicPr>
          <p:cNvPr id="34" name="图片 33" descr="/data/temp/d2bb4867-dc78-11ef-af5e-be9d398402e3.jpgd2bb4867-dc78-11ef-af5e-be9d398402e3"/>
          <p:cNvPicPr>
            <a:picLocks noChangeAspect="1"/>
          </p:cNvPicPr>
          <p:nvPr>
            <p:custDataLst>
              <p:tags r:id="rId9"/>
            </p:custDataLst>
          </p:nvPr>
        </p:nvPicPr>
        <p:blipFill rotWithShape="1">
          <a:blip r:embed="rId10"/>
          <a:srcRect t="4747" b="4747"/>
          <a:stretch>
            <a:fillRect/>
          </a:stretch>
        </p:blipFill>
        <p:spPr>
          <a:xfrm>
            <a:off x="6102987" y="4884148"/>
            <a:ext cx="1425813" cy="1290435"/>
          </a:xfrm>
          <a:custGeom>
            <a:avLst/>
            <a:gdLst>
              <a:gd name="connsiteX0" fmla="*/ 462793 w 1425600"/>
              <a:gd name="connsiteY0" fmla="*/ 0 h 1290241"/>
              <a:gd name="connsiteX1" fmla="*/ 962791 w 1425600"/>
              <a:gd name="connsiteY1" fmla="*/ 0 h 1290241"/>
              <a:gd name="connsiteX2" fmla="*/ 1146479 w 1425600"/>
              <a:gd name="connsiteY2" fmla="*/ 106041 h 1290241"/>
              <a:gd name="connsiteX3" fmla="*/ 1396481 w 1425600"/>
              <a:gd name="connsiteY3" fmla="*/ 539051 h 1290241"/>
              <a:gd name="connsiteX4" fmla="*/ 1396498 w 1425600"/>
              <a:gd name="connsiteY4" fmla="*/ 751162 h 1290241"/>
              <a:gd name="connsiteX5" fmla="*/ 1146496 w 1425600"/>
              <a:gd name="connsiteY5" fmla="*/ 1184171 h 1290241"/>
              <a:gd name="connsiteX6" fmla="*/ 962809 w 1425600"/>
              <a:gd name="connsiteY6" fmla="*/ 1290241 h 1290241"/>
              <a:gd name="connsiteX7" fmla="*/ 462811 w 1425600"/>
              <a:gd name="connsiteY7" fmla="*/ 1290241 h 1290241"/>
              <a:gd name="connsiteX8" fmla="*/ 279123 w 1425600"/>
              <a:gd name="connsiteY8" fmla="*/ 1184201 h 1290241"/>
              <a:gd name="connsiteX9" fmla="*/ 29120 w 1425600"/>
              <a:gd name="connsiteY9" fmla="*/ 751191 h 1290241"/>
              <a:gd name="connsiteX10" fmla="*/ 29104 w 1425600"/>
              <a:gd name="connsiteY10" fmla="*/ 539081 h 1290241"/>
              <a:gd name="connsiteX11" fmla="*/ 279106 w 1425600"/>
              <a:gd name="connsiteY11" fmla="*/ 106071 h 1290241"/>
              <a:gd name="connsiteX12" fmla="*/ 462793 w 1425600"/>
              <a:gd name="connsiteY12" fmla="*/ 0 h 12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600" h="1290241">
                <a:moveTo>
                  <a:pt x="462793" y="0"/>
                </a:moveTo>
                <a:cubicBezTo>
                  <a:pt x="540422" y="1"/>
                  <a:pt x="885162" y="1"/>
                  <a:pt x="962791" y="0"/>
                </a:cubicBezTo>
                <a:cubicBezTo>
                  <a:pt x="1040421" y="1"/>
                  <a:pt x="1107663" y="38813"/>
                  <a:pt x="1146479" y="106041"/>
                </a:cubicBezTo>
                <a:cubicBezTo>
                  <a:pt x="1185294" y="173271"/>
                  <a:pt x="1357666" y="471822"/>
                  <a:pt x="1396481" y="539051"/>
                </a:cubicBezTo>
                <a:cubicBezTo>
                  <a:pt x="1435296" y="606280"/>
                  <a:pt x="1435313" y="683934"/>
                  <a:pt x="1396498" y="751162"/>
                </a:cubicBezTo>
                <a:cubicBezTo>
                  <a:pt x="1357683" y="818391"/>
                  <a:pt x="1185310" y="1116943"/>
                  <a:pt x="1146496" y="1184171"/>
                </a:cubicBezTo>
                <a:cubicBezTo>
                  <a:pt x="1107681" y="1251401"/>
                  <a:pt x="1040438" y="1290242"/>
                  <a:pt x="962809" y="1290241"/>
                </a:cubicBezTo>
                <a:cubicBezTo>
                  <a:pt x="885180" y="1290242"/>
                  <a:pt x="540440" y="1290242"/>
                  <a:pt x="462811" y="1290241"/>
                </a:cubicBezTo>
                <a:cubicBezTo>
                  <a:pt x="385181" y="1290242"/>
                  <a:pt x="317938" y="1251430"/>
                  <a:pt x="279123" y="1184201"/>
                </a:cubicBezTo>
                <a:cubicBezTo>
                  <a:pt x="240308" y="1116972"/>
                  <a:pt x="67936" y="818421"/>
                  <a:pt x="29120" y="751191"/>
                </a:cubicBezTo>
                <a:cubicBezTo>
                  <a:pt x="-9695" y="683963"/>
                  <a:pt x="-9711" y="606309"/>
                  <a:pt x="29104" y="539081"/>
                </a:cubicBezTo>
                <a:cubicBezTo>
                  <a:pt x="67919" y="471851"/>
                  <a:pt x="240291" y="173300"/>
                  <a:pt x="279106" y="106071"/>
                </a:cubicBezTo>
                <a:cubicBezTo>
                  <a:pt x="317921" y="38843"/>
                  <a:pt x="385163" y="1"/>
                  <a:pt x="462793" y="0"/>
                </a:cubicBezTo>
                <a:close/>
              </a:path>
            </a:pathLst>
          </a:custGeom>
          <a:noFill/>
          <a:ln w="76200">
            <a:solidFill>
              <a:schemeClr val="accent1">
                <a:alpha val="65000"/>
              </a:schemeClr>
            </a:solidFill>
          </a:ln>
        </p:spPr>
      </p:pic>
      <p:sp>
        <p:nvSpPr>
          <p:cNvPr id="9" name="矩形 8"/>
          <p:cNvSpPr/>
          <p:nvPr>
            <p:custDataLst>
              <p:tags r:id="rId11"/>
            </p:custDataLst>
          </p:nvPr>
        </p:nvSpPr>
        <p:spPr>
          <a:xfrm>
            <a:off x="1317543" y="2500000"/>
            <a:ext cx="2689604" cy="431865"/>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①</a:t>
            </a:r>
            <a:r>
              <a:rPr lang="en-US" altLang="zh-CN" sz="2000" b="1">
                <a:solidFill>
                  <a:schemeClr val="accent1"/>
                </a:solidFill>
                <a:latin typeface="微软雅黑" panose="020B0503020204020204" charset="-122"/>
                <a:ea typeface="微软雅黑" panose="020B0503020204020204" charset="-122"/>
                <a:cs typeface="+mn-ea"/>
                <a:sym typeface="+mn-ea"/>
              </a:rPr>
              <a:t> </a:t>
            </a:r>
            <a:r>
              <a:rPr lang="zh-CN" altLang="en-US" sz="2000" b="1">
                <a:solidFill>
                  <a:schemeClr val="accent1"/>
                </a:solidFill>
                <a:latin typeface="微软雅黑" panose="020B0503020204020204" charset="-122"/>
                <a:ea typeface="微软雅黑" panose="020B0503020204020204" charset="-122"/>
                <a:cs typeface="+mn-ea"/>
                <a:sym typeface="+mn-ea"/>
              </a:rPr>
              <a:t>删除重复属性</a:t>
            </a:r>
            <a:endParaRPr lang="zh-CN" altLang="en-US" sz="2000" b="1">
              <a:solidFill>
                <a:schemeClr val="accent1"/>
              </a:solidFill>
              <a:latin typeface="微软雅黑" panose="020B0503020204020204" charset="-122"/>
              <a:ea typeface="微软雅黑" panose="020B0503020204020204" charset="-122"/>
              <a:cs typeface="+mn-ea"/>
              <a:sym typeface="+mn-ea"/>
            </a:endParaRPr>
          </a:p>
        </p:txBody>
      </p:sp>
      <p:sp>
        <p:nvSpPr>
          <p:cNvPr id="10" name="矩形 9"/>
          <p:cNvSpPr/>
          <p:nvPr>
            <p:custDataLst>
              <p:tags r:id="rId12"/>
            </p:custDataLst>
          </p:nvPr>
        </p:nvSpPr>
        <p:spPr>
          <a:xfrm>
            <a:off x="1316908" y="2989024"/>
            <a:ext cx="2689604" cy="1166575"/>
          </a:xfrm>
          <a:prstGeom prst="rect">
            <a:avLst/>
          </a:prstGeom>
          <a:ln>
            <a:noFill/>
            <a:prstDash val="sysDash"/>
          </a:ln>
        </p:spPr>
        <p:txBody>
          <a:bodyPr vert="horz" wrap="square" lIns="0" tIns="0" rIns="0" bIns="0" rtlCol="0" anchor="t" anchorCtr="0">
            <a:noAutofit/>
          </a:bodyPr>
          <a:p>
            <a:pPr indent="-228600" algn="just">
              <a:lnSpc>
                <a:spcPct val="140000"/>
              </a:lnSpc>
              <a:spcBef>
                <a:spcPct val="0"/>
              </a:spcBef>
              <a:spcAft>
                <a:spcPct val="0"/>
              </a:spcAft>
            </a:pPr>
            <a:r>
              <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去除具有相同取值的属性</a:t>
            </a:r>
            <a:endPar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1" name="矩形 10"/>
          <p:cNvSpPr/>
          <p:nvPr>
            <p:custDataLst>
              <p:tags r:id="rId13"/>
            </p:custDataLst>
          </p:nvPr>
        </p:nvSpPr>
        <p:spPr>
          <a:xfrm>
            <a:off x="1317543" y="4267471"/>
            <a:ext cx="2689604" cy="431865"/>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②</a:t>
            </a:r>
            <a:r>
              <a:rPr lang="en-US" altLang="zh-CN" sz="2000" b="1">
                <a:solidFill>
                  <a:schemeClr val="accent1"/>
                </a:solidFill>
                <a:latin typeface="微软雅黑" panose="020B0503020204020204" charset="-122"/>
                <a:ea typeface="微软雅黑" panose="020B0503020204020204" charset="-122"/>
                <a:cs typeface="+mn-ea"/>
                <a:sym typeface="+mn-ea"/>
              </a:rPr>
              <a:t> </a:t>
            </a:r>
            <a:r>
              <a:rPr lang="zh-CN" altLang="en-US" sz="2000" b="1">
                <a:solidFill>
                  <a:schemeClr val="accent1"/>
                </a:solidFill>
                <a:latin typeface="微软雅黑" panose="020B0503020204020204" charset="-122"/>
                <a:ea typeface="微软雅黑" panose="020B0503020204020204" charset="-122"/>
                <a:cs typeface="+mn-ea"/>
                <a:sym typeface="+mn-ea"/>
              </a:rPr>
              <a:t>删除常量属性</a:t>
            </a:r>
            <a:endParaRPr lang="zh-CN" altLang="en-US" sz="2000" b="1">
              <a:solidFill>
                <a:schemeClr val="accent1"/>
              </a:solidFill>
              <a:latin typeface="微软雅黑" panose="020B0503020204020204" charset="-122"/>
              <a:ea typeface="微软雅黑" panose="020B0503020204020204" charset="-122"/>
              <a:cs typeface="+mn-ea"/>
              <a:sym typeface="+mn-ea"/>
            </a:endParaRPr>
          </a:p>
        </p:txBody>
      </p:sp>
      <p:sp>
        <p:nvSpPr>
          <p:cNvPr id="13" name="矩形 12"/>
          <p:cNvSpPr/>
          <p:nvPr>
            <p:custDataLst>
              <p:tags r:id="rId14"/>
            </p:custDataLst>
          </p:nvPr>
        </p:nvSpPr>
        <p:spPr>
          <a:xfrm>
            <a:off x="1316990" y="4749165"/>
            <a:ext cx="2873375" cy="1166495"/>
          </a:xfrm>
          <a:prstGeom prst="rect">
            <a:avLst/>
          </a:prstGeom>
          <a:ln>
            <a:noFill/>
            <a:prstDash val="sysDash"/>
          </a:ln>
        </p:spPr>
        <p:txBody>
          <a:bodyPr vert="horz" wrap="square" lIns="0" tIns="0" rIns="0" bIns="0" rtlCol="0" anchor="t" anchorCtr="0">
            <a:noAutofit/>
          </a:bodyPr>
          <a:p>
            <a:pPr indent="-228600" algn="just">
              <a:lnSpc>
                <a:spcPct val="140000"/>
              </a:lnSpc>
              <a:spcBef>
                <a:spcPct val="0"/>
              </a:spcBef>
              <a:spcAft>
                <a:spcPct val="0"/>
              </a:spcAft>
            </a:pPr>
            <a:r>
              <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去除在所有样本中取值相同的属性</a:t>
            </a:r>
            <a:endPar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cxnSp>
        <p:nvCxnSpPr>
          <p:cNvPr id="14" name="直接连接符 13"/>
          <p:cNvCxnSpPr/>
          <p:nvPr>
            <p:custDataLst>
              <p:tags r:id="rId15"/>
            </p:custDataLst>
          </p:nvPr>
        </p:nvCxnSpPr>
        <p:spPr>
          <a:xfrm>
            <a:off x="1309287" y="2945202"/>
            <a:ext cx="3451744" cy="0"/>
          </a:xfrm>
          <a:prstGeom prst="line">
            <a:avLst/>
          </a:prstGeom>
          <a:ln w="6350">
            <a:solidFill>
              <a:schemeClr val="accent1">
                <a:alpha val="65000"/>
              </a:schemeClr>
            </a:solidFill>
            <a:prstDash val="dash"/>
          </a:ln>
        </p:spPr>
        <p:style>
          <a:lnRef idx="2">
            <a:schemeClr val="accent1"/>
          </a:lnRef>
          <a:fillRef idx="0">
            <a:srgbClr val="FFFFFF"/>
          </a:fillRef>
          <a:effectRef idx="0">
            <a:srgbClr val="FFFFFF"/>
          </a:effectRef>
          <a:fontRef idx="minor">
            <a:schemeClr val="tx1"/>
          </a:fontRef>
        </p:style>
      </p:cxnSp>
      <p:cxnSp>
        <p:nvCxnSpPr>
          <p:cNvPr id="15" name="直接连接符 14"/>
          <p:cNvCxnSpPr/>
          <p:nvPr>
            <p:custDataLst>
              <p:tags r:id="rId16"/>
            </p:custDataLst>
          </p:nvPr>
        </p:nvCxnSpPr>
        <p:spPr>
          <a:xfrm>
            <a:off x="1309287" y="4713308"/>
            <a:ext cx="3414139" cy="0"/>
          </a:xfrm>
          <a:prstGeom prst="line">
            <a:avLst/>
          </a:prstGeom>
          <a:ln w="6350">
            <a:solidFill>
              <a:schemeClr val="accent1">
                <a:alpha val="65000"/>
              </a:schemeClr>
            </a:solidFill>
            <a:prstDash val="dash"/>
          </a:ln>
        </p:spPr>
        <p:style>
          <a:lnRef idx="2">
            <a:schemeClr val="accent1"/>
          </a:lnRef>
          <a:fillRef idx="0">
            <a:srgbClr val="FFFFFF"/>
          </a:fillRef>
          <a:effectRef idx="0">
            <a:srgbClr val="FFFFFF"/>
          </a:effectRef>
          <a:fontRef idx="minor">
            <a:schemeClr val="tx1"/>
          </a:fontRef>
        </p:style>
      </p:cxnSp>
      <p:sp>
        <p:nvSpPr>
          <p:cNvPr id="16" name="矩形 15"/>
          <p:cNvSpPr/>
          <p:nvPr>
            <p:custDataLst>
              <p:tags r:id="rId17"/>
            </p:custDataLst>
          </p:nvPr>
        </p:nvSpPr>
        <p:spPr>
          <a:xfrm>
            <a:off x="8179114" y="1652783"/>
            <a:ext cx="2689604" cy="431865"/>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③</a:t>
            </a:r>
            <a:r>
              <a:rPr lang="en-US" altLang="zh-CN" sz="2000" b="1">
                <a:solidFill>
                  <a:schemeClr val="accent1"/>
                </a:solidFill>
                <a:latin typeface="微软雅黑" panose="020B0503020204020204" charset="-122"/>
                <a:ea typeface="微软雅黑" panose="020B0503020204020204" charset="-122"/>
                <a:cs typeface="+mn-ea"/>
                <a:sym typeface="+mn-ea"/>
              </a:rPr>
              <a:t> </a:t>
            </a:r>
            <a:r>
              <a:rPr lang="zh-CN" altLang="en-US" sz="2000" b="1">
                <a:solidFill>
                  <a:schemeClr val="accent1"/>
                </a:solidFill>
                <a:latin typeface="微软雅黑" panose="020B0503020204020204" charset="-122"/>
                <a:ea typeface="微软雅黑" panose="020B0503020204020204" charset="-122"/>
                <a:cs typeface="+mn-ea"/>
                <a:sym typeface="+mn-ea"/>
              </a:rPr>
              <a:t>删除无关属性</a:t>
            </a:r>
            <a:endParaRPr lang="zh-CN" altLang="en-US" sz="2000" b="1">
              <a:solidFill>
                <a:schemeClr val="accent1"/>
              </a:solidFill>
              <a:latin typeface="微软雅黑" panose="020B0503020204020204" charset="-122"/>
              <a:ea typeface="微软雅黑" panose="020B0503020204020204" charset="-122"/>
              <a:cs typeface="+mn-ea"/>
              <a:sym typeface="+mn-ea"/>
            </a:endParaRPr>
          </a:p>
        </p:txBody>
      </p:sp>
      <p:sp>
        <p:nvSpPr>
          <p:cNvPr id="17" name="矩形 16"/>
          <p:cNvSpPr/>
          <p:nvPr>
            <p:custDataLst>
              <p:tags r:id="rId18"/>
            </p:custDataLst>
          </p:nvPr>
        </p:nvSpPr>
        <p:spPr>
          <a:xfrm>
            <a:off x="8313099" y="2134185"/>
            <a:ext cx="2689604" cy="1166575"/>
          </a:xfrm>
          <a:prstGeom prst="rect">
            <a:avLst/>
          </a:prstGeom>
          <a:ln>
            <a:noFill/>
            <a:prstDash val="sysDash"/>
          </a:ln>
        </p:spPr>
        <p:txBody>
          <a:bodyPr vert="horz" wrap="square" lIns="0" tIns="0" rIns="0" bIns="0" rtlCol="0" anchor="t" anchorCtr="0">
            <a:noAutofit/>
          </a:bodyPr>
          <a:p>
            <a:pPr indent="-228600" algn="l">
              <a:lnSpc>
                <a:spcPct val="140000"/>
              </a:lnSpc>
              <a:spcBef>
                <a:spcPct val="0"/>
              </a:spcBef>
              <a:spcAft>
                <a:spcPct val="0"/>
              </a:spcAft>
            </a:pPr>
            <a:r>
              <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去除与目标变量关系不大的属性</a:t>
            </a:r>
            <a:endParaRPr lang="zh-CN" altLang="en-US"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8" name="矩形 17"/>
          <p:cNvSpPr/>
          <p:nvPr>
            <p:custDataLst>
              <p:tags r:id="rId19"/>
            </p:custDataLst>
          </p:nvPr>
        </p:nvSpPr>
        <p:spPr>
          <a:xfrm>
            <a:off x="8179114" y="3268466"/>
            <a:ext cx="2689604" cy="431865"/>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④</a:t>
            </a:r>
            <a:r>
              <a:rPr lang="en-US" altLang="zh-CN" sz="2000" b="1">
                <a:solidFill>
                  <a:schemeClr val="accent1"/>
                </a:solidFill>
                <a:latin typeface="微软雅黑" panose="020B0503020204020204" charset="-122"/>
                <a:ea typeface="微软雅黑" panose="020B0503020204020204" charset="-122"/>
                <a:cs typeface="+mn-ea"/>
                <a:sym typeface="+mn-ea"/>
              </a:rPr>
              <a:t> </a:t>
            </a:r>
            <a:r>
              <a:rPr lang="zh-CN" altLang="en-US" sz="2000" b="1">
                <a:solidFill>
                  <a:schemeClr val="accent1"/>
                </a:solidFill>
                <a:latin typeface="微软雅黑" panose="020B0503020204020204" charset="-122"/>
                <a:ea typeface="微软雅黑" panose="020B0503020204020204" charset="-122"/>
                <a:cs typeface="+mn-ea"/>
                <a:sym typeface="+mn-ea"/>
              </a:rPr>
              <a:t>合并相关属性</a:t>
            </a:r>
            <a:endParaRPr lang="zh-CN" altLang="en-US" sz="2000" b="1">
              <a:solidFill>
                <a:schemeClr val="accent1"/>
              </a:solidFill>
              <a:latin typeface="微软雅黑" panose="020B0503020204020204" charset="-122"/>
              <a:ea typeface="微软雅黑" panose="020B0503020204020204" charset="-122"/>
              <a:cs typeface="+mn-ea"/>
              <a:sym typeface="+mn-ea"/>
            </a:endParaRPr>
          </a:p>
        </p:txBody>
      </p:sp>
      <p:sp>
        <p:nvSpPr>
          <p:cNvPr id="19" name="矩形 18"/>
          <p:cNvSpPr/>
          <p:nvPr>
            <p:custDataLst>
              <p:tags r:id="rId20"/>
            </p:custDataLst>
          </p:nvPr>
        </p:nvSpPr>
        <p:spPr>
          <a:xfrm>
            <a:off x="8179435" y="3759835"/>
            <a:ext cx="2823845" cy="1166495"/>
          </a:xfrm>
          <a:prstGeom prst="rect">
            <a:avLst/>
          </a:prstGeom>
          <a:ln>
            <a:noFill/>
            <a:prstDash val="sysDash"/>
          </a:ln>
        </p:spPr>
        <p:txBody>
          <a:bodyPr vert="horz" wrap="square" lIns="0" tIns="0" rIns="0" bIns="0" rtlCol="0" anchor="t" anchorCtr="0">
            <a:noAutofit/>
          </a:bodyPr>
          <a:p>
            <a:pPr indent="-228600" algn="l">
              <a:lnSpc>
                <a:spcPct val="140000"/>
              </a:lnSpc>
              <a:spcBef>
                <a:spcPct val="0"/>
              </a:spcBef>
              <a:spcAft>
                <a:spcPct val="0"/>
              </a:spcAft>
            </a:pPr>
            <a:r>
              <a:rPr lang="zh-CN" altLang="en-US">
                <a:ln>
                  <a:noFill/>
                  <a:prstDash val="sysDot"/>
                </a:ln>
                <a:solidFill>
                  <a:schemeClr val="tx1">
                    <a:lumMod val="85000"/>
                    <a:lumOff val="15000"/>
                  </a:schemeClr>
                </a:solidFill>
                <a:latin typeface="微软雅黑" panose="020B0503020204020204" charset="-122"/>
                <a:ea typeface="微软雅黑" panose="020B0503020204020204" charset="-122"/>
                <a:cs typeface="+mn-ea"/>
              </a:rPr>
              <a:t>将多个相似属性合并为一个更具代表性的属性</a:t>
            </a:r>
            <a:endParaRPr lang="zh-CN" altLang="en-US">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25" name="矩形 24"/>
          <p:cNvSpPr/>
          <p:nvPr>
            <p:custDataLst>
              <p:tags r:id="rId21"/>
            </p:custDataLst>
          </p:nvPr>
        </p:nvSpPr>
        <p:spPr>
          <a:xfrm>
            <a:off x="8179749" y="4977507"/>
            <a:ext cx="2689604" cy="431865"/>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r">
              <a:spcBef>
                <a:spcPct val="0"/>
              </a:spcBef>
              <a:spcAft>
                <a:spcPct val="0"/>
              </a:spcAft>
            </a:pPr>
            <a:r>
              <a:rPr lang="zh-CN" altLang="en-US" sz="2000" b="1">
                <a:solidFill>
                  <a:schemeClr val="accent1"/>
                </a:solidFill>
                <a:latin typeface="微软雅黑" panose="020B0503020204020204" charset="-122"/>
                <a:ea typeface="微软雅黑" panose="020B0503020204020204" charset="-122"/>
                <a:cs typeface="+mn-ea"/>
                <a:sym typeface="+mn-ea"/>
              </a:rPr>
              <a:t>⑤</a:t>
            </a:r>
            <a:r>
              <a:rPr lang="en-US" altLang="zh-CN" sz="2000" b="1">
                <a:solidFill>
                  <a:schemeClr val="accent1"/>
                </a:solidFill>
                <a:latin typeface="微软雅黑" panose="020B0503020204020204" charset="-122"/>
                <a:ea typeface="微软雅黑" panose="020B0503020204020204" charset="-122"/>
                <a:cs typeface="+mn-ea"/>
                <a:sym typeface="+mn-ea"/>
              </a:rPr>
              <a:t> </a:t>
            </a:r>
            <a:r>
              <a:rPr lang="zh-CN" altLang="en-US" sz="2000" b="1">
                <a:solidFill>
                  <a:schemeClr val="accent1"/>
                </a:solidFill>
                <a:latin typeface="微软雅黑" panose="020B0503020204020204" charset="-122"/>
                <a:ea typeface="微软雅黑" panose="020B0503020204020204" charset="-122"/>
                <a:cs typeface="+mn-ea"/>
                <a:sym typeface="+mn-ea"/>
              </a:rPr>
              <a:t>前向选择</a:t>
            </a:r>
            <a:endParaRPr lang="zh-CN" altLang="en-US" sz="2000" b="1">
              <a:solidFill>
                <a:schemeClr val="accent1"/>
              </a:solidFill>
              <a:latin typeface="微软雅黑" panose="020B0503020204020204" charset="-122"/>
              <a:ea typeface="微软雅黑" panose="020B0503020204020204" charset="-122"/>
              <a:cs typeface="+mn-ea"/>
              <a:sym typeface="+mn-ea"/>
            </a:endParaRPr>
          </a:p>
        </p:txBody>
      </p:sp>
      <p:sp>
        <p:nvSpPr>
          <p:cNvPr id="26" name="矩形 25"/>
          <p:cNvSpPr/>
          <p:nvPr>
            <p:custDataLst>
              <p:tags r:id="rId22"/>
            </p:custDataLst>
          </p:nvPr>
        </p:nvSpPr>
        <p:spPr>
          <a:xfrm>
            <a:off x="7570470" y="5459095"/>
            <a:ext cx="3474085" cy="1166495"/>
          </a:xfrm>
          <a:prstGeom prst="rect">
            <a:avLst/>
          </a:prstGeom>
          <a:ln>
            <a:noFill/>
            <a:prstDash val="sysDash"/>
          </a:ln>
        </p:spPr>
        <p:txBody>
          <a:bodyPr vert="horz" wrap="square" lIns="0" tIns="0" rIns="0" bIns="0" rtlCol="0" anchor="t" anchorCtr="0">
            <a:noAutofit/>
          </a:bodyPr>
          <a:p>
            <a:pPr indent="-228600" algn="r">
              <a:lnSpc>
                <a:spcPct val="140000"/>
              </a:lnSpc>
              <a:spcBef>
                <a:spcPct val="0"/>
              </a:spcBef>
              <a:spcAft>
                <a:spcPct val="0"/>
              </a:spcAft>
            </a:pPr>
            <a:r>
              <a:rPr lang="zh-CN" altLang="en-US">
                <a:ln>
                  <a:noFill/>
                  <a:prstDash val="sysDot"/>
                </a:ln>
                <a:solidFill>
                  <a:schemeClr val="tx1">
                    <a:lumMod val="85000"/>
                    <a:lumOff val="15000"/>
                  </a:schemeClr>
                </a:solidFill>
                <a:latin typeface="微软雅黑" panose="020B0503020204020204" charset="-122"/>
                <a:ea typeface="微软雅黑" panose="020B0503020204020204" charset="-122"/>
                <a:cs typeface="+mn-ea"/>
              </a:rPr>
              <a:t>逐步添加对目标变量预测有帮助的属性，直至达到某个预设的准则。</a:t>
            </a:r>
            <a:endParaRPr lang="zh-CN" altLang="en-US">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cxnSp>
        <p:nvCxnSpPr>
          <p:cNvPr id="27" name="直接连接符 26"/>
          <p:cNvCxnSpPr/>
          <p:nvPr>
            <p:custDataLst>
              <p:tags r:id="rId23"/>
            </p:custDataLst>
          </p:nvPr>
        </p:nvCxnSpPr>
        <p:spPr>
          <a:xfrm>
            <a:off x="7418270" y="2098620"/>
            <a:ext cx="3450677" cy="0"/>
          </a:xfrm>
          <a:prstGeom prst="line">
            <a:avLst/>
          </a:prstGeom>
          <a:ln w="6350">
            <a:solidFill>
              <a:schemeClr val="accent1">
                <a:alpha val="65000"/>
              </a:schemeClr>
            </a:solidFill>
            <a:prstDash val="dash"/>
          </a:ln>
        </p:spPr>
        <p:style>
          <a:lnRef idx="2">
            <a:schemeClr val="accent1"/>
          </a:lnRef>
          <a:fillRef idx="0">
            <a:srgbClr val="FFFFFF"/>
          </a:fillRef>
          <a:effectRef idx="0">
            <a:srgbClr val="FFFFFF"/>
          </a:effectRef>
          <a:fontRef idx="minor">
            <a:schemeClr val="tx1"/>
          </a:fontRef>
        </p:style>
      </p:cxnSp>
      <p:cxnSp>
        <p:nvCxnSpPr>
          <p:cNvPr id="28" name="直接连接符 27"/>
          <p:cNvCxnSpPr/>
          <p:nvPr>
            <p:custDataLst>
              <p:tags r:id="rId24"/>
            </p:custDataLst>
          </p:nvPr>
        </p:nvCxnSpPr>
        <p:spPr>
          <a:xfrm>
            <a:off x="7486860" y="3709222"/>
            <a:ext cx="3381655" cy="0"/>
          </a:xfrm>
          <a:prstGeom prst="line">
            <a:avLst/>
          </a:prstGeom>
          <a:ln w="6350">
            <a:solidFill>
              <a:schemeClr val="accent1">
                <a:alpha val="65000"/>
              </a:schemeClr>
            </a:solidFill>
            <a:prstDash val="dash"/>
          </a:ln>
        </p:spPr>
        <p:style>
          <a:lnRef idx="2">
            <a:schemeClr val="accent1"/>
          </a:lnRef>
          <a:fillRef idx="0">
            <a:srgbClr val="FFFFFF"/>
          </a:fillRef>
          <a:effectRef idx="0">
            <a:srgbClr val="FFFFFF"/>
          </a:effectRef>
          <a:fontRef idx="minor">
            <a:schemeClr val="tx1"/>
          </a:fontRef>
        </p:style>
      </p:cxnSp>
      <p:cxnSp>
        <p:nvCxnSpPr>
          <p:cNvPr id="30" name="直接连接符 29"/>
          <p:cNvCxnSpPr/>
          <p:nvPr>
            <p:custDataLst>
              <p:tags r:id="rId25"/>
            </p:custDataLst>
          </p:nvPr>
        </p:nvCxnSpPr>
        <p:spPr>
          <a:xfrm>
            <a:off x="7570058" y="5423344"/>
            <a:ext cx="3299003" cy="0"/>
          </a:xfrm>
          <a:prstGeom prst="line">
            <a:avLst/>
          </a:prstGeom>
          <a:ln w="6350">
            <a:solidFill>
              <a:schemeClr val="accent1">
                <a:alpha val="65000"/>
              </a:schemeClr>
            </a:solidFill>
            <a:prstDash val="dash"/>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汉仪力量黑简" panose="00020600040101010101" charset="-122"/>
                </a:rPr>
                <a:t>（完整性）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709930" y="1603375"/>
            <a:ext cx="10883265" cy="4566920"/>
            <a:chOff x="1118" y="2525"/>
            <a:chExt cx="17139" cy="7192"/>
          </a:xfrm>
        </p:grpSpPr>
        <p:sp>
          <p:nvSpPr>
            <p:cNvPr id="8" name="矩形 7"/>
            <p:cNvSpPr/>
            <p:nvPr>
              <p:custDataLst>
                <p:tags r:id="rId1"/>
              </p:custDataLst>
            </p:nvPr>
          </p:nvSpPr>
          <p:spPr>
            <a:xfrm>
              <a:off x="1441" y="4933"/>
              <a:ext cx="5442" cy="4189"/>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kern="0">
                  <a:ln>
                    <a:noFill/>
                    <a:prstDash val="sysDot"/>
                  </a:ln>
                  <a:solidFill>
                    <a:srgbClr val="027FFD"/>
                  </a:solidFill>
                  <a:latin typeface="微软雅黑" panose="020B0503020204020204" charset="-122"/>
                  <a:ea typeface="微软雅黑" panose="020B0503020204020204" charset="-122"/>
                  <a:cs typeface="+mn-ea"/>
                  <a:sym typeface="+mn-ea"/>
                </a:rPr>
                <a:t>●</a:t>
              </a:r>
              <a:r>
                <a:rPr lang="en-US" altLang="zh-CN" kern="0">
                  <a:ln>
                    <a:noFill/>
                    <a:prstDash val="sysDot"/>
                  </a:ln>
                  <a:solidFill>
                    <a:srgbClr val="027FFD"/>
                  </a:solidFill>
                  <a:latin typeface="微软雅黑" panose="020B0503020204020204" charset="-122"/>
                  <a:ea typeface="微软雅黑" panose="020B0503020204020204" charset="-122"/>
                  <a:cs typeface="+mn-ea"/>
                  <a:sym typeface="+mn-ea"/>
                </a:rPr>
                <a:t> </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查看</a:t>
              </a:r>
              <a:r>
                <a:rPr lang="zh-CN" altLang="en-US"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数据的来源</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和</a:t>
              </a:r>
              <a:r>
                <a:rPr lang="zh-CN" altLang="en-US"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发布机构</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a:t>
              </a:r>
              <a:endPar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1500" kern="0">
                  <a:ln>
                    <a:noFill/>
                    <a:prstDash val="sysDot"/>
                  </a:ln>
                  <a:solidFill>
                    <a:schemeClr val="bg2">
                      <a:lumMod val="50000"/>
                    </a:schemeClr>
                  </a:solidFill>
                  <a:latin typeface="微软雅黑" panose="020B0503020204020204" charset="-122"/>
                  <a:ea typeface="微软雅黑" panose="020B0503020204020204" charset="-122"/>
                  <a:cs typeface="+mn-ea"/>
                </a:rPr>
                <a:t>（权威的数据来源</a:t>
              </a:r>
              <a:r>
                <a:rPr lang="zh-CN" altLang="en-US" sz="1500" kern="0">
                  <a:ln>
                    <a:noFill/>
                    <a:prstDash val="sysDot"/>
                  </a:ln>
                  <a:solidFill>
                    <a:schemeClr val="bg2">
                      <a:lumMod val="50000"/>
                    </a:schemeClr>
                  </a:solidFill>
                  <a:latin typeface="微软雅黑" panose="020B0503020204020204" charset="-122"/>
                  <a:ea typeface="微软雅黑" panose="020B0503020204020204" charset="-122"/>
                  <a:cs typeface="+mn-ea"/>
                  <a:sym typeface="+mn-ea"/>
                </a:rPr>
                <a:t>通常拥有严格的数据收集和验证流程，</a:t>
              </a:r>
              <a:r>
                <a:rPr lang="zh-CN" altLang="en-US" sz="1500" kern="0">
                  <a:ln>
                    <a:noFill/>
                    <a:prstDash val="sysDot"/>
                  </a:ln>
                  <a:solidFill>
                    <a:schemeClr val="bg2">
                      <a:lumMod val="50000"/>
                    </a:schemeClr>
                  </a:solidFill>
                  <a:latin typeface="微软雅黑" panose="020B0503020204020204" charset="-122"/>
                  <a:ea typeface="微软雅黑" panose="020B0503020204020204" charset="-122"/>
                  <a:cs typeface="+mn-ea"/>
                </a:rPr>
                <a:t>包括政府部门、独立的研究机构、知名的调查和统计机构。）</a:t>
              </a:r>
              <a:endParaRPr lang="zh-CN" altLang="en-US" sz="1500" kern="0">
                <a:ln>
                  <a:noFill/>
                  <a:prstDash val="sysDot"/>
                </a:ln>
                <a:solidFill>
                  <a:schemeClr val="bg2">
                    <a:lumMod val="50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endParaRPr lang="zh-CN" altLang="en-US" sz="1500" kern="0">
                <a:ln>
                  <a:noFill/>
                  <a:prstDash val="sysDot"/>
                </a:ln>
                <a:solidFill>
                  <a:schemeClr val="bg2">
                    <a:lumMod val="50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kern="0">
                  <a:ln>
                    <a:noFill/>
                    <a:prstDash val="sysDot"/>
                  </a:ln>
                  <a:solidFill>
                    <a:srgbClr val="027FFD"/>
                  </a:solidFill>
                  <a:latin typeface="微软雅黑" panose="020B0503020204020204" charset="-122"/>
                  <a:ea typeface="微软雅黑" panose="020B0503020204020204" charset="-122"/>
                  <a:cs typeface="+mn-ea"/>
                  <a:sym typeface="+mn-ea"/>
                </a:rPr>
                <a:t>●</a:t>
              </a:r>
              <a:r>
                <a:rPr lang="en-US" altLang="zh-CN" kern="0">
                  <a:ln>
                    <a:noFill/>
                    <a:prstDash val="sysDot"/>
                  </a:ln>
                  <a:solidFill>
                    <a:srgbClr val="027FFD"/>
                  </a:solidFill>
                  <a:latin typeface="微软雅黑" panose="020B0503020204020204" charset="-122"/>
                  <a:ea typeface="微软雅黑" panose="020B0503020204020204" charset="-122"/>
                  <a:cs typeface="+mn-ea"/>
                  <a:sym typeface="+mn-ea"/>
                </a:rPr>
                <a:t> </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比较多个独立的数据源。注意不同来源的数据是否存在差异。</a:t>
              </a:r>
              <a:endPar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9" name="矩形 8"/>
            <p:cNvSpPr/>
            <p:nvPr>
              <p:custDataLst>
                <p:tags r:id="rId2"/>
              </p:custDataLst>
            </p:nvPr>
          </p:nvSpPr>
          <p:spPr>
            <a:xfrm>
              <a:off x="1441" y="3709"/>
              <a:ext cx="4536" cy="931"/>
            </a:xfrm>
            <a:prstGeom prst="rect">
              <a:avLst/>
            </a:prstGeom>
            <a:noFill/>
          </p:spPr>
          <p:txBody>
            <a:bodyPr wrap="square" lIns="0" tIns="0" rIns="0" bIns="0" rtlCol="0" anchor="b">
              <a:noAutofit/>
            </a:bodyPr>
            <a:lstStyle/>
            <a:p>
              <a:pPr>
                <a:spcBef>
                  <a:spcPct val="0"/>
                </a:spcBef>
                <a:spcAft>
                  <a:spcPct val="0"/>
                </a:spcAft>
              </a:pPr>
              <a:r>
                <a:rPr lang="zh-CN" altLang="en-US" sz="2400" b="1" kern="0">
                  <a:solidFill>
                    <a:schemeClr val="accent1"/>
                  </a:solidFill>
                  <a:latin typeface="微软雅黑" panose="020B0503020204020204" charset="-122"/>
                  <a:ea typeface="微软雅黑" panose="020B0503020204020204" charset="-122"/>
                  <a:cs typeface="+mn-ea"/>
                </a:rPr>
                <a:t>数据来源</a:t>
              </a:r>
              <a:endParaRPr lang="zh-CN" altLang="en-US" sz="2400" b="1" kern="0">
                <a:solidFill>
                  <a:schemeClr val="accent1"/>
                </a:solidFill>
                <a:latin typeface="微软雅黑" panose="020B0503020204020204" charset="-122"/>
                <a:ea typeface="微软雅黑" panose="020B0503020204020204" charset="-122"/>
                <a:cs typeface="+mn-ea"/>
              </a:endParaRPr>
            </a:p>
          </p:txBody>
        </p:sp>
        <p:sp>
          <p:nvSpPr>
            <p:cNvPr id="13" name="矩形 12"/>
            <p:cNvSpPr/>
            <p:nvPr>
              <p:custDataLst>
                <p:tags r:id="rId3"/>
              </p:custDataLst>
            </p:nvPr>
          </p:nvSpPr>
          <p:spPr>
            <a:xfrm>
              <a:off x="1441" y="2525"/>
              <a:ext cx="2087" cy="1562"/>
            </a:xfrm>
            <a:prstGeom prst="rect">
              <a:avLst/>
            </a:prstGeom>
            <a:noFill/>
          </p:spPr>
          <p:txBody>
            <a:bodyPr wrap="none" lIns="0" tIns="0" rIns="0" bIns="0" rtlCol="0" anchor="ctr"/>
            <a:lstStyle/>
            <a:p>
              <a:pPr>
                <a:spcBef>
                  <a:spcPct val="0"/>
                </a:spcBef>
                <a:spcAft>
                  <a:spcPct val="0"/>
                </a:spcAft>
              </a:pPr>
              <a:r>
                <a:rPr lang="en-US" altLang="zh-CN" sz="4800" b="1" kern="0" dirty="0">
                  <a:solidFill>
                    <a:schemeClr val="accent1"/>
                  </a:solidFill>
                  <a:latin typeface="微软雅黑" panose="020B0503020204020204" charset="-122"/>
                  <a:ea typeface="微软雅黑" panose="020B0503020204020204" charset="-122"/>
                  <a:cs typeface="+mn-ea"/>
                </a:rPr>
                <a:t>01</a:t>
              </a:r>
              <a:endParaRPr lang="en-US" altLang="zh-CN" sz="4800" b="1" kern="0" dirty="0">
                <a:solidFill>
                  <a:schemeClr val="accent1"/>
                </a:solidFill>
                <a:latin typeface="微软雅黑" panose="020B0503020204020204" charset="-122"/>
                <a:ea typeface="微软雅黑" panose="020B0503020204020204" charset="-122"/>
                <a:cs typeface="+mn-ea"/>
              </a:endParaRPr>
            </a:p>
          </p:txBody>
        </p:sp>
        <p:sp>
          <p:nvSpPr>
            <p:cNvPr id="5" name="矩形 4"/>
            <p:cNvSpPr/>
            <p:nvPr>
              <p:custDataLst>
                <p:tags r:id="rId4"/>
              </p:custDataLst>
            </p:nvPr>
          </p:nvSpPr>
          <p:spPr>
            <a:xfrm>
              <a:off x="7473" y="4933"/>
              <a:ext cx="5541" cy="4784"/>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sz="1600" kern="0">
                  <a:ln>
                    <a:noFill/>
                    <a:prstDash val="sysDot"/>
                  </a:ln>
                  <a:solidFill>
                    <a:srgbClr val="027FFD"/>
                  </a:solidFill>
                  <a:latin typeface="微软雅黑" panose="020B0503020204020204" charset="-122"/>
                  <a:ea typeface="微软雅黑" panose="020B0503020204020204" charset="-122"/>
                  <a:cs typeface="+mn-ea"/>
                </a:rPr>
                <a:t>●</a:t>
              </a:r>
              <a:r>
                <a:rPr lang="en-US" altLang="zh-CN" sz="1600" kern="0">
                  <a:ln>
                    <a:noFill/>
                    <a:prstDash val="sysDot"/>
                  </a:ln>
                  <a:solidFill>
                    <a:srgbClr val="027FFD"/>
                  </a:solidFill>
                  <a:latin typeface="微软雅黑" panose="020B0503020204020204" charset="-122"/>
                  <a:ea typeface="微软雅黑" panose="020B0503020204020204" charset="-122"/>
                  <a:cs typeface="+mn-ea"/>
                </a:rPr>
                <a:t> </a:t>
              </a:r>
              <a:r>
                <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与数据可靠性挂钩。若是调查数据，需要查看</a:t>
              </a:r>
              <a:r>
                <a:rPr lang="zh-CN" altLang="en-US" sz="1600"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调查的方法</a:t>
              </a:r>
              <a:r>
                <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和</a:t>
              </a:r>
              <a:r>
                <a:rPr lang="zh-CN" altLang="en-US" sz="1600"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样本的规模</a:t>
              </a:r>
              <a:r>
                <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a:t>
              </a:r>
              <a:endParaRPr lang="zh-CN" altLang="en-US" sz="1500" kern="0">
                <a:ln>
                  <a:noFill/>
                  <a:prstDash val="sysDot"/>
                </a:ln>
                <a:solidFill>
                  <a:schemeClr val="bg2">
                    <a:lumMod val="50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endPar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1600" kern="0">
                  <a:ln>
                    <a:noFill/>
                    <a:prstDash val="sysDot"/>
                  </a:ln>
                  <a:solidFill>
                    <a:srgbClr val="027FFD"/>
                  </a:solidFill>
                  <a:latin typeface="微软雅黑" panose="020B0503020204020204" charset="-122"/>
                  <a:ea typeface="微软雅黑" panose="020B0503020204020204" charset="-122"/>
                  <a:cs typeface="+mn-ea"/>
                  <a:sym typeface="+mn-ea"/>
                </a:rPr>
                <a:t>●</a:t>
              </a:r>
              <a:r>
                <a:rPr lang="en-US" altLang="zh-CN" sz="1600" kern="0">
                  <a:ln>
                    <a:noFill/>
                    <a:prstDash val="sysDot"/>
                  </a:ln>
                  <a:solidFill>
                    <a:srgbClr val="027FFD"/>
                  </a:solidFill>
                  <a:latin typeface="微软雅黑" panose="020B0503020204020204" charset="-122"/>
                  <a:ea typeface="微软雅黑" panose="020B0503020204020204" charset="-122"/>
                  <a:cs typeface="+mn-ea"/>
                  <a:sym typeface="+mn-ea"/>
                </a:rPr>
                <a:t> </a:t>
              </a:r>
              <a:r>
                <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评估数据采集过程中</a:t>
              </a:r>
              <a:r>
                <a:rPr lang="zh-CN" altLang="en-US" sz="1600"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可能存在的偏差或错误</a:t>
              </a:r>
              <a:r>
                <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，如是否存在主观性或偏向性，是否有可能导致数据失真。</a:t>
              </a:r>
              <a:endPar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8" name="矩形 17"/>
            <p:cNvSpPr/>
            <p:nvPr>
              <p:custDataLst>
                <p:tags r:id="rId5"/>
              </p:custDataLst>
            </p:nvPr>
          </p:nvSpPr>
          <p:spPr>
            <a:xfrm>
              <a:off x="7517" y="3709"/>
              <a:ext cx="4536" cy="931"/>
            </a:xfrm>
            <a:prstGeom prst="rect">
              <a:avLst/>
            </a:prstGeom>
            <a:noFill/>
          </p:spPr>
          <p:txBody>
            <a:bodyPr wrap="square" lIns="0" tIns="0" rIns="0" bIns="0" rtlCol="0" anchor="b">
              <a:noAutofit/>
            </a:bodyPr>
            <a:lstStyle/>
            <a:p>
              <a:pPr>
                <a:spcBef>
                  <a:spcPct val="0"/>
                </a:spcBef>
                <a:spcAft>
                  <a:spcPct val="0"/>
                </a:spcAft>
              </a:pPr>
              <a:r>
                <a:rPr lang="zh-CN" altLang="en-US" sz="2400" b="1" kern="0">
                  <a:solidFill>
                    <a:schemeClr val="accent1"/>
                  </a:solidFill>
                  <a:latin typeface="微软雅黑" panose="020B0503020204020204" charset="-122"/>
                  <a:ea typeface="微软雅黑" panose="020B0503020204020204" charset="-122"/>
                  <a:cs typeface="+mn-ea"/>
                </a:rPr>
                <a:t>数据采集方式</a:t>
              </a:r>
              <a:endParaRPr lang="zh-CN" altLang="en-US" sz="2400" b="1" kern="0">
                <a:solidFill>
                  <a:schemeClr val="accent1"/>
                </a:solidFill>
                <a:latin typeface="微软雅黑" panose="020B0503020204020204" charset="-122"/>
                <a:ea typeface="微软雅黑" panose="020B0503020204020204" charset="-122"/>
                <a:cs typeface="+mn-ea"/>
              </a:endParaRPr>
            </a:p>
          </p:txBody>
        </p:sp>
        <p:sp>
          <p:nvSpPr>
            <p:cNvPr id="20" name="矩形 19"/>
            <p:cNvSpPr/>
            <p:nvPr>
              <p:custDataLst>
                <p:tags r:id="rId6"/>
              </p:custDataLst>
            </p:nvPr>
          </p:nvSpPr>
          <p:spPr>
            <a:xfrm>
              <a:off x="7517" y="2525"/>
              <a:ext cx="2087" cy="1562"/>
            </a:xfrm>
            <a:prstGeom prst="rect">
              <a:avLst/>
            </a:prstGeom>
            <a:noFill/>
          </p:spPr>
          <p:txBody>
            <a:bodyPr wrap="none" lIns="0" tIns="0" rIns="0" bIns="0" rtlCol="0" anchor="ctr"/>
            <a:lstStyle/>
            <a:p>
              <a:pPr>
                <a:spcBef>
                  <a:spcPct val="0"/>
                </a:spcBef>
                <a:spcAft>
                  <a:spcPct val="0"/>
                </a:spcAft>
              </a:pPr>
              <a:r>
                <a:rPr lang="en-US" altLang="zh-CN" sz="4800" b="1" kern="0">
                  <a:solidFill>
                    <a:schemeClr val="accent1"/>
                  </a:solidFill>
                  <a:latin typeface="微软雅黑" panose="020B0503020204020204" charset="-122"/>
                  <a:ea typeface="微软雅黑" panose="020B0503020204020204" charset="-122"/>
                  <a:cs typeface="+mn-ea"/>
                </a:rPr>
                <a:t>02</a:t>
              </a:r>
              <a:endParaRPr lang="en-US" altLang="zh-CN" sz="4800" b="1" kern="0">
                <a:solidFill>
                  <a:schemeClr val="accent1"/>
                </a:solidFill>
                <a:latin typeface="微软雅黑" panose="020B0503020204020204" charset="-122"/>
                <a:ea typeface="微软雅黑" panose="020B0503020204020204" charset="-122"/>
                <a:cs typeface="+mn-ea"/>
              </a:endParaRPr>
            </a:p>
          </p:txBody>
        </p:sp>
        <p:sp>
          <p:nvSpPr>
            <p:cNvPr id="6" name="矩形 5"/>
            <p:cNvSpPr/>
            <p:nvPr>
              <p:custDataLst>
                <p:tags r:id="rId7"/>
              </p:custDataLst>
            </p:nvPr>
          </p:nvSpPr>
          <p:spPr>
            <a:xfrm>
              <a:off x="13593" y="4933"/>
              <a:ext cx="4665" cy="4107"/>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sz="1600" kern="0">
                  <a:ln>
                    <a:noFill/>
                    <a:prstDash val="sysDot"/>
                  </a:ln>
                  <a:solidFill>
                    <a:srgbClr val="027FFD"/>
                  </a:solidFill>
                  <a:latin typeface="微软雅黑" panose="020B0503020204020204" charset="-122"/>
                  <a:ea typeface="微软雅黑" panose="020B0503020204020204" charset="-122"/>
                  <a:cs typeface="+mn-ea"/>
                  <a:sym typeface="+mn-ea"/>
                </a:rPr>
                <a:t>●</a:t>
              </a:r>
              <a:r>
                <a:rPr lang="zh-CN" altLang="en-US" sz="1600"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 </a:t>
              </a:r>
              <a:r>
                <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检查数据是否存在</a:t>
              </a:r>
              <a:r>
                <a:rPr lang="zh-CN" altLang="en-US" sz="1600"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重复值、缺失值、异常值</a:t>
              </a:r>
              <a:r>
                <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等问题，通过</a:t>
              </a:r>
              <a:r>
                <a:rPr lang="zh-CN" altLang="en-US" sz="1600"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数据清洗和处理</a:t>
              </a:r>
              <a:r>
                <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进行修正，包括清除重复数据、修正错误数据、填补缺失值等。</a:t>
              </a:r>
              <a:endPar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24" name="矩形 23"/>
            <p:cNvSpPr/>
            <p:nvPr>
              <p:custDataLst>
                <p:tags r:id="rId8"/>
              </p:custDataLst>
            </p:nvPr>
          </p:nvSpPr>
          <p:spPr>
            <a:xfrm>
              <a:off x="13593" y="3709"/>
              <a:ext cx="4536" cy="931"/>
            </a:xfrm>
            <a:prstGeom prst="rect">
              <a:avLst/>
            </a:prstGeom>
            <a:noFill/>
          </p:spPr>
          <p:txBody>
            <a:bodyPr wrap="square" lIns="0" tIns="0" rIns="0" bIns="0" rtlCol="0" anchor="b">
              <a:noAutofit/>
            </a:bodyPr>
            <a:lstStyle/>
            <a:p>
              <a:pPr>
                <a:spcBef>
                  <a:spcPct val="0"/>
                </a:spcBef>
                <a:spcAft>
                  <a:spcPct val="0"/>
                </a:spcAft>
              </a:pPr>
              <a:r>
                <a:rPr lang="zh-CN" altLang="en-US" sz="2400" b="1" kern="0">
                  <a:solidFill>
                    <a:schemeClr val="accent1"/>
                  </a:solidFill>
                  <a:latin typeface="微软雅黑" panose="020B0503020204020204" charset="-122"/>
                  <a:ea typeface="微软雅黑" panose="020B0503020204020204" charset="-122"/>
                  <a:cs typeface="+mn-ea"/>
                </a:rPr>
                <a:t>数据的准确度</a:t>
              </a:r>
              <a:endParaRPr lang="zh-CN" altLang="en-US" sz="2400" b="1" kern="0">
                <a:solidFill>
                  <a:schemeClr val="accent1"/>
                </a:solidFill>
                <a:latin typeface="微软雅黑" panose="020B0503020204020204" charset="-122"/>
                <a:ea typeface="微软雅黑" panose="020B0503020204020204" charset="-122"/>
                <a:cs typeface="+mn-ea"/>
              </a:endParaRPr>
            </a:p>
          </p:txBody>
        </p:sp>
        <p:sp>
          <p:nvSpPr>
            <p:cNvPr id="25" name="矩形 24"/>
            <p:cNvSpPr/>
            <p:nvPr>
              <p:custDataLst>
                <p:tags r:id="rId9"/>
              </p:custDataLst>
            </p:nvPr>
          </p:nvSpPr>
          <p:spPr>
            <a:xfrm>
              <a:off x="13593" y="2525"/>
              <a:ext cx="2087" cy="1562"/>
            </a:xfrm>
            <a:prstGeom prst="rect">
              <a:avLst/>
            </a:prstGeom>
            <a:noFill/>
          </p:spPr>
          <p:txBody>
            <a:bodyPr wrap="none" lIns="0" tIns="0" rIns="0" bIns="0" rtlCol="0" anchor="ctr"/>
            <a:lstStyle/>
            <a:p>
              <a:pPr>
                <a:spcBef>
                  <a:spcPct val="0"/>
                </a:spcBef>
                <a:spcAft>
                  <a:spcPct val="0"/>
                </a:spcAft>
              </a:pPr>
              <a:r>
                <a:rPr lang="en-US" altLang="zh-CN" sz="4800" b="1" kern="0">
                  <a:solidFill>
                    <a:schemeClr val="accent1"/>
                  </a:solidFill>
                  <a:latin typeface="微软雅黑" panose="020B0503020204020204" charset="-122"/>
                  <a:ea typeface="微软雅黑" panose="020B0503020204020204" charset="-122"/>
                  <a:cs typeface="+mn-ea"/>
                </a:rPr>
                <a:t>03</a:t>
              </a:r>
              <a:endParaRPr lang="en-US" altLang="zh-CN" sz="4800" b="1" kern="0">
                <a:solidFill>
                  <a:schemeClr val="accent1"/>
                </a:solidFill>
                <a:latin typeface="微软雅黑" panose="020B0503020204020204" charset="-122"/>
                <a:ea typeface="微软雅黑" panose="020B0503020204020204" charset="-122"/>
                <a:cs typeface="+mn-ea"/>
              </a:endParaRPr>
            </a:p>
          </p:txBody>
        </p:sp>
        <p:cxnSp>
          <p:nvCxnSpPr>
            <p:cNvPr id="35" name="直接连接符 34"/>
            <p:cNvCxnSpPr/>
            <p:nvPr>
              <p:custDataLst>
                <p:tags r:id="rId10"/>
              </p:custDataLst>
            </p:nvPr>
          </p:nvCxnSpPr>
          <p:spPr>
            <a:xfrm>
              <a:off x="1118" y="2525"/>
              <a:ext cx="0" cy="6941"/>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11"/>
              </p:custDataLst>
            </p:nvPr>
          </p:nvCxnSpPr>
          <p:spPr>
            <a:xfrm>
              <a:off x="7178" y="2525"/>
              <a:ext cx="0" cy="6941"/>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12"/>
              </p:custDataLst>
            </p:nvPr>
          </p:nvCxnSpPr>
          <p:spPr>
            <a:xfrm>
              <a:off x="13251" y="2525"/>
              <a:ext cx="0" cy="6941"/>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规约</a:t>
            </a:r>
            <a:endParaRPr lang="zh-CN" altLang="en-US" sz="2400" b="1">
              <a:latin typeface="微软雅黑" panose="020B0503020204020204" charset="-122"/>
              <a:ea typeface="微软雅黑" panose="020B0503020204020204" charset="-122"/>
            </a:endParaRPr>
          </a:p>
        </p:txBody>
      </p:sp>
      <p:grpSp>
        <p:nvGrpSpPr>
          <p:cNvPr id="20" name="组合 19"/>
          <p:cNvGrpSpPr/>
          <p:nvPr>
            <p:custDataLst>
              <p:tags r:id="rId1"/>
            </p:custDataLst>
          </p:nvPr>
        </p:nvGrpSpPr>
        <p:grpSpPr>
          <a:xfrm>
            <a:off x="793115" y="2087380"/>
            <a:ext cx="9538970" cy="3668285"/>
            <a:chOff x="726" y="2073"/>
            <a:chExt cx="15022" cy="6661"/>
          </a:xfrm>
        </p:grpSpPr>
        <p:sp>
          <p:nvSpPr>
            <p:cNvPr id="21" name="圆角矩形 20"/>
            <p:cNvSpPr/>
            <p:nvPr>
              <p:custDataLst>
                <p:tags r:id="rId2"/>
              </p:custDataLst>
            </p:nvPr>
          </p:nvSpPr>
          <p:spPr>
            <a:xfrm>
              <a:off x="1575" y="2073"/>
              <a:ext cx="14173" cy="6661"/>
            </a:xfrm>
            <a:prstGeom prst="roundRect">
              <a:avLst>
                <a:gd name="adj" fmla="val 15256"/>
              </a:avLst>
            </a:prstGeom>
            <a:gradFill>
              <a:gsLst>
                <a:gs pos="0">
                  <a:schemeClr val="accent1">
                    <a:lumMod val="20000"/>
                    <a:lumOff val="80000"/>
                    <a:alpha val="0"/>
                  </a:schemeClr>
                </a:gs>
                <a:gs pos="100000">
                  <a:schemeClr val="accent1">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ym typeface="+mn-ea"/>
              </a:endParaRPr>
            </a:p>
          </p:txBody>
        </p:sp>
        <p:sp>
          <p:nvSpPr>
            <p:cNvPr id="23" name="圆角矩形 22"/>
            <p:cNvSpPr/>
            <p:nvPr>
              <p:custDataLst>
                <p:tags r:id="rId3"/>
              </p:custDataLst>
            </p:nvPr>
          </p:nvSpPr>
          <p:spPr>
            <a:xfrm>
              <a:off x="726" y="2863"/>
              <a:ext cx="3096" cy="925"/>
            </a:xfrm>
            <a:prstGeom prst="roundRect">
              <a:avLst>
                <a:gd name="adj" fmla="val 14111"/>
              </a:avLst>
            </a:prstGeom>
            <a:solidFill>
              <a:schemeClr val="accent1"/>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200" b="1">
                  <a:solidFill>
                    <a:schemeClr val="lt1">
                      <a:lumMod val="100000"/>
                    </a:schemeClr>
                  </a:solidFill>
                  <a:latin typeface="微软雅黑" panose="020B0503020204020204" charset="-122"/>
                  <a:ea typeface="微软雅黑" panose="020B0503020204020204" charset="-122"/>
                  <a:cs typeface="+mn-ea"/>
                  <a:sym typeface="+mn-ea"/>
                </a:rPr>
                <a:t>数值规约</a:t>
              </a:r>
              <a:endParaRPr lang="zh-CN" altLang="en-US" sz="22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24" name="矩形 23"/>
            <p:cNvSpPr/>
            <p:nvPr>
              <p:custDataLst>
                <p:tags r:id="rId4"/>
              </p:custDataLst>
            </p:nvPr>
          </p:nvSpPr>
          <p:spPr>
            <a:xfrm>
              <a:off x="4210" y="2746"/>
              <a:ext cx="9469" cy="5280"/>
            </a:xfrm>
            <a:prstGeom prst="rect">
              <a:avLst/>
            </a:prstGeom>
            <a:noFill/>
          </p:spPr>
          <p:txBody>
            <a:bodyPr wrap="square" lIns="0" tIns="0" rIns="0" bIns="0" rtlCol="0" anchor="ctr" anchorCtr="0">
              <a:noAutofit/>
            </a:bodyPr>
            <a:p>
              <a:pPr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rPr>
                <a:t>●</a:t>
              </a:r>
              <a:r>
                <a:rPr lang="en-US" altLang="zh-CN" sz="2000">
                  <a:solidFill>
                    <a:schemeClr val="accent1"/>
                  </a:solidFill>
                  <a:latin typeface="微软雅黑" panose="020B0503020204020204" charset="-122"/>
                  <a:ea typeface="微软雅黑" panose="020B0503020204020204" charset="-122"/>
                  <a:cs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数值规约是指通过某种方法</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将数据集中的数值属性进行简化</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，以</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减少数据量</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，同时</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保留数据的重要信息</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常用的数值规约方法包括</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直方图、聚类、抽样、参数方法</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等。</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有效</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降低数据的复杂程度</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，提高数据挖掘的效率和模型的可解释性。</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p:txBody>
        </p:sp>
      </p:grpSp>
      <p:pic>
        <p:nvPicPr>
          <p:cNvPr id="3" name="图片 2"/>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599170" y="2265045"/>
            <a:ext cx="3700145" cy="32931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8157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数据规约</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数值制约</a:t>
            </a:r>
            <a:endParaRPr lang="zh-CN" altLang="en-US" sz="2400" b="1">
              <a:latin typeface="微软雅黑" panose="020B0503020204020204" charset="-122"/>
              <a:ea typeface="微软雅黑" panose="020B0503020204020204" charset="-122"/>
            </a:endParaRPr>
          </a:p>
        </p:txBody>
      </p:sp>
      <p:grpSp>
        <p:nvGrpSpPr>
          <p:cNvPr id="27" name="组合 26"/>
          <p:cNvGrpSpPr/>
          <p:nvPr>
            <p:custDataLst>
              <p:tags r:id="rId1"/>
            </p:custDataLst>
          </p:nvPr>
        </p:nvGrpSpPr>
        <p:grpSpPr>
          <a:xfrm>
            <a:off x="1047750" y="2316480"/>
            <a:ext cx="5031105" cy="4464685"/>
            <a:chOff x="1650" y="3648"/>
            <a:chExt cx="7923" cy="7031"/>
          </a:xfrm>
        </p:grpSpPr>
        <p:grpSp>
          <p:nvGrpSpPr>
            <p:cNvPr id="25" name="组合 24"/>
            <p:cNvGrpSpPr/>
            <p:nvPr/>
          </p:nvGrpSpPr>
          <p:grpSpPr>
            <a:xfrm>
              <a:off x="2935" y="3648"/>
              <a:ext cx="6638" cy="3627"/>
              <a:chOff x="2935" y="3648"/>
              <a:chExt cx="6638" cy="3627"/>
            </a:xfrm>
          </p:grpSpPr>
          <p:sp>
            <p:nvSpPr>
              <p:cNvPr id="7" name="矩形 6"/>
              <p:cNvSpPr/>
              <p:nvPr>
                <p:custDataLst>
                  <p:tags r:id="rId2"/>
                </p:custDataLst>
              </p:nvPr>
            </p:nvSpPr>
            <p:spPr>
              <a:xfrm>
                <a:off x="2935" y="3648"/>
                <a:ext cx="6638" cy="864"/>
              </a:xfrm>
              <a:prstGeom prst="rect">
                <a:avLst/>
              </a:prstGeom>
              <a:noFill/>
            </p:spPr>
            <p:txBody>
              <a:bodyPr wrap="square" lIns="0" tIns="0" rIns="0" bIns="0" rtlCol="0" anchor="ctr" anchorCtr="0">
                <a:noAutofit/>
              </a:bodyPr>
              <a:lstStyle/>
              <a:p>
                <a:pPr>
                  <a:spcBef>
                    <a:spcPct val="0"/>
                  </a:spcBef>
                  <a:spcAft>
                    <a:spcPct val="0"/>
                  </a:spcAft>
                </a:pPr>
                <a:r>
                  <a:rPr lang="zh-CN" altLang="en-US" sz="2400" b="1">
                    <a:solidFill>
                      <a:schemeClr val="tx1"/>
                    </a:solidFill>
                    <a:latin typeface="微软雅黑" panose="020B0503020204020204" charset="-122"/>
                    <a:ea typeface="微软雅黑" panose="020B0503020204020204" charset="-122"/>
                    <a:cs typeface="+mn-ea"/>
                  </a:rPr>
                  <a:t>直方图</a:t>
                </a:r>
                <a:endParaRPr lang="zh-CN" altLang="en-US" sz="2400" b="1">
                  <a:solidFill>
                    <a:schemeClr val="tx1"/>
                  </a:solidFill>
                  <a:latin typeface="微软雅黑" panose="020B0503020204020204" charset="-122"/>
                  <a:ea typeface="微软雅黑" panose="020B0503020204020204" charset="-122"/>
                  <a:cs typeface="+mn-ea"/>
                </a:endParaRPr>
              </a:p>
            </p:txBody>
          </p:sp>
          <p:sp>
            <p:nvSpPr>
              <p:cNvPr id="9" name="矩形 8"/>
              <p:cNvSpPr/>
              <p:nvPr>
                <p:custDataLst>
                  <p:tags r:id="rId3"/>
                </p:custDataLst>
              </p:nvPr>
            </p:nvSpPr>
            <p:spPr>
              <a:xfrm>
                <a:off x="2935" y="4711"/>
                <a:ext cx="6173" cy="2564"/>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a:solidFill>
                      <a:schemeClr val="tx1">
                        <a:lumMod val="85000"/>
                        <a:lumOff val="15000"/>
                      </a:schemeClr>
                    </a:solidFill>
                    <a:latin typeface="微软雅黑" panose="020B0503020204020204" charset="-122"/>
                    <a:ea typeface="微软雅黑" panose="020B0503020204020204" charset="-122"/>
                    <a:cs typeface="+mn-ea"/>
                  </a:rPr>
                  <a:t>通过对数据进行分桶，将连续数值转换为离散形式，缩小数据的取值范围。</a:t>
                </a:r>
                <a:endParaRPr lang="zh-CN" altLang="en-US">
                  <a:solidFill>
                    <a:schemeClr val="tx1">
                      <a:lumMod val="85000"/>
                      <a:lumOff val="15000"/>
                    </a:schemeClr>
                  </a:solidFill>
                  <a:latin typeface="微软雅黑" panose="020B0503020204020204" charset="-122"/>
                  <a:ea typeface="微软雅黑" panose="020B0503020204020204" charset="-122"/>
                  <a:cs typeface="+mn-ea"/>
                </a:endParaRPr>
              </a:p>
            </p:txBody>
          </p:sp>
        </p:grpSp>
        <p:grpSp>
          <p:nvGrpSpPr>
            <p:cNvPr id="10" name="组合 9"/>
            <p:cNvGrpSpPr/>
            <p:nvPr>
              <p:custDataLst>
                <p:tags r:id="rId4"/>
              </p:custDataLst>
            </p:nvPr>
          </p:nvGrpSpPr>
          <p:grpSpPr>
            <a:xfrm>
              <a:off x="1650" y="3656"/>
              <a:ext cx="936" cy="936"/>
              <a:chOff x="1097" y="6044"/>
              <a:chExt cx="936" cy="936"/>
            </a:xfrm>
          </p:grpSpPr>
          <p:sp>
            <p:nvSpPr>
              <p:cNvPr id="11" name="圆角矩形 10"/>
              <p:cNvSpPr/>
              <p:nvPr>
                <p:custDataLst>
                  <p:tags r:id="rId5"/>
                </p:custDataLst>
              </p:nvPr>
            </p:nvSpPr>
            <p:spPr>
              <a:xfrm>
                <a:off x="1097" y="6044"/>
                <a:ext cx="937" cy="937"/>
              </a:xfrm>
              <a:prstGeom prst="roundRect">
                <a:avLst>
                  <a:gd name="adj" fmla="val 10363"/>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pic>
            <p:nvPicPr>
              <p:cNvPr id="13" name="图片 15" descr="343439383331313b343532303033313bd3a6d3c3c9ccb3c7"/>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316" y="6263"/>
                <a:ext cx="499" cy="499"/>
              </a:xfrm>
              <a:prstGeom prst="rect">
                <a:avLst/>
              </a:prstGeom>
            </p:spPr>
          </p:pic>
        </p:grpSp>
        <p:pic>
          <p:nvPicPr>
            <p:cNvPr id="14" name="图片 13"/>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1941" y="5699"/>
              <a:ext cx="4626" cy="4980"/>
            </a:xfrm>
            <a:prstGeom prst="rect">
              <a:avLst/>
            </a:prstGeom>
          </p:spPr>
        </p:pic>
      </p:grpSp>
      <p:grpSp>
        <p:nvGrpSpPr>
          <p:cNvPr id="28" name="组合 27"/>
          <p:cNvGrpSpPr/>
          <p:nvPr>
            <p:custDataLst>
              <p:tags r:id="rId10"/>
            </p:custDataLst>
          </p:nvPr>
        </p:nvGrpSpPr>
        <p:grpSpPr>
          <a:xfrm>
            <a:off x="6181090" y="2321560"/>
            <a:ext cx="4973955" cy="4060190"/>
            <a:chOff x="9734" y="3656"/>
            <a:chExt cx="7833" cy="6394"/>
          </a:xfrm>
        </p:grpSpPr>
        <p:grpSp>
          <p:nvGrpSpPr>
            <p:cNvPr id="15" name="组合 14"/>
            <p:cNvGrpSpPr/>
            <p:nvPr>
              <p:custDataLst>
                <p:tags r:id="rId11"/>
              </p:custDataLst>
            </p:nvPr>
          </p:nvGrpSpPr>
          <p:grpSpPr>
            <a:xfrm>
              <a:off x="9734" y="3656"/>
              <a:ext cx="936" cy="936"/>
              <a:chOff x="10245" y="6044"/>
              <a:chExt cx="936" cy="936"/>
            </a:xfrm>
          </p:grpSpPr>
          <p:sp>
            <p:nvSpPr>
              <p:cNvPr id="16" name="圆角矩形 15"/>
              <p:cNvSpPr/>
              <p:nvPr>
                <p:custDataLst>
                  <p:tags r:id="rId12"/>
                </p:custDataLst>
              </p:nvPr>
            </p:nvSpPr>
            <p:spPr>
              <a:xfrm>
                <a:off x="10245" y="6044"/>
                <a:ext cx="937" cy="937"/>
              </a:xfrm>
              <a:prstGeom prst="roundRect">
                <a:avLst>
                  <a:gd name="adj" fmla="val 8781"/>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pic>
            <p:nvPicPr>
              <p:cNvPr id="17" name="图片 16" descr="343439383331313b343532303033323bd3a6d3c3b9dcc0ed"/>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10464" y="6263"/>
                <a:ext cx="498" cy="498"/>
              </a:xfrm>
              <a:prstGeom prst="rect">
                <a:avLst/>
              </a:prstGeom>
            </p:spPr>
          </p:pic>
        </p:grpSp>
        <p:grpSp>
          <p:nvGrpSpPr>
            <p:cNvPr id="22" name="组合 21"/>
            <p:cNvGrpSpPr/>
            <p:nvPr/>
          </p:nvGrpSpPr>
          <p:grpSpPr>
            <a:xfrm>
              <a:off x="10929" y="3656"/>
              <a:ext cx="6638" cy="3627"/>
              <a:chOff x="11635" y="3648"/>
              <a:chExt cx="6638" cy="3627"/>
            </a:xfrm>
          </p:grpSpPr>
          <p:sp>
            <p:nvSpPr>
              <p:cNvPr id="18" name="矩形 17"/>
              <p:cNvSpPr/>
              <p:nvPr>
                <p:custDataLst>
                  <p:tags r:id="rId16"/>
                </p:custDataLst>
              </p:nvPr>
            </p:nvSpPr>
            <p:spPr>
              <a:xfrm>
                <a:off x="11635" y="3648"/>
                <a:ext cx="6638" cy="864"/>
              </a:xfrm>
              <a:prstGeom prst="rect">
                <a:avLst/>
              </a:prstGeom>
              <a:noFill/>
            </p:spPr>
            <p:txBody>
              <a:bodyPr wrap="square" lIns="0" tIns="0" rIns="0" bIns="0" rtlCol="0" anchor="ctr" anchorCtr="0">
                <a:noAutofit/>
              </a:bodyPr>
              <a:p>
                <a:pPr>
                  <a:spcBef>
                    <a:spcPct val="0"/>
                  </a:spcBef>
                  <a:spcAft>
                    <a:spcPct val="0"/>
                  </a:spcAft>
                </a:pPr>
                <a:r>
                  <a:rPr lang="zh-CN" altLang="en-US" sz="2400" b="1">
                    <a:solidFill>
                      <a:schemeClr val="tx1"/>
                    </a:solidFill>
                    <a:latin typeface="微软雅黑" panose="020B0503020204020204" charset="-122"/>
                    <a:ea typeface="微软雅黑" panose="020B0503020204020204" charset="-122"/>
                    <a:cs typeface="+mn-ea"/>
                  </a:rPr>
                  <a:t>聚</a:t>
                </a:r>
                <a:r>
                  <a:rPr lang="en-US" altLang="zh-CN" sz="2400" b="1">
                    <a:solidFill>
                      <a:schemeClr val="tx1"/>
                    </a:solidFill>
                    <a:latin typeface="微软雅黑" panose="020B0503020204020204" charset="-122"/>
                    <a:ea typeface="微软雅黑" panose="020B0503020204020204" charset="-122"/>
                    <a:cs typeface="+mn-ea"/>
                  </a:rPr>
                  <a:t> </a:t>
                </a:r>
                <a:r>
                  <a:rPr lang="zh-CN" altLang="en-US" sz="2400" b="1">
                    <a:solidFill>
                      <a:schemeClr val="tx1"/>
                    </a:solidFill>
                    <a:latin typeface="微软雅黑" panose="020B0503020204020204" charset="-122"/>
                    <a:ea typeface="微软雅黑" panose="020B0503020204020204" charset="-122"/>
                    <a:cs typeface="+mn-ea"/>
                  </a:rPr>
                  <a:t>类</a:t>
                </a:r>
                <a:endParaRPr lang="zh-CN" altLang="en-US" sz="2400" b="1">
                  <a:solidFill>
                    <a:schemeClr val="tx1"/>
                  </a:solidFill>
                  <a:latin typeface="微软雅黑" panose="020B0503020204020204" charset="-122"/>
                  <a:ea typeface="微软雅黑" panose="020B0503020204020204" charset="-122"/>
                  <a:cs typeface="+mn-ea"/>
                </a:endParaRPr>
              </a:p>
            </p:txBody>
          </p:sp>
          <p:sp>
            <p:nvSpPr>
              <p:cNvPr id="19" name="矩形 18"/>
              <p:cNvSpPr/>
              <p:nvPr>
                <p:custDataLst>
                  <p:tags r:id="rId17"/>
                </p:custDataLst>
              </p:nvPr>
            </p:nvSpPr>
            <p:spPr>
              <a:xfrm>
                <a:off x="11635" y="4711"/>
                <a:ext cx="6173" cy="2564"/>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a:solidFill>
                      <a:schemeClr val="tx1">
                        <a:lumMod val="85000"/>
                        <a:lumOff val="15000"/>
                      </a:schemeClr>
                    </a:solidFill>
                    <a:latin typeface="微软雅黑" panose="020B0503020204020204" charset="-122"/>
                    <a:ea typeface="微软雅黑" panose="020B0503020204020204" charset="-122"/>
                    <a:cs typeface="+mn-ea"/>
                  </a:rPr>
                  <a:t>将相似的数据点合并为一个簇，用簇的中心代表原始数据，降低数据维度。</a:t>
                </a:r>
                <a:endParaRPr lang="en-US" altLang="zh-CN">
                  <a:solidFill>
                    <a:schemeClr val="tx1">
                      <a:lumMod val="85000"/>
                      <a:lumOff val="15000"/>
                    </a:schemeClr>
                  </a:solidFill>
                  <a:latin typeface="微软雅黑" panose="020B0503020204020204" charset="-122"/>
                  <a:ea typeface="微软雅黑" panose="020B0503020204020204" charset="-122"/>
                  <a:cs typeface="+mn-ea"/>
                </a:endParaRPr>
              </a:p>
            </p:txBody>
          </p:sp>
        </p:grpSp>
        <p:pic>
          <p:nvPicPr>
            <p:cNvPr id="26" name="图片 25"/>
            <p:cNvPicPr>
              <a:picLocks noChangeAspect="1"/>
            </p:cNvPicPr>
            <p:nvPr/>
          </p:nvPicPr>
          <p:blipFill>
            <a:blip r:embed="rId18"/>
            <a:stretch>
              <a:fillRect/>
            </a:stretch>
          </p:blipFill>
          <p:spPr>
            <a:xfrm>
              <a:off x="11794" y="6328"/>
              <a:ext cx="4444" cy="372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8157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数据规约</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数值制约</a:t>
            </a:r>
            <a:endParaRPr lang="zh-CN" altLang="en-US" sz="2400" b="1">
              <a:latin typeface="微软雅黑" panose="020B0503020204020204" charset="-122"/>
              <a:ea typeface="微软雅黑" panose="020B0503020204020204" charset="-122"/>
            </a:endParaRPr>
          </a:p>
        </p:txBody>
      </p:sp>
      <p:grpSp>
        <p:nvGrpSpPr>
          <p:cNvPr id="20" name="组合 19"/>
          <p:cNvGrpSpPr/>
          <p:nvPr>
            <p:custDataLst>
              <p:tags r:id="rId1"/>
            </p:custDataLst>
          </p:nvPr>
        </p:nvGrpSpPr>
        <p:grpSpPr>
          <a:xfrm>
            <a:off x="1047750" y="2316480"/>
            <a:ext cx="5031105" cy="4457065"/>
            <a:chOff x="1650" y="3648"/>
            <a:chExt cx="7923" cy="7019"/>
          </a:xfrm>
        </p:grpSpPr>
        <p:grpSp>
          <p:nvGrpSpPr>
            <p:cNvPr id="25" name="组合 24"/>
            <p:cNvGrpSpPr/>
            <p:nvPr>
              <p:custDataLst>
                <p:tags r:id="rId2"/>
              </p:custDataLst>
            </p:nvPr>
          </p:nvGrpSpPr>
          <p:grpSpPr>
            <a:xfrm>
              <a:off x="2935" y="3648"/>
              <a:ext cx="6638" cy="3627"/>
              <a:chOff x="2935" y="3648"/>
              <a:chExt cx="6638" cy="3627"/>
            </a:xfrm>
          </p:grpSpPr>
          <p:sp>
            <p:nvSpPr>
              <p:cNvPr id="7" name="矩形 6"/>
              <p:cNvSpPr/>
              <p:nvPr>
                <p:custDataLst>
                  <p:tags r:id="rId3"/>
                </p:custDataLst>
              </p:nvPr>
            </p:nvSpPr>
            <p:spPr>
              <a:xfrm>
                <a:off x="2935" y="3648"/>
                <a:ext cx="6638" cy="864"/>
              </a:xfrm>
              <a:prstGeom prst="rect">
                <a:avLst/>
              </a:prstGeom>
              <a:noFill/>
            </p:spPr>
            <p:txBody>
              <a:bodyPr wrap="square" lIns="0" tIns="0" rIns="0" bIns="0" rtlCol="0" anchor="ctr" anchorCtr="0">
                <a:noAutofit/>
              </a:bodyPr>
              <a:lstStyle/>
              <a:p>
                <a:pPr>
                  <a:spcBef>
                    <a:spcPct val="0"/>
                  </a:spcBef>
                  <a:spcAft>
                    <a:spcPct val="0"/>
                  </a:spcAft>
                </a:pPr>
                <a:r>
                  <a:rPr lang="zh-CN" altLang="en-US" sz="2400" b="1">
                    <a:solidFill>
                      <a:schemeClr val="tx1"/>
                    </a:solidFill>
                    <a:latin typeface="微软雅黑" panose="020B0503020204020204" charset="-122"/>
                    <a:ea typeface="微软雅黑" panose="020B0503020204020204" charset="-122"/>
                    <a:cs typeface="+mn-ea"/>
                  </a:rPr>
                  <a:t>抽</a:t>
                </a:r>
                <a:r>
                  <a:rPr lang="en-US" altLang="zh-CN" sz="2400" b="1">
                    <a:solidFill>
                      <a:schemeClr val="tx1"/>
                    </a:solidFill>
                    <a:latin typeface="微软雅黑" panose="020B0503020204020204" charset="-122"/>
                    <a:ea typeface="微软雅黑" panose="020B0503020204020204" charset="-122"/>
                    <a:cs typeface="+mn-ea"/>
                  </a:rPr>
                  <a:t> </a:t>
                </a:r>
                <a:r>
                  <a:rPr lang="zh-CN" altLang="en-US" sz="2400" b="1">
                    <a:solidFill>
                      <a:schemeClr val="tx1"/>
                    </a:solidFill>
                    <a:latin typeface="微软雅黑" panose="020B0503020204020204" charset="-122"/>
                    <a:ea typeface="微软雅黑" panose="020B0503020204020204" charset="-122"/>
                    <a:cs typeface="+mn-ea"/>
                  </a:rPr>
                  <a:t>样</a:t>
                </a:r>
                <a:endParaRPr lang="zh-CN" altLang="en-US" sz="2400" b="1">
                  <a:solidFill>
                    <a:schemeClr val="tx1"/>
                  </a:solidFill>
                  <a:latin typeface="微软雅黑" panose="020B0503020204020204" charset="-122"/>
                  <a:ea typeface="微软雅黑" panose="020B0503020204020204" charset="-122"/>
                  <a:cs typeface="+mn-ea"/>
                </a:endParaRPr>
              </a:p>
            </p:txBody>
          </p:sp>
          <p:sp>
            <p:nvSpPr>
              <p:cNvPr id="9" name="矩形 8"/>
              <p:cNvSpPr/>
              <p:nvPr>
                <p:custDataLst>
                  <p:tags r:id="rId4"/>
                </p:custDataLst>
              </p:nvPr>
            </p:nvSpPr>
            <p:spPr>
              <a:xfrm>
                <a:off x="2935" y="4711"/>
                <a:ext cx="6173" cy="2564"/>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a:solidFill>
                      <a:schemeClr val="tx1">
                        <a:lumMod val="85000"/>
                        <a:lumOff val="15000"/>
                      </a:schemeClr>
                    </a:solidFill>
                    <a:latin typeface="微软雅黑" panose="020B0503020204020204" charset="-122"/>
                    <a:ea typeface="微软雅黑" panose="020B0503020204020204" charset="-122"/>
                    <a:cs typeface="+mn-ea"/>
                  </a:rPr>
                  <a:t>从数据集中抽取一部分样本代表整体数据，减少数据量，保留主要特征。</a:t>
                </a:r>
                <a:endParaRPr lang="zh-CN" altLang="en-US">
                  <a:solidFill>
                    <a:schemeClr val="tx1">
                      <a:lumMod val="85000"/>
                      <a:lumOff val="15000"/>
                    </a:schemeClr>
                  </a:solidFill>
                  <a:latin typeface="微软雅黑" panose="020B0503020204020204" charset="-122"/>
                  <a:ea typeface="微软雅黑" panose="020B0503020204020204" charset="-122"/>
                  <a:cs typeface="+mn-ea"/>
                </a:endParaRPr>
              </a:p>
            </p:txBody>
          </p:sp>
        </p:grpSp>
        <p:grpSp>
          <p:nvGrpSpPr>
            <p:cNvPr id="10" name="组合 9"/>
            <p:cNvGrpSpPr/>
            <p:nvPr>
              <p:custDataLst>
                <p:tags r:id="rId5"/>
              </p:custDataLst>
            </p:nvPr>
          </p:nvGrpSpPr>
          <p:grpSpPr>
            <a:xfrm>
              <a:off x="1650" y="3656"/>
              <a:ext cx="936" cy="936"/>
              <a:chOff x="1097" y="6044"/>
              <a:chExt cx="936" cy="936"/>
            </a:xfrm>
          </p:grpSpPr>
          <p:sp>
            <p:nvSpPr>
              <p:cNvPr id="11" name="圆角矩形 10"/>
              <p:cNvSpPr/>
              <p:nvPr>
                <p:custDataLst>
                  <p:tags r:id="rId6"/>
                </p:custDataLst>
              </p:nvPr>
            </p:nvSpPr>
            <p:spPr>
              <a:xfrm>
                <a:off x="1097" y="6044"/>
                <a:ext cx="937" cy="937"/>
              </a:xfrm>
              <a:prstGeom prst="roundRect">
                <a:avLst>
                  <a:gd name="adj" fmla="val 10363"/>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pic>
            <p:nvPicPr>
              <p:cNvPr id="13" name="图片 15" descr="343439383331313b343532303033313bd3a6d3c3c9ccb3c7"/>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1316" y="6263"/>
                <a:ext cx="499" cy="499"/>
              </a:xfrm>
              <a:prstGeom prst="rect">
                <a:avLst/>
              </a:prstGeom>
            </p:spPr>
          </p:pic>
        </p:grpSp>
        <p:pic>
          <p:nvPicPr>
            <p:cNvPr id="3" name="图片 2"/>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3245" y="6165"/>
              <a:ext cx="5281" cy="4502"/>
            </a:xfrm>
            <a:prstGeom prst="rect">
              <a:avLst/>
            </a:prstGeom>
          </p:spPr>
        </p:pic>
      </p:grpSp>
      <p:grpSp>
        <p:nvGrpSpPr>
          <p:cNvPr id="21" name="组合 20"/>
          <p:cNvGrpSpPr/>
          <p:nvPr>
            <p:custDataLst>
              <p:tags r:id="rId11"/>
            </p:custDataLst>
          </p:nvPr>
        </p:nvGrpSpPr>
        <p:grpSpPr>
          <a:xfrm>
            <a:off x="6181090" y="2321560"/>
            <a:ext cx="4973955" cy="4069080"/>
            <a:chOff x="9734" y="3656"/>
            <a:chExt cx="7833" cy="6408"/>
          </a:xfrm>
        </p:grpSpPr>
        <p:grpSp>
          <p:nvGrpSpPr>
            <p:cNvPr id="15" name="组合 14"/>
            <p:cNvGrpSpPr/>
            <p:nvPr>
              <p:custDataLst>
                <p:tags r:id="rId12"/>
              </p:custDataLst>
            </p:nvPr>
          </p:nvGrpSpPr>
          <p:grpSpPr>
            <a:xfrm>
              <a:off x="9734" y="3656"/>
              <a:ext cx="936" cy="936"/>
              <a:chOff x="10245" y="6044"/>
              <a:chExt cx="936" cy="936"/>
            </a:xfrm>
          </p:grpSpPr>
          <p:sp>
            <p:nvSpPr>
              <p:cNvPr id="16" name="圆角矩形 15"/>
              <p:cNvSpPr/>
              <p:nvPr>
                <p:custDataLst>
                  <p:tags r:id="rId13"/>
                </p:custDataLst>
              </p:nvPr>
            </p:nvSpPr>
            <p:spPr>
              <a:xfrm>
                <a:off x="10245" y="6044"/>
                <a:ext cx="937" cy="937"/>
              </a:xfrm>
              <a:prstGeom prst="roundRect">
                <a:avLst>
                  <a:gd name="adj" fmla="val 8781"/>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pic>
            <p:nvPicPr>
              <p:cNvPr id="17" name="图片 16" descr="343439383331313b343532303033323bd3a6d3c3b9dcc0ed"/>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10464" y="6263"/>
                <a:ext cx="498" cy="498"/>
              </a:xfrm>
              <a:prstGeom prst="rect">
                <a:avLst/>
              </a:prstGeom>
            </p:spPr>
          </p:pic>
        </p:grpSp>
        <p:grpSp>
          <p:nvGrpSpPr>
            <p:cNvPr id="22" name="组合 21"/>
            <p:cNvGrpSpPr/>
            <p:nvPr>
              <p:custDataLst>
                <p:tags r:id="rId17"/>
              </p:custDataLst>
            </p:nvPr>
          </p:nvGrpSpPr>
          <p:grpSpPr>
            <a:xfrm>
              <a:off x="10929" y="3656"/>
              <a:ext cx="6638" cy="3627"/>
              <a:chOff x="11635" y="3648"/>
              <a:chExt cx="6638" cy="3627"/>
            </a:xfrm>
          </p:grpSpPr>
          <p:sp>
            <p:nvSpPr>
              <p:cNvPr id="18" name="矩形 17"/>
              <p:cNvSpPr/>
              <p:nvPr>
                <p:custDataLst>
                  <p:tags r:id="rId18"/>
                </p:custDataLst>
              </p:nvPr>
            </p:nvSpPr>
            <p:spPr>
              <a:xfrm>
                <a:off x="11635" y="3648"/>
                <a:ext cx="6638" cy="864"/>
              </a:xfrm>
              <a:prstGeom prst="rect">
                <a:avLst/>
              </a:prstGeom>
              <a:noFill/>
            </p:spPr>
            <p:txBody>
              <a:bodyPr wrap="square" lIns="0" tIns="0" rIns="0" bIns="0" rtlCol="0" anchor="ctr" anchorCtr="0">
                <a:noAutofit/>
              </a:bodyPr>
              <a:p>
                <a:pPr>
                  <a:spcBef>
                    <a:spcPct val="0"/>
                  </a:spcBef>
                  <a:spcAft>
                    <a:spcPct val="0"/>
                  </a:spcAft>
                </a:pPr>
                <a:r>
                  <a:rPr lang="zh-CN" altLang="en-US" sz="2400" b="1">
                    <a:solidFill>
                      <a:schemeClr val="tx1"/>
                    </a:solidFill>
                    <a:latin typeface="微软雅黑" panose="020B0503020204020204" charset="-122"/>
                    <a:ea typeface="微软雅黑" panose="020B0503020204020204" charset="-122"/>
                    <a:cs typeface="+mn-ea"/>
                  </a:rPr>
                  <a:t>参</a:t>
                </a:r>
                <a:r>
                  <a:rPr lang="en-US" altLang="zh-CN" sz="2400" b="1">
                    <a:solidFill>
                      <a:schemeClr val="tx1"/>
                    </a:solidFill>
                    <a:latin typeface="微软雅黑" panose="020B0503020204020204" charset="-122"/>
                    <a:ea typeface="微软雅黑" panose="020B0503020204020204" charset="-122"/>
                    <a:cs typeface="+mn-ea"/>
                  </a:rPr>
                  <a:t> </a:t>
                </a:r>
                <a:r>
                  <a:rPr lang="zh-CN" altLang="en-US" sz="2400" b="1">
                    <a:solidFill>
                      <a:schemeClr val="tx1"/>
                    </a:solidFill>
                    <a:latin typeface="微软雅黑" panose="020B0503020204020204" charset="-122"/>
                    <a:ea typeface="微软雅黑" panose="020B0503020204020204" charset="-122"/>
                    <a:cs typeface="+mn-ea"/>
                  </a:rPr>
                  <a:t>数</a:t>
                </a:r>
                <a:endParaRPr lang="zh-CN" altLang="en-US" sz="2400" b="1">
                  <a:solidFill>
                    <a:schemeClr val="tx1"/>
                  </a:solidFill>
                  <a:latin typeface="微软雅黑" panose="020B0503020204020204" charset="-122"/>
                  <a:ea typeface="微软雅黑" panose="020B0503020204020204" charset="-122"/>
                  <a:cs typeface="+mn-ea"/>
                </a:endParaRPr>
              </a:p>
            </p:txBody>
          </p:sp>
          <p:sp>
            <p:nvSpPr>
              <p:cNvPr id="19" name="矩形 18"/>
              <p:cNvSpPr/>
              <p:nvPr>
                <p:custDataLst>
                  <p:tags r:id="rId19"/>
                </p:custDataLst>
              </p:nvPr>
            </p:nvSpPr>
            <p:spPr>
              <a:xfrm>
                <a:off x="11635" y="4711"/>
                <a:ext cx="6173" cy="2564"/>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a:solidFill>
                      <a:schemeClr val="tx1">
                        <a:lumMod val="85000"/>
                        <a:lumOff val="15000"/>
                      </a:schemeClr>
                    </a:solidFill>
                    <a:latin typeface="微软雅黑" panose="020B0503020204020204" charset="-122"/>
                    <a:ea typeface="微软雅黑" panose="020B0503020204020204" charset="-122"/>
                    <a:cs typeface="+mn-ea"/>
                  </a:rPr>
                  <a:t>通过计算统计参数如均值、方差等来代表一组数值，从而实现数据的简化。</a:t>
                </a:r>
                <a:endParaRPr lang="zh-CN" altLang="en-US">
                  <a:solidFill>
                    <a:schemeClr val="tx1">
                      <a:lumMod val="85000"/>
                      <a:lumOff val="15000"/>
                    </a:schemeClr>
                  </a:solidFill>
                  <a:latin typeface="微软雅黑" panose="020B0503020204020204" charset="-122"/>
                  <a:ea typeface="微软雅黑" panose="020B0503020204020204" charset="-122"/>
                  <a:cs typeface="+mn-ea"/>
                </a:endParaRPr>
              </a:p>
            </p:txBody>
          </p:sp>
        </p:grpSp>
        <p:pic>
          <p:nvPicPr>
            <p:cNvPr id="8" name="图片 7"/>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11327" y="6298"/>
              <a:ext cx="5378" cy="376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297751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规约</a:t>
            </a:r>
            <a:endParaRPr lang="zh-CN" altLang="en-US" sz="2400" b="1">
              <a:latin typeface="微软雅黑" panose="020B0503020204020204" charset="-122"/>
              <a:ea typeface="微软雅黑" panose="020B0503020204020204" charset="-122"/>
            </a:endParaRPr>
          </a:p>
        </p:txBody>
      </p:sp>
      <p:grpSp>
        <p:nvGrpSpPr>
          <p:cNvPr id="20" name="组合 19"/>
          <p:cNvGrpSpPr/>
          <p:nvPr>
            <p:custDataLst>
              <p:tags r:id="rId1"/>
            </p:custDataLst>
          </p:nvPr>
        </p:nvGrpSpPr>
        <p:grpSpPr>
          <a:xfrm>
            <a:off x="793115" y="2087380"/>
            <a:ext cx="9538970" cy="3668285"/>
            <a:chOff x="726" y="2073"/>
            <a:chExt cx="15022" cy="6661"/>
          </a:xfrm>
        </p:grpSpPr>
        <p:sp>
          <p:nvSpPr>
            <p:cNvPr id="21" name="圆角矩形 20"/>
            <p:cNvSpPr/>
            <p:nvPr>
              <p:custDataLst>
                <p:tags r:id="rId2"/>
              </p:custDataLst>
            </p:nvPr>
          </p:nvSpPr>
          <p:spPr>
            <a:xfrm>
              <a:off x="1575" y="2073"/>
              <a:ext cx="14173" cy="6661"/>
            </a:xfrm>
            <a:prstGeom prst="roundRect">
              <a:avLst>
                <a:gd name="adj" fmla="val 15256"/>
              </a:avLst>
            </a:prstGeom>
            <a:gradFill>
              <a:gsLst>
                <a:gs pos="0">
                  <a:schemeClr val="accent1">
                    <a:lumMod val="20000"/>
                    <a:lumOff val="80000"/>
                    <a:alpha val="0"/>
                  </a:schemeClr>
                </a:gs>
                <a:gs pos="100000">
                  <a:schemeClr val="accent1">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ym typeface="+mn-ea"/>
              </a:endParaRPr>
            </a:p>
          </p:txBody>
        </p:sp>
        <p:sp>
          <p:nvSpPr>
            <p:cNvPr id="23" name="圆角矩形 22"/>
            <p:cNvSpPr/>
            <p:nvPr>
              <p:custDataLst>
                <p:tags r:id="rId3"/>
              </p:custDataLst>
            </p:nvPr>
          </p:nvSpPr>
          <p:spPr>
            <a:xfrm>
              <a:off x="726" y="2863"/>
              <a:ext cx="3096" cy="925"/>
            </a:xfrm>
            <a:prstGeom prst="roundRect">
              <a:avLst>
                <a:gd name="adj" fmla="val 14111"/>
              </a:avLst>
            </a:prstGeom>
            <a:solidFill>
              <a:schemeClr val="accent1"/>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200" b="1">
                  <a:solidFill>
                    <a:schemeClr val="lt1">
                      <a:lumMod val="100000"/>
                    </a:schemeClr>
                  </a:solidFill>
                  <a:latin typeface="微软雅黑" panose="020B0503020204020204" charset="-122"/>
                  <a:ea typeface="微软雅黑" panose="020B0503020204020204" charset="-122"/>
                  <a:cs typeface="+mn-ea"/>
                  <a:sym typeface="+mn-ea"/>
                </a:rPr>
                <a:t>维度规约</a:t>
              </a:r>
              <a:endParaRPr lang="zh-CN" altLang="en-US" sz="22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24" name="矩形 23"/>
            <p:cNvSpPr/>
            <p:nvPr>
              <p:custDataLst>
                <p:tags r:id="rId4"/>
              </p:custDataLst>
            </p:nvPr>
          </p:nvSpPr>
          <p:spPr>
            <a:xfrm>
              <a:off x="4210" y="2746"/>
              <a:ext cx="9469" cy="5280"/>
            </a:xfrm>
            <a:prstGeom prst="rect">
              <a:avLst/>
            </a:prstGeom>
            <a:noFill/>
          </p:spPr>
          <p:txBody>
            <a:bodyPr wrap="square" lIns="0" tIns="0" rIns="0" bIns="0" rtlCol="0" anchor="ctr" anchorCtr="0">
              <a:noAutofit/>
            </a:bodyPr>
            <a:p>
              <a:pPr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rPr>
                <a:t>●</a:t>
              </a:r>
              <a:r>
                <a:rPr lang="en-US" altLang="zh-CN" sz="2000">
                  <a:solidFill>
                    <a:schemeClr val="accent1"/>
                  </a:solidFill>
                  <a:latin typeface="微软雅黑" panose="020B0503020204020204" charset="-122"/>
                  <a:ea typeface="微软雅黑" panose="020B0503020204020204" charset="-122"/>
                  <a:cs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维度规约是指通过</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降低数据维度的方法来减少数据集中特征的数量</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，同时</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保留数据的重要信息</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的属性。</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常用的维度规约方法包括</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主成分分析、因子分析、独立成分分析</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等。</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有助于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降低数据维度</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减少存储和计算开销</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r>
                <a:rPr lang="zh-CN" altLang="en-US" sz="2000" b="1">
                  <a:solidFill>
                    <a:schemeClr val="tx1">
                      <a:lumMod val="85000"/>
                      <a:lumOff val="15000"/>
                    </a:schemeClr>
                  </a:solidFill>
                  <a:latin typeface="微软雅黑" panose="020B0503020204020204" charset="-122"/>
                  <a:ea typeface="微软雅黑" panose="020B0503020204020204" charset="-122"/>
                  <a:cs typeface="+mn-ea"/>
                </a:rPr>
                <a:t>提高模型的训练速度和效果</a:t>
              </a:r>
              <a:r>
                <a:rPr lang="zh-CN" altLang="en-US" sz="2000">
                  <a:solidFill>
                    <a:schemeClr val="tx1">
                      <a:lumMod val="85000"/>
                      <a:lumOff val="15000"/>
                    </a:schemeClr>
                  </a:solidFill>
                  <a:latin typeface="微软雅黑" panose="020B0503020204020204" charset="-122"/>
                  <a:ea typeface="微软雅黑" panose="020B0503020204020204" charset="-122"/>
                  <a:cs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p:txBody>
        </p:sp>
      </p:grpSp>
      <p:pic>
        <p:nvPicPr>
          <p:cNvPr id="2" name="图片 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777605" y="2678430"/>
            <a:ext cx="3796665" cy="43065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4" name="组合 3"/>
          <p:cNvGrpSpPr/>
          <p:nvPr/>
        </p:nvGrpSpPr>
        <p:grpSpPr>
          <a:xfrm>
            <a:off x="298450" y="240665"/>
            <a:ext cx="7024370" cy="1322070"/>
            <a:chOff x="273050" y="421670"/>
            <a:chExt cx="2438400" cy="1322070"/>
          </a:xfrm>
        </p:grpSpPr>
        <p:sp>
          <p:nvSpPr>
            <p:cNvPr id="5" name="文本框 4"/>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（数据预处理）</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6" name="直接连接符 5"/>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793115" y="1358265"/>
            <a:ext cx="379539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数据规约</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维度</a:t>
            </a:r>
            <a:r>
              <a:rPr lang="zh-CN" altLang="en-US" sz="2400" b="1">
                <a:latin typeface="微软雅黑" panose="020B0503020204020204" charset="-122"/>
                <a:ea typeface="微软雅黑" panose="020B0503020204020204" charset="-122"/>
              </a:rPr>
              <a:t>规约</a:t>
            </a:r>
            <a:endParaRPr lang="zh-CN" altLang="en-US" sz="2400" b="1">
              <a:latin typeface="微软雅黑" panose="020B0503020204020204" charset="-122"/>
              <a:ea typeface="微软雅黑" panose="020B0503020204020204" charset="-122"/>
            </a:endParaRPr>
          </a:p>
        </p:txBody>
      </p:sp>
      <p:grpSp>
        <p:nvGrpSpPr>
          <p:cNvPr id="11" name="组合 10"/>
          <p:cNvGrpSpPr/>
          <p:nvPr/>
        </p:nvGrpSpPr>
        <p:grpSpPr>
          <a:xfrm>
            <a:off x="298450" y="2019300"/>
            <a:ext cx="11753850" cy="4099560"/>
            <a:chOff x="470" y="3180"/>
            <a:chExt cx="18510" cy="6456"/>
          </a:xfrm>
        </p:grpSpPr>
        <p:grpSp>
          <p:nvGrpSpPr>
            <p:cNvPr id="10" name="组合 9"/>
            <p:cNvGrpSpPr/>
            <p:nvPr/>
          </p:nvGrpSpPr>
          <p:grpSpPr>
            <a:xfrm>
              <a:off x="470" y="3344"/>
              <a:ext cx="11298" cy="6293"/>
              <a:chOff x="470" y="3344"/>
              <a:chExt cx="11298" cy="6293"/>
            </a:xfrm>
          </p:grpSpPr>
          <p:sp>
            <p:nvSpPr>
              <p:cNvPr id="13" name="正文"/>
              <p:cNvSpPr txBox="1"/>
              <p:nvPr>
                <p:custDataLst>
                  <p:tags r:id="rId1"/>
                </p:custDataLst>
              </p:nvPr>
            </p:nvSpPr>
            <p:spPr>
              <a:xfrm>
                <a:off x="2013" y="3944"/>
                <a:ext cx="9755" cy="1324"/>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spcBef>
                    <a:spcPct val="0"/>
                  </a:spcBef>
                  <a:spcAft>
                    <a:spcPct val="0"/>
                  </a:spcAft>
                </a:pPr>
                <a:r>
                  <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通过线性变换，将原始特征映射到新的正交特征空间，保留最重要的信息，消除特征之间的相关性。</a:t>
                </a:r>
                <a:endPar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4" name="标题"/>
              <p:cNvSpPr txBox="1"/>
              <p:nvPr>
                <p:custDataLst>
                  <p:tags r:id="rId2"/>
                </p:custDataLst>
              </p:nvPr>
            </p:nvSpPr>
            <p:spPr>
              <a:xfrm>
                <a:off x="1693" y="3344"/>
                <a:ext cx="8635" cy="579"/>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zh-CN" altLang="en-US" sz="2200" b="1" spc="300" dirty="0">
                    <a:solidFill>
                      <a:schemeClr val="accent1"/>
                    </a:solidFill>
                    <a:latin typeface="微软雅黑" panose="020B0503020204020204" charset="-122"/>
                    <a:ea typeface="微软雅黑" panose="020B0503020204020204" charset="-122"/>
                    <a:cs typeface="+mn-ea"/>
                    <a:sym typeface="+mn-ea"/>
                  </a:rPr>
                  <a:t>●主成分分析</a:t>
                </a:r>
                <a:endParaRPr lang="zh-CN" altLang="en-US" sz="2200" b="1" spc="300" dirty="0">
                  <a:solidFill>
                    <a:schemeClr val="accent1"/>
                  </a:solidFill>
                  <a:latin typeface="微软雅黑" panose="020B0503020204020204" charset="-122"/>
                  <a:ea typeface="微软雅黑" panose="020B0503020204020204" charset="-122"/>
                  <a:cs typeface="+mn-ea"/>
                  <a:sym typeface="+mn-ea"/>
                </a:endParaRPr>
              </a:p>
            </p:txBody>
          </p:sp>
          <p:sp>
            <p:nvSpPr>
              <p:cNvPr id="15" name="正文"/>
              <p:cNvSpPr txBox="1"/>
              <p:nvPr>
                <p:custDataLst>
                  <p:tags r:id="rId3"/>
                </p:custDataLst>
              </p:nvPr>
            </p:nvSpPr>
            <p:spPr>
              <a:xfrm>
                <a:off x="2014" y="8313"/>
                <a:ext cx="9754" cy="1324"/>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spcBef>
                    <a:spcPct val="0"/>
                  </a:spcBef>
                  <a:spcAft>
                    <a:spcPct val="0"/>
                  </a:spcAft>
                </a:pPr>
                <a:r>
                  <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将多维数据分解为独立的非高斯分布的成分，以降低数据的冗余性。</a:t>
                </a:r>
                <a:endPar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6" name="标题"/>
              <p:cNvSpPr txBox="1"/>
              <p:nvPr>
                <p:custDataLst>
                  <p:tags r:id="rId4"/>
                </p:custDataLst>
              </p:nvPr>
            </p:nvSpPr>
            <p:spPr>
              <a:xfrm>
                <a:off x="1694" y="7713"/>
                <a:ext cx="8635" cy="579"/>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zh-CN" altLang="en-US" sz="2200" b="1" spc="300" dirty="0">
                    <a:solidFill>
                      <a:schemeClr val="accent1"/>
                    </a:solidFill>
                    <a:latin typeface="微软雅黑" panose="020B0503020204020204" charset="-122"/>
                    <a:ea typeface="微软雅黑" panose="020B0503020204020204" charset="-122"/>
                    <a:cs typeface="+mn-ea"/>
                    <a:sym typeface="+mn-ea"/>
                  </a:rPr>
                  <a:t>●</a:t>
                </a:r>
                <a:r>
                  <a:rPr lang="en-US" altLang="zh-CN" sz="2200" b="1" spc="300" dirty="0">
                    <a:solidFill>
                      <a:schemeClr val="accent1"/>
                    </a:solidFill>
                    <a:latin typeface="微软雅黑" panose="020B0503020204020204" charset="-122"/>
                    <a:ea typeface="微软雅黑" panose="020B0503020204020204" charset="-122"/>
                    <a:cs typeface="+mn-ea"/>
                    <a:sym typeface="+mn-ea"/>
                  </a:rPr>
                  <a:t> </a:t>
                </a:r>
                <a:r>
                  <a:rPr lang="zh-CN" altLang="en-US" sz="2200" b="1" spc="300" dirty="0">
                    <a:solidFill>
                      <a:schemeClr val="accent1"/>
                    </a:solidFill>
                    <a:latin typeface="微软雅黑" panose="020B0503020204020204" charset="-122"/>
                    <a:ea typeface="微软雅黑" panose="020B0503020204020204" charset="-122"/>
                    <a:cs typeface="+mn-ea"/>
                    <a:sym typeface="+mn-ea"/>
                  </a:rPr>
                  <a:t>独立成分分析</a:t>
                </a:r>
                <a:endParaRPr lang="zh-CN" altLang="en-US" sz="2200" b="1" spc="300" dirty="0">
                  <a:solidFill>
                    <a:schemeClr val="accent1"/>
                  </a:solidFill>
                  <a:latin typeface="微软雅黑" panose="020B0503020204020204" charset="-122"/>
                  <a:ea typeface="微软雅黑" panose="020B0503020204020204" charset="-122"/>
                  <a:cs typeface="+mn-ea"/>
                  <a:sym typeface="+mn-ea"/>
                </a:endParaRPr>
              </a:p>
            </p:txBody>
          </p:sp>
          <p:sp>
            <p:nvSpPr>
              <p:cNvPr id="17" name="正文"/>
              <p:cNvSpPr txBox="1"/>
              <p:nvPr>
                <p:custDataLst>
                  <p:tags r:id="rId5"/>
                </p:custDataLst>
              </p:nvPr>
            </p:nvSpPr>
            <p:spPr>
              <a:xfrm>
                <a:off x="2940" y="6354"/>
                <a:ext cx="8828" cy="1176"/>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spcBef>
                    <a:spcPct val="0"/>
                  </a:spcBef>
                  <a:spcAft>
                    <a:spcPct val="0"/>
                  </a:spcAft>
                </a:pPr>
                <a:r>
                  <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探索数据中的潜在因子结构，减少原始特征的数量。</a:t>
                </a:r>
                <a:endParaRPr lang="zh-CN" altLang="en-US" spc="13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 name="标题"/>
              <p:cNvSpPr txBox="1"/>
              <p:nvPr>
                <p:custDataLst>
                  <p:tags r:id="rId6"/>
                </p:custDataLst>
              </p:nvPr>
            </p:nvSpPr>
            <p:spPr>
              <a:xfrm>
                <a:off x="2620" y="5754"/>
                <a:ext cx="8635" cy="579"/>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zh-CN" altLang="en-US" sz="2200" b="1" spc="300" dirty="0">
                    <a:solidFill>
                      <a:schemeClr val="accent1"/>
                    </a:solidFill>
                    <a:latin typeface="微软雅黑" panose="020B0503020204020204" charset="-122"/>
                    <a:ea typeface="微软雅黑" panose="020B0503020204020204" charset="-122"/>
                    <a:cs typeface="+mn-ea"/>
                    <a:sym typeface="+mn-ea"/>
                  </a:rPr>
                  <a:t>●因子分析</a:t>
                </a:r>
                <a:endParaRPr lang="zh-CN" altLang="en-US" sz="2200" b="1" spc="300" dirty="0">
                  <a:solidFill>
                    <a:schemeClr val="accent1"/>
                  </a:solidFill>
                  <a:latin typeface="微软雅黑" panose="020B0503020204020204" charset="-122"/>
                  <a:ea typeface="微软雅黑" panose="020B0503020204020204" charset="-122"/>
                  <a:cs typeface="+mn-ea"/>
                  <a:sym typeface="+mn-ea"/>
                </a:endParaRPr>
              </a:p>
            </p:txBody>
          </p:sp>
          <p:sp>
            <p:nvSpPr>
              <p:cNvPr id="25" name="右箭头 24"/>
              <p:cNvSpPr/>
              <p:nvPr/>
            </p:nvSpPr>
            <p:spPr>
              <a:xfrm>
                <a:off x="470" y="5356"/>
                <a:ext cx="1411" cy="1880"/>
              </a:xfrm>
              <a:prstGeom prst="rightArrow">
                <a:avLst>
                  <a:gd name="adj1" fmla="val 50000"/>
                  <a:gd name="adj2" fmla="val 31537"/>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9" name="图片 8"/>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2110" y="3180"/>
              <a:ext cx="6870" cy="5466"/>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9" name="Rectangle 11"/>
          <p:cNvSpPr/>
          <p:nvPr/>
        </p:nvSpPr>
        <p:spPr>
          <a:xfrm>
            <a:off x="622300" y="1848485"/>
            <a:ext cx="6002020" cy="436181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数据分析</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是指利用统计学、数据挖掘、机器学习等相关知识和方法，对收集到的大量相关新闻数据进行深入分析和挖掘，深入揭示事件的内涵、趋势和影响，从而为受众呈现更有深度和说服力的新闻报道。</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常用数据分析方法有基于各类统计方法的</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数据特征分析</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算法模型分析</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和</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大数据分析</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图片 9"/>
          <p:cNvPicPr>
            <a:picLocks noChangeAspect="1"/>
          </p:cNvPicPr>
          <p:nvPr/>
        </p:nvPicPr>
        <p:blipFill>
          <a:blip r:embed="rId1"/>
          <a:stretch>
            <a:fillRect/>
          </a:stretch>
        </p:blipFill>
        <p:spPr>
          <a:xfrm>
            <a:off x="6772275" y="1562735"/>
            <a:ext cx="5419725" cy="44729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特征分析</a:t>
            </a:r>
            <a:endParaRPr lang="zh-CN" altLang="en-US" sz="2400" b="1">
              <a:latin typeface="微软雅黑" panose="020B0503020204020204" charset="-122"/>
              <a:ea typeface="微软雅黑" panose="020B0503020204020204" charset="-122"/>
            </a:endParaRPr>
          </a:p>
        </p:txBody>
      </p:sp>
      <p:sp>
        <p:nvSpPr>
          <p:cNvPr id="4" name="Rectangle 11"/>
          <p:cNvSpPr/>
          <p:nvPr/>
        </p:nvSpPr>
        <p:spPr>
          <a:xfrm>
            <a:off x="622300" y="2331085"/>
            <a:ext cx="6002020" cy="35433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数据特征分析是指</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对数据集中的特征（或变量）进行统计和可视化分析</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，以了解数据的分布、集中趋势、离散程度和相关性等信息。通过数据特征分析，发现数据中的规律、趋势等。</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6858000" y="873125"/>
            <a:ext cx="4880610" cy="55968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特征分析</a:t>
            </a:r>
            <a:endParaRPr lang="zh-CN" altLang="en-US" sz="2400" b="1">
              <a:latin typeface="微软雅黑" panose="020B0503020204020204" charset="-122"/>
              <a:ea typeface="微软雅黑" panose="020B0503020204020204" charset="-122"/>
            </a:endParaRPr>
          </a:p>
        </p:txBody>
      </p:sp>
      <p:sp>
        <p:nvSpPr>
          <p:cNvPr id="29" name="文本框 28"/>
          <p:cNvSpPr txBox="1"/>
          <p:nvPr/>
        </p:nvSpPr>
        <p:spPr>
          <a:xfrm>
            <a:off x="2457450" y="294640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
        <p:nvSpPr>
          <p:cNvPr id="30" name="矩形 29"/>
          <p:cNvSpPr/>
          <p:nvPr>
            <p:custDataLst>
              <p:tags r:id="rId1"/>
            </p:custDataLst>
          </p:nvPr>
        </p:nvSpPr>
        <p:spPr>
          <a:xfrm>
            <a:off x="1595755" y="2765425"/>
            <a:ext cx="9140190" cy="1752600"/>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分布分析揭示数据的</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中心趋势</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（如均值、中位数）、</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离散程度</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（如方差、标准差）、</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分布形态</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（如正态分布、偏态分布）等，能直观地了解数据的整体情况。</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对于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定量数据</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，可以采用绘制频率分布表、频率分布直方图等进行直观性分析；对于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定性数据</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，可以使用饼图或者条形图进行分析。</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31" name="矩形 30"/>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分布分析</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32" name="矩形 31"/>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1</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33" name="图片 3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01775" y="4443095"/>
            <a:ext cx="8968740" cy="61093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特征分析</a:t>
            </a:r>
            <a:endParaRPr lang="zh-CN" altLang="en-US" sz="2400" b="1">
              <a:latin typeface="微软雅黑" panose="020B0503020204020204" charset="-122"/>
              <a:ea typeface="微软雅黑" panose="020B0503020204020204" charset="-122"/>
            </a:endParaRPr>
          </a:p>
        </p:txBody>
      </p:sp>
      <p:sp>
        <p:nvSpPr>
          <p:cNvPr id="29" name="文本框 28"/>
          <p:cNvSpPr txBox="1"/>
          <p:nvPr/>
        </p:nvSpPr>
        <p:spPr>
          <a:xfrm>
            <a:off x="2457450" y="30543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
        <p:nvSpPr>
          <p:cNvPr id="30" name="矩形 29"/>
          <p:cNvSpPr/>
          <p:nvPr>
            <p:custDataLst>
              <p:tags r:id="rId1"/>
            </p:custDataLst>
          </p:nvPr>
        </p:nvSpPr>
        <p:spPr>
          <a:xfrm>
            <a:off x="1595755" y="2765425"/>
            <a:ext cx="8936990"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将不同组或不同时间点的数据进行比较和对比，</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从数量上展示和说明研究对象规模的大小，水平的高低，速度的快慢，以及各种关系是否协调，以揭示它们之间的差异和相似之处。</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对比分析可以应用于不同地区、不同群体、不同产品等的比较，尤其适用于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指标间的横向和纵向比较</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4" name="矩形 3"/>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对比分析</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5" name="矩形 4"/>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2</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6" name="图片 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rot="20580000">
            <a:off x="7993380" y="4978400"/>
            <a:ext cx="3655060" cy="16560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特征分析</a:t>
            </a:r>
            <a:endParaRPr lang="zh-CN" altLang="en-US" sz="2400" b="1">
              <a:latin typeface="微软雅黑" panose="020B0503020204020204" charset="-122"/>
              <a:ea typeface="微软雅黑" panose="020B0503020204020204" charset="-122"/>
            </a:endParaRPr>
          </a:p>
        </p:txBody>
      </p:sp>
      <p:sp>
        <p:nvSpPr>
          <p:cNvPr id="29" name="文本框 28"/>
          <p:cNvSpPr txBox="1"/>
          <p:nvPr/>
        </p:nvSpPr>
        <p:spPr>
          <a:xfrm>
            <a:off x="2457450" y="30543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grpSp>
        <p:nvGrpSpPr>
          <p:cNvPr id="5" name="组合 4"/>
          <p:cNvGrpSpPr/>
          <p:nvPr/>
        </p:nvGrpSpPr>
        <p:grpSpPr>
          <a:xfrm>
            <a:off x="1138555" y="2813685"/>
            <a:ext cx="9581515" cy="1005205"/>
            <a:chOff x="2133" y="4810"/>
            <a:chExt cx="15089" cy="1583"/>
          </a:xfrm>
        </p:grpSpPr>
        <p:sp>
          <p:nvSpPr>
            <p:cNvPr id="30" name="矩形 29"/>
            <p:cNvSpPr/>
            <p:nvPr>
              <p:custDataLst>
                <p:tags r:id="rId1"/>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b="1">
                  <a:solidFill>
                    <a:schemeClr val="tx1"/>
                  </a:solidFill>
                  <a:latin typeface="微软雅黑" panose="020B0503020204020204" charset="-122"/>
                  <a:ea typeface="微软雅黑" panose="020B0503020204020204" charset="-122"/>
                  <a:cs typeface="+mn-ea"/>
                  <a:sym typeface="+mn-ea"/>
                </a:rPr>
                <a:t>（</a:t>
              </a:r>
              <a:r>
                <a:rPr lang="en-US" altLang="zh-CN" sz="2000" b="1">
                  <a:solidFill>
                    <a:schemeClr val="tx1"/>
                  </a:solidFill>
                  <a:latin typeface="微软雅黑" panose="020B0503020204020204" charset="-122"/>
                  <a:ea typeface="微软雅黑" panose="020B0503020204020204" charset="-122"/>
                  <a:cs typeface="+mn-ea"/>
                  <a:sym typeface="+mn-ea"/>
                </a:rPr>
                <a:t>1</a:t>
              </a:r>
              <a:r>
                <a:rPr lang="zh-CN" altLang="en-US" sz="2000" b="1">
                  <a:solidFill>
                    <a:schemeClr val="tx1"/>
                  </a:solidFill>
                  <a:latin typeface="微软雅黑" panose="020B0503020204020204" charset="-122"/>
                  <a:ea typeface="微软雅黑" panose="020B0503020204020204" charset="-122"/>
                  <a:cs typeface="+mn-ea"/>
                  <a:sym typeface="+mn-ea"/>
                </a:rPr>
                <a:t>）绝对数比较：</a:t>
              </a:r>
              <a:endParaRPr lang="zh-CN" altLang="en-US" sz="20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000" b="1">
                <a:solidFill>
                  <a:schemeClr val="tx1"/>
                </a:solidFill>
                <a:latin typeface="微软雅黑" panose="020B0503020204020204" charset="-122"/>
                <a:ea typeface="微软雅黑" panose="020B0503020204020204" charset="-122"/>
                <a:cs typeface="+mn-ea"/>
                <a:sym typeface="+mn-ea"/>
              </a:endParaRPr>
            </a:p>
          </p:txBody>
        </p:sp>
        <p:sp>
          <p:nvSpPr>
            <p:cNvPr id="4" name="矩形 3"/>
            <p:cNvSpPr/>
            <p:nvPr>
              <p:custDataLst>
                <p:tags r:id="rId2"/>
              </p:custDataLst>
            </p:nvPr>
          </p:nvSpPr>
          <p:spPr>
            <a:xfrm>
              <a:off x="3148" y="5517"/>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直接</a:t>
              </a:r>
              <a:r>
                <a:rPr lang="zh-CN" altLang="en-US" u="sng">
                  <a:solidFill>
                    <a:schemeClr val="tx1">
                      <a:lumMod val="85000"/>
                      <a:lumOff val="15000"/>
                    </a:schemeClr>
                  </a:solidFill>
                  <a:latin typeface="微软雅黑" panose="020B0503020204020204" charset="-122"/>
                  <a:ea typeface="微软雅黑" panose="020B0503020204020204" charset="-122"/>
                  <a:cs typeface="+mn-ea"/>
                  <a:sym typeface="+mn-ea"/>
                </a:rPr>
                <a:t>对数据的绝对数值进行对比</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，方便我们快速了解它们之间的差异或相对大小。</a:t>
              </a:r>
              <a:endParaRPr lang="zh-CN" altLang="en-US">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sp>
        <p:nvSpPr>
          <p:cNvPr id="11" name="矩形 10"/>
          <p:cNvSpPr/>
          <p:nvPr>
            <p:custDataLst>
              <p:tags r:id="rId3"/>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对比分析</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13" name="矩形 12"/>
          <p:cNvSpPr/>
          <p:nvPr>
            <p:custDataLst>
              <p:tags r:id="rId4"/>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2</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grpSp>
        <p:nvGrpSpPr>
          <p:cNvPr id="23" name="组合 22"/>
          <p:cNvGrpSpPr/>
          <p:nvPr/>
        </p:nvGrpSpPr>
        <p:grpSpPr>
          <a:xfrm>
            <a:off x="1138555" y="3742690"/>
            <a:ext cx="9366250" cy="1303020"/>
            <a:chOff x="2133" y="4810"/>
            <a:chExt cx="14750" cy="2052"/>
          </a:xfrm>
        </p:grpSpPr>
        <p:sp>
          <p:nvSpPr>
            <p:cNvPr id="24" name="矩形 23"/>
            <p:cNvSpPr/>
            <p:nvPr>
              <p:custDataLst>
                <p:tags r:id="rId5"/>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b="1">
                  <a:solidFill>
                    <a:schemeClr val="tx1"/>
                  </a:solidFill>
                  <a:latin typeface="微软雅黑" panose="020B0503020204020204" charset="-122"/>
                  <a:ea typeface="微软雅黑" panose="020B0503020204020204" charset="-122"/>
                  <a:cs typeface="+mn-ea"/>
                  <a:sym typeface="+mn-ea"/>
                </a:rPr>
                <a:t>（</a:t>
              </a:r>
              <a:r>
                <a:rPr lang="en-US" altLang="zh-CN" sz="2000" b="1">
                  <a:solidFill>
                    <a:schemeClr val="tx1"/>
                  </a:solidFill>
                  <a:latin typeface="微软雅黑" panose="020B0503020204020204" charset="-122"/>
                  <a:ea typeface="微软雅黑" panose="020B0503020204020204" charset="-122"/>
                  <a:cs typeface="+mn-ea"/>
                  <a:sym typeface="+mn-ea"/>
                </a:rPr>
                <a:t>2</a:t>
              </a:r>
              <a:r>
                <a:rPr lang="zh-CN" altLang="en-US" sz="2000" b="1">
                  <a:solidFill>
                    <a:schemeClr val="tx1"/>
                  </a:solidFill>
                  <a:latin typeface="微软雅黑" panose="020B0503020204020204" charset="-122"/>
                  <a:ea typeface="微软雅黑" panose="020B0503020204020204" charset="-122"/>
                  <a:cs typeface="+mn-ea"/>
                  <a:sym typeface="+mn-ea"/>
                </a:rPr>
                <a:t>）结构相对数：</a:t>
              </a:r>
              <a:endParaRPr lang="zh-CN" altLang="en-US" sz="20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000" b="1">
                <a:solidFill>
                  <a:schemeClr val="tx1"/>
                </a:solidFill>
                <a:latin typeface="微软雅黑" panose="020B0503020204020204" charset="-122"/>
                <a:ea typeface="微软雅黑" panose="020B0503020204020204" charset="-122"/>
                <a:cs typeface="+mn-ea"/>
                <a:sym typeface="+mn-ea"/>
              </a:endParaRPr>
            </a:p>
          </p:txBody>
        </p:sp>
        <p:sp>
          <p:nvSpPr>
            <p:cNvPr id="25" name="矩形 24"/>
            <p:cNvSpPr/>
            <p:nvPr>
              <p:custDataLst>
                <p:tags r:id="rId6"/>
              </p:custDataLst>
            </p:nvPr>
          </p:nvSpPr>
          <p:spPr>
            <a:xfrm>
              <a:off x="3148" y="5517"/>
              <a:ext cx="13735" cy="134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a:latin typeface="微软雅黑" panose="020B0503020204020204" charset="-122"/>
                  <a:ea typeface="微软雅黑" panose="020B0503020204020204" charset="-122"/>
                  <a:cs typeface="+mn-ea"/>
                  <a:sym typeface="+mn-ea"/>
                </a:rPr>
                <a:t>结构相对数</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用来</a:t>
              </a:r>
              <a:r>
                <a:rPr lang="zh-CN" altLang="en-US" u="sng">
                  <a:solidFill>
                    <a:schemeClr val="tx1">
                      <a:lumMod val="85000"/>
                      <a:lumOff val="15000"/>
                    </a:schemeClr>
                  </a:solidFill>
                  <a:latin typeface="微软雅黑" panose="020B0503020204020204" charset="-122"/>
                  <a:ea typeface="微软雅黑" panose="020B0503020204020204" charset="-122"/>
                  <a:cs typeface="+mn-ea"/>
                  <a:sym typeface="+mn-ea"/>
                </a:rPr>
                <a:t>比较同一总体内不同组成部分之间的比例关系</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的指标，通常用</a:t>
              </a:r>
              <a:r>
                <a:rPr lang="zh-CN" altLang="en-US" u="sng">
                  <a:solidFill>
                    <a:schemeClr val="tx1">
                      <a:lumMod val="85000"/>
                      <a:lumOff val="15000"/>
                    </a:schemeClr>
                  </a:solidFill>
                  <a:latin typeface="微软雅黑" panose="020B0503020204020204" charset="-122"/>
                  <a:ea typeface="微软雅黑" panose="020B0503020204020204" charset="-122"/>
                  <a:cs typeface="+mn-ea"/>
                  <a:sym typeface="+mn-ea"/>
                </a:rPr>
                <a:t>百分比</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表示。</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能够帮助了解各组成部分在整体中的相对重要程度。</a:t>
              </a:r>
              <a:endParaRPr lang="zh-CN" altLang="en-US">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grpSp>
        <p:nvGrpSpPr>
          <p:cNvPr id="26" name="组合 25"/>
          <p:cNvGrpSpPr/>
          <p:nvPr/>
        </p:nvGrpSpPr>
        <p:grpSpPr>
          <a:xfrm>
            <a:off x="1138555" y="5064760"/>
            <a:ext cx="9366250" cy="1303020"/>
            <a:chOff x="2133" y="4810"/>
            <a:chExt cx="14750" cy="2052"/>
          </a:xfrm>
        </p:grpSpPr>
        <p:sp>
          <p:nvSpPr>
            <p:cNvPr id="27" name="矩形 26"/>
            <p:cNvSpPr/>
            <p:nvPr>
              <p:custDataLst>
                <p:tags r:id="rId7"/>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b="1">
                  <a:solidFill>
                    <a:schemeClr val="tx1"/>
                  </a:solidFill>
                  <a:latin typeface="微软雅黑" panose="020B0503020204020204" charset="-122"/>
                  <a:ea typeface="微软雅黑" panose="020B0503020204020204" charset="-122"/>
                  <a:cs typeface="+mn-ea"/>
                  <a:sym typeface="+mn-ea"/>
                </a:rPr>
                <a:t>（</a:t>
              </a:r>
              <a:r>
                <a:rPr lang="en-US" altLang="zh-CN" sz="2000" b="1">
                  <a:solidFill>
                    <a:schemeClr val="tx1"/>
                  </a:solidFill>
                  <a:latin typeface="微软雅黑" panose="020B0503020204020204" charset="-122"/>
                  <a:ea typeface="微软雅黑" panose="020B0503020204020204" charset="-122"/>
                  <a:cs typeface="+mn-ea"/>
                  <a:sym typeface="+mn-ea"/>
                </a:rPr>
                <a:t>3</a:t>
              </a:r>
              <a:r>
                <a:rPr lang="zh-CN" altLang="en-US" sz="2000" b="1">
                  <a:solidFill>
                    <a:schemeClr val="tx1"/>
                  </a:solidFill>
                  <a:latin typeface="微软雅黑" panose="020B0503020204020204" charset="-122"/>
                  <a:ea typeface="微软雅黑" panose="020B0503020204020204" charset="-122"/>
                  <a:cs typeface="+mn-ea"/>
                  <a:sym typeface="+mn-ea"/>
                </a:rPr>
                <a:t>）比例相对数：</a:t>
              </a:r>
              <a:endParaRPr lang="zh-CN" altLang="en-US" sz="20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000" b="1">
                <a:solidFill>
                  <a:schemeClr val="tx1"/>
                </a:solidFill>
                <a:latin typeface="微软雅黑" panose="020B0503020204020204" charset="-122"/>
                <a:ea typeface="微软雅黑" panose="020B0503020204020204" charset="-122"/>
                <a:cs typeface="+mn-ea"/>
                <a:sym typeface="+mn-ea"/>
              </a:endParaRPr>
            </a:p>
          </p:txBody>
        </p:sp>
        <p:sp>
          <p:nvSpPr>
            <p:cNvPr id="28" name="矩形 27"/>
            <p:cNvSpPr/>
            <p:nvPr>
              <p:custDataLst>
                <p:tags r:id="rId8"/>
              </p:custDataLst>
            </p:nvPr>
          </p:nvSpPr>
          <p:spPr>
            <a:xfrm>
              <a:off x="3148" y="5517"/>
              <a:ext cx="13735" cy="134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比例相对数是用来</a:t>
              </a:r>
              <a:r>
                <a:rPr lang="zh-CN" altLang="en-US" u="sng">
                  <a:solidFill>
                    <a:schemeClr val="tx1">
                      <a:lumMod val="85000"/>
                      <a:lumOff val="15000"/>
                    </a:schemeClr>
                  </a:solidFill>
                  <a:latin typeface="微软雅黑" panose="020B0503020204020204" charset="-122"/>
                  <a:ea typeface="微软雅黑" panose="020B0503020204020204" charset="-122"/>
                  <a:cs typeface="+mn-ea"/>
                  <a:sym typeface="+mn-ea"/>
                </a:rPr>
                <a:t>表示两个数量之间比例关系的指标</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，通常用</a:t>
              </a:r>
              <a:r>
                <a:rPr lang="zh-CN" altLang="en-US" u="sng">
                  <a:solidFill>
                    <a:schemeClr val="tx1">
                      <a:lumMod val="85000"/>
                      <a:lumOff val="15000"/>
                    </a:schemeClr>
                  </a:solidFill>
                  <a:latin typeface="微软雅黑" panose="020B0503020204020204" charset="-122"/>
                  <a:ea typeface="微软雅黑" panose="020B0503020204020204" charset="-122"/>
                  <a:cs typeface="+mn-ea"/>
                  <a:sym typeface="+mn-ea"/>
                </a:rPr>
                <a:t>百分比</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表示。</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能够帮助了解某一部分在整体中的占比情况。</a:t>
              </a:r>
              <a:endParaRPr lang="zh-CN" altLang="en-US">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汉仪力量黑简" panose="00020600040101010101" charset="-122"/>
                </a:rPr>
                <a:t>（完整性）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714375" y="1628775"/>
            <a:ext cx="8523605" cy="4406900"/>
            <a:chOff x="1125" y="2565"/>
            <a:chExt cx="13423" cy="6940"/>
          </a:xfrm>
        </p:grpSpPr>
        <p:sp>
          <p:nvSpPr>
            <p:cNvPr id="8" name="矩形 7"/>
            <p:cNvSpPr/>
            <p:nvPr>
              <p:custDataLst>
                <p:tags r:id="rId1"/>
              </p:custDataLst>
            </p:nvPr>
          </p:nvSpPr>
          <p:spPr>
            <a:xfrm>
              <a:off x="1448" y="5073"/>
              <a:ext cx="6127" cy="4189"/>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kern="0">
                  <a:ln>
                    <a:noFill/>
                    <a:prstDash val="sysDot"/>
                  </a:ln>
                  <a:solidFill>
                    <a:srgbClr val="027FFD"/>
                  </a:solidFill>
                  <a:latin typeface="微软雅黑" panose="020B0503020204020204" charset="-122"/>
                  <a:ea typeface="微软雅黑" panose="020B0503020204020204" charset="-122"/>
                  <a:cs typeface="+mn-ea"/>
                  <a:sym typeface="+mn-ea"/>
                </a:rPr>
                <a:t>●</a:t>
              </a:r>
              <a:r>
                <a:rPr lang="en-US" altLang="zh-CN" kern="0">
                  <a:ln>
                    <a:noFill/>
                    <a:prstDash val="sysDot"/>
                  </a:ln>
                  <a:solidFill>
                    <a:srgbClr val="027FFD"/>
                  </a:solidFill>
                  <a:latin typeface="微软雅黑" panose="020B0503020204020204" charset="-122"/>
                  <a:ea typeface="微软雅黑" panose="020B0503020204020204" charset="-122"/>
                  <a:cs typeface="+mn-ea"/>
                  <a:sym typeface="+mn-ea"/>
                </a:rPr>
                <a:t> </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咨询相关领域的专家，或邀请相关机构</a:t>
              </a:r>
              <a:r>
                <a:rPr lang="zh-CN" altLang="en-US"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对数据的可靠性进行评估</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a:t>
              </a:r>
              <a:endPar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endParaRPr lang="zh-CN" altLang="en-US" sz="1500" kern="0">
                <a:ln>
                  <a:noFill/>
                  <a:prstDash val="sysDot"/>
                </a:ln>
                <a:solidFill>
                  <a:schemeClr val="bg2">
                    <a:lumMod val="50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kern="0">
                  <a:ln>
                    <a:noFill/>
                    <a:prstDash val="sysDot"/>
                  </a:ln>
                  <a:solidFill>
                    <a:srgbClr val="027FFD"/>
                  </a:solidFill>
                  <a:latin typeface="微软雅黑" panose="020B0503020204020204" charset="-122"/>
                  <a:ea typeface="微软雅黑" panose="020B0503020204020204" charset="-122"/>
                  <a:cs typeface="+mn-ea"/>
                  <a:sym typeface="+mn-ea"/>
                </a:rPr>
                <a:t>●</a:t>
              </a:r>
              <a:r>
                <a:rPr lang="en-US" altLang="zh-CN" kern="0">
                  <a:ln>
                    <a:noFill/>
                    <a:prstDash val="sysDot"/>
                  </a:ln>
                  <a:solidFill>
                    <a:srgbClr val="027FFD"/>
                  </a:solidFill>
                  <a:latin typeface="微软雅黑" panose="020B0503020204020204" charset="-122"/>
                  <a:ea typeface="微软雅黑" panose="020B0503020204020204" charset="-122"/>
                  <a:cs typeface="+mn-ea"/>
                  <a:sym typeface="+mn-ea"/>
                </a:rPr>
                <a:t> </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进行</a:t>
              </a:r>
              <a:r>
                <a:rPr lang="zh-CN" altLang="en-US"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背景调查</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，了解数据背后的故事。</a:t>
              </a:r>
              <a:endPar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9" name="矩形 8"/>
            <p:cNvSpPr/>
            <p:nvPr>
              <p:custDataLst>
                <p:tags r:id="rId2"/>
              </p:custDataLst>
            </p:nvPr>
          </p:nvSpPr>
          <p:spPr>
            <a:xfrm>
              <a:off x="1448" y="3839"/>
              <a:ext cx="4536" cy="931"/>
            </a:xfrm>
            <a:prstGeom prst="rect">
              <a:avLst/>
            </a:prstGeom>
            <a:noFill/>
          </p:spPr>
          <p:txBody>
            <a:bodyPr wrap="square" lIns="0" tIns="0" rIns="0" bIns="0" rtlCol="0" anchor="b">
              <a:noAutofit/>
            </a:bodyPr>
            <a:lstStyle/>
            <a:p>
              <a:pPr>
                <a:spcBef>
                  <a:spcPct val="0"/>
                </a:spcBef>
                <a:spcAft>
                  <a:spcPct val="0"/>
                </a:spcAft>
              </a:pPr>
              <a:r>
                <a:rPr lang="zh-CN" altLang="en-US" sz="2400" b="1" kern="0">
                  <a:solidFill>
                    <a:schemeClr val="accent1"/>
                  </a:solidFill>
                  <a:latin typeface="微软雅黑" panose="020B0503020204020204" charset="-122"/>
                  <a:ea typeface="微软雅黑" panose="020B0503020204020204" charset="-122"/>
                  <a:cs typeface="+mn-ea"/>
                </a:rPr>
                <a:t>专家意见和背景调查</a:t>
              </a:r>
              <a:endParaRPr lang="zh-CN" altLang="en-US" sz="2400" b="1" kern="0">
                <a:solidFill>
                  <a:schemeClr val="accent1"/>
                </a:solidFill>
                <a:latin typeface="微软雅黑" panose="020B0503020204020204" charset="-122"/>
                <a:ea typeface="微软雅黑" panose="020B0503020204020204" charset="-122"/>
                <a:cs typeface="+mn-ea"/>
              </a:endParaRPr>
            </a:p>
          </p:txBody>
        </p:sp>
        <p:sp>
          <p:nvSpPr>
            <p:cNvPr id="13" name="矩形 12"/>
            <p:cNvSpPr/>
            <p:nvPr>
              <p:custDataLst>
                <p:tags r:id="rId3"/>
              </p:custDataLst>
            </p:nvPr>
          </p:nvSpPr>
          <p:spPr>
            <a:xfrm>
              <a:off x="1448" y="2565"/>
              <a:ext cx="2087" cy="1562"/>
            </a:xfrm>
            <a:prstGeom prst="rect">
              <a:avLst/>
            </a:prstGeom>
            <a:noFill/>
          </p:spPr>
          <p:txBody>
            <a:bodyPr wrap="none" lIns="0" tIns="0" rIns="0" bIns="0" rtlCol="0" anchor="ctr"/>
            <a:lstStyle/>
            <a:p>
              <a:pPr>
                <a:spcBef>
                  <a:spcPct val="0"/>
                </a:spcBef>
                <a:spcAft>
                  <a:spcPct val="0"/>
                </a:spcAft>
              </a:pPr>
              <a:r>
                <a:rPr lang="en-US" altLang="zh-CN" sz="4800" b="1" kern="0" dirty="0">
                  <a:solidFill>
                    <a:schemeClr val="accent1"/>
                  </a:solidFill>
                  <a:latin typeface="微软雅黑" panose="020B0503020204020204" charset="-122"/>
                  <a:ea typeface="微软雅黑" panose="020B0503020204020204" charset="-122"/>
                  <a:cs typeface="+mn-ea"/>
                </a:rPr>
                <a:t>04</a:t>
              </a:r>
              <a:endParaRPr lang="en-US" altLang="zh-CN" sz="4800" b="1" kern="0" dirty="0">
                <a:solidFill>
                  <a:schemeClr val="accent1"/>
                </a:solidFill>
                <a:latin typeface="微软雅黑" panose="020B0503020204020204" charset="-122"/>
                <a:ea typeface="微软雅黑" panose="020B0503020204020204" charset="-122"/>
                <a:cs typeface="+mn-ea"/>
              </a:endParaRPr>
            </a:p>
          </p:txBody>
        </p:sp>
        <p:sp>
          <p:nvSpPr>
            <p:cNvPr id="5" name="矩形 4"/>
            <p:cNvSpPr/>
            <p:nvPr>
              <p:custDataLst>
                <p:tags r:id="rId4"/>
              </p:custDataLst>
            </p:nvPr>
          </p:nvSpPr>
          <p:spPr>
            <a:xfrm>
              <a:off x="8424" y="5073"/>
              <a:ext cx="6125" cy="4190"/>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kern="0">
                  <a:ln>
                    <a:noFill/>
                    <a:prstDash val="sysDot"/>
                  </a:ln>
                  <a:solidFill>
                    <a:srgbClr val="027FFD"/>
                  </a:solidFill>
                  <a:latin typeface="微软雅黑" panose="020B0503020204020204" charset="-122"/>
                  <a:ea typeface="微软雅黑" panose="020B0503020204020204" charset="-122"/>
                  <a:cs typeface="+mn-ea"/>
                </a:rPr>
                <a:t>●</a:t>
              </a:r>
              <a:r>
                <a:rPr lang="en-US" altLang="zh-CN" kern="0">
                  <a:ln>
                    <a:noFill/>
                    <a:prstDash val="sysDot"/>
                  </a:ln>
                  <a:solidFill>
                    <a:srgbClr val="027FFD"/>
                  </a:solidFill>
                  <a:latin typeface="微软雅黑" panose="020B0503020204020204" charset="-122"/>
                  <a:ea typeface="微软雅黑" panose="020B0503020204020204" charset="-122"/>
                  <a:cs typeface="+mn-ea"/>
                </a:rPr>
                <a:t> </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使用</a:t>
              </a:r>
              <a:r>
                <a:rPr lang="zh-CN" altLang="en-US"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数据可视化工具</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和</a:t>
              </a:r>
              <a:r>
                <a:rPr lang="zh-CN" altLang="en-US"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探索性分析技术</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，查看数据的分布、趋势和异常情况。</a:t>
              </a:r>
              <a:endPar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endParaRPr lang="zh-CN" altLang="en-US" sz="1400"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gn="just">
                <a:lnSpc>
                  <a:spcPct val="150000"/>
                </a:lnSpc>
                <a:spcBef>
                  <a:spcPct val="0"/>
                </a:spcBef>
                <a:spcAft>
                  <a:spcPct val="0"/>
                </a:spcAft>
              </a:pPr>
              <a:r>
                <a:rPr lang="zh-CN" altLang="en-US" kern="0">
                  <a:ln>
                    <a:noFill/>
                    <a:prstDash val="sysDot"/>
                  </a:ln>
                  <a:solidFill>
                    <a:srgbClr val="027FFD"/>
                  </a:solidFill>
                  <a:latin typeface="微软雅黑" panose="020B0503020204020204" charset="-122"/>
                  <a:ea typeface="微软雅黑" panose="020B0503020204020204" charset="-122"/>
                  <a:cs typeface="+mn-ea"/>
                  <a:sym typeface="+mn-ea"/>
                </a:rPr>
                <a:t>●</a:t>
              </a:r>
              <a:r>
                <a:rPr lang="en-US" altLang="zh-CN" kern="0">
                  <a:ln>
                    <a:noFill/>
                    <a:prstDash val="sysDot"/>
                  </a:ln>
                  <a:solidFill>
                    <a:srgbClr val="027FFD"/>
                  </a:solidFill>
                  <a:latin typeface="微软雅黑" panose="020B0503020204020204" charset="-122"/>
                  <a:ea typeface="微软雅黑" panose="020B0503020204020204" charset="-122"/>
                  <a:cs typeface="+mn-ea"/>
                  <a:sym typeface="+mn-ea"/>
                </a:rPr>
                <a:t> </a:t>
              </a:r>
              <a:r>
                <a:rPr lang="zh-CN" altLang="en-US"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运用</a:t>
              </a:r>
              <a:r>
                <a:rPr lang="zh-CN" altLang="en-US" b="1"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统计分析方法</a:t>
              </a:r>
              <a:r>
                <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rPr>
                <a:t>对数据进行分析，验证数据的一致性和合理性。</a:t>
              </a:r>
              <a:endParaRPr lang="zh-CN" altLang="en-US" sz="1600" kern="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8" name="矩形 17"/>
            <p:cNvSpPr/>
            <p:nvPr>
              <p:custDataLst>
                <p:tags r:id="rId5"/>
              </p:custDataLst>
            </p:nvPr>
          </p:nvSpPr>
          <p:spPr>
            <a:xfrm>
              <a:off x="8434" y="3839"/>
              <a:ext cx="4536" cy="931"/>
            </a:xfrm>
            <a:prstGeom prst="rect">
              <a:avLst/>
            </a:prstGeom>
            <a:noFill/>
          </p:spPr>
          <p:txBody>
            <a:bodyPr wrap="square" lIns="0" tIns="0" rIns="0" bIns="0" rtlCol="0" anchor="b">
              <a:noAutofit/>
            </a:bodyPr>
            <a:lstStyle/>
            <a:p>
              <a:pPr>
                <a:spcBef>
                  <a:spcPct val="0"/>
                </a:spcBef>
                <a:spcAft>
                  <a:spcPct val="0"/>
                </a:spcAft>
              </a:pPr>
              <a:r>
                <a:rPr lang="zh-CN" altLang="en-US" sz="2400" b="1" kern="0">
                  <a:solidFill>
                    <a:schemeClr val="accent1"/>
                  </a:solidFill>
                  <a:latin typeface="微软雅黑" panose="020B0503020204020204" charset="-122"/>
                  <a:ea typeface="微软雅黑" panose="020B0503020204020204" charset="-122"/>
                  <a:cs typeface="+mn-ea"/>
                </a:rPr>
                <a:t>探索数据本身</a:t>
              </a:r>
              <a:endParaRPr lang="zh-CN" altLang="en-US" sz="2400" b="1" kern="0">
                <a:solidFill>
                  <a:schemeClr val="accent1"/>
                </a:solidFill>
                <a:latin typeface="微软雅黑" panose="020B0503020204020204" charset="-122"/>
                <a:ea typeface="微软雅黑" panose="020B0503020204020204" charset="-122"/>
                <a:cs typeface="+mn-ea"/>
              </a:endParaRPr>
            </a:p>
          </p:txBody>
        </p:sp>
        <p:sp>
          <p:nvSpPr>
            <p:cNvPr id="20" name="矩形 19"/>
            <p:cNvSpPr/>
            <p:nvPr>
              <p:custDataLst>
                <p:tags r:id="rId6"/>
              </p:custDataLst>
            </p:nvPr>
          </p:nvSpPr>
          <p:spPr>
            <a:xfrm>
              <a:off x="8434" y="2565"/>
              <a:ext cx="2087" cy="1562"/>
            </a:xfrm>
            <a:prstGeom prst="rect">
              <a:avLst/>
            </a:prstGeom>
            <a:noFill/>
          </p:spPr>
          <p:txBody>
            <a:bodyPr wrap="none" lIns="0" tIns="0" rIns="0" bIns="0" rtlCol="0" anchor="ctr"/>
            <a:lstStyle/>
            <a:p>
              <a:pPr>
                <a:spcBef>
                  <a:spcPct val="0"/>
                </a:spcBef>
                <a:spcAft>
                  <a:spcPct val="0"/>
                </a:spcAft>
              </a:pPr>
              <a:r>
                <a:rPr lang="en-US" altLang="zh-CN" sz="4800" b="1" kern="0">
                  <a:solidFill>
                    <a:schemeClr val="accent1"/>
                  </a:solidFill>
                  <a:latin typeface="微软雅黑" panose="020B0503020204020204" charset="-122"/>
                  <a:ea typeface="微软雅黑" panose="020B0503020204020204" charset="-122"/>
                  <a:cs typeface="+mn-ea"/>
                </a:rPr>
                <a:t>05</a:t>
              </a:r>
              <a:endParaRPr lang="en-US" altLang="zh-CN" sz="4800" b="1" kern="0">
                <a:solidFill>
                  <a:schemeClr val="accent1"/>
                </a:solidFill>
                <a:latin typeface="微软雅黑" panose="020B0503020204020204" charset="-122"/>
                <a:ea typeface="微软雅黑" panose="020B0503020204020204" charset="-122"/>
                <a:cs typeface="+mn-ea"/>
              </a:endParaRPr>
            </a:p>
          </p:txBody>
        </p:sp>
        <p:cxnSp>
          <p:nvCxnSpPr>
            <p:cNvPr id="35" name="直接连接符 34"/>
            <p:cNvCxnSpPr/>
            <p:nvPr>
              <p:custDataLst>
                <p:tags r:id="rId7"/>
              </p:custDataLst>
            </p:nvPr>
          </p:nvCxnSpPr>
          <p:spPr>
            <a:xfrm>
              <a:off x="1125" y="2565"/>
              <a:ext cx="0" cy="6941"/>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8"/>
              </p:custDataLst>
            </p:nvPr>
          </p:nvCxnSpPr>
          <p:spPr>
            <a:xfrm>
              <a:off x="8095" y="2565"/>
              <a:ext cx="0" cy="6941"/>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flipH="1">
            <a:off x="9239250" y="1775460"/>
            <a:ext cx="3162935" cy="38836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特征分析</a:t>
            </a:r>
            <a:endParaRPr lang="zh-CN" altLang="en-US" sz="2400" b="1">
              <a:latin typeface="微软雅黑" panose="020B0503020204020204" charset="-122"/>
              <a:ea typeface="微软雅黑" panose="020B0503020204020204" charset="-122"/>
            </a:endParaRPr>
          </a:p>
        </p:txBody>
      </p:sp>
      <p:grpSp>
        <p:nvGrpSpPr>
          <p:cNvPr id="5" name="组合 4"/>
          <p:cNvGrpSpPr/>
          <p:nvPr>
            <p:custDataLst>
              <p:tags r:id="rId1"/>
            </p:custDataLst>
          </p:nvPr>
        </p:nvGrpSpPr>
        <p:grpSpPr>
          <a:xfrm>
            <a:off x="1132205" y="2820035"/>
            <a:ext cx="9581515" cy="1399540"/>
            <a:chOff x="2133" y="4810"/>
            <a:chExt cx="15089" cy="2204"/>
          </a:xfrm>
        </p:grpSpPr>
        <p:sp>
          <p:nvSpPr>
            <p:cNvPr id="30" name="矩形 29"/>
            <p:cNvSpPr/>
            <p:nvPr>
              <p:custDataLst>
                <p:tags r:id="rId2"/>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b="1">
                  <a:solidFill>
                    <a:schemeClr val="tx1"/>
                  </a:solidFill>
                  <a:latin typeface="微软雅黑" panose="020B0503020204020204" charset="-122"/>
                  <a:ea typeface="微软雅黑" panose="020B0503020204020204" charset="-122"/>
                  <a:cs typeface="+mn-ea"/>
                  <a:sym typeface="+mn-ea"/>
                </a:rPr>
                <a:t>（</a:t>
              </a:r>
              <a:r>
                <a:rPr lang="en-US" altLang="zh-CN" sz="2000" b="1">
                  <a:solidFill>
                    <a:schemeClr val="tx1"/>
                  </a:solidFill>
                  <a:latin typeface="微软雅黑" panose="020B0503020204020204" charset="-122"/>
                  <a:ea typeface="微软雅黑" panose="020B0503020204020204" charset="-122"/>
                  <a:cs typeface="+mn-ea"/>
                  <a:sym typeface="+mn-ea"/>
                </a:rPr>
                <a:t>4</a:t>
              </a:r>
              <a:r>
                <a:rPr lang="zh-CN" altLang="en-US" sz="2000" b="1">
                  <a:solidFill>
                    <a:schemeClr val="tx1"/>
                  </a:solidFill>
                  <a:latin typeface="微软雅黑" panose="020B0503020204020204" charset="-122"/>
                  <a:ea typeface="微软雅黑" panose="020B0503020204020204" charset="-122"/>
                  <a:cs typeface="+mn-ea"/>
                  <a:sym typeface="+mn-ea"/>
                </a:rPr>
                <a:t>）强度相对数：</a:t>
              </a:r>
              <a:endParaRPr lang="zh-CN" altLang="en-US" sz="20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000" b="1">
                <a:solidFill>
                  <a:schemeClr val="tx1"/>
                </a:solidFill>
                <a:latin typeface="微软雅黑" panose="020B0503020204020204" charset="-122"/>
                <a:ea typeface="微软雅黑" panose="020B0503020204020204" charset="-122"/>
                <a:cs typeface="+mn-ea"/>
                <a:sym typeface="+mn-ea"/>
              </a:endParaRPr>
            </a:p>
          </p:txBody>
        </p:sp>
        <p:sp>
          <p:nvSpPr>
            <p:cNvPr id="4" name="矩形 3"/>
            <p:cNvSpPr/>
            <p:nvPr>
              <p:custDataLst>
                <p:tags r:id="rId3"/>
              </p:custDataLst>
            </p:nvPr>
          </p:nvSpPr>
          <p:spPr>
            <a:xfrm>
              <a:off x="3148" y="5517"/>
              <a:ext cx="14074" cy="1497"/>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强度相对数是用来</a:t>
              </a:r>
              <a:r>
                <a:rPr lang="zh-CN" altLang="en-US" u="sng">
                  <a:solidFill>
                    <a:schemeClr val="tx1">
                      <a:lumMod val="85000"/>
                      <a:lumOff val="15000"/>
                    </a:schemeClr>
                  </a:solidFill>
                  <a:latin typeface="微软雅黑" panose="020B0503020204020204" charset="-122"/>
                  <a:ea typeface="微软雅黑" panose="020B0503020204020204" charset="-122"/>
                  <a:cs typeface="+mn-ea"/>
                  <a:sym typeface="+mn-ea"/>
                </a:rPr>
                <a:t>比较不同地区、不同群体或不同时间点之间的绝对数量的指标</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，通常表示为</a:t>
              </a:r>
              <a:r>
                <a:rPr lang="zh-CN" altLang="en-US" u="sng">
                  <a:solidFill>
                    <a:schemeClr val="tx1">
                      <a:lumMod val="85000"/>
                      <a:lumOff val="15000"/>
                    </a:schemeClr>
                  </a:solidFill>
                  <a:latin typeface="微软雅黑" panose="020B0503020204020204" charset="-122"/>
                  <a:ea typeface="微软雅黑" panose="020B0503020204020204" charset="-122"/>
                  <a:cs typeface="+mn-ea"/>
                  <a:sym typeface="+mn-ea"/>
                </a:rPr>
                <a:t>比例或指数</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能够帮助比较不同地区或群体在某个指标上的绝对数值大小。</a:t>
              </a:r>
              <a:endParaRPr lang="zh-CN" altLang="en-US">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sp>
        <p:nvSpPr>
          <p:cNvPr id="11" name="矩形 10"/>
          <p:cNvSpPr/>
          <p:nvPr>
            <p:custDataLst>
              <p:tags r:id="rId4"/>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对比分析</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13" name="矩形 12"/>
          <p:cNvSpPr/>
          <p:nvPr>
            <p:custDataLst>
              <p:tags r:id="rId5"/>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2</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grpSp>
        <p:nvGrpSpPr>
          <p:cNvPr id="23" name="组合 22"/>
          <p:cNvGrpSpPr/>
          <p:nvPr>
            <p:custDataLst>
              <p:tags r:id="rId6"/>
            </p:custDataLst>
          </p:nvPr>
        </p:nvGrpSpPr>
        <p:grpSpPr>
          <a:xfrm>
            <a:off x="1132205" y="4130040"/>
            <a:ext cx="9581515" cy="1303020"/>
            <a:chOff x="2133" y="5410"/>
            <a:chExt cx="15089" cy="2052"/>
          </a:xfrm>
        </p:grpSpPr>
        <p:sp>
          <p:nvSpPr>
            <p:cNvPr id="24" name="矩形 23"/>
            <p:cNvSpPr/>
            <p:nvPr>
              <p:custDataLst>
                <p:tags r:id="rId7"/>
              </p:custDataLst>
            </p:nvPr>
          </p:nvSpPr>
          <p:spPr>
            <a:xfrm>
              <a:off x="2133" y="54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b="1">
                  <a:solidFill>
                    <a:schemeClr val="tx1"/>
                  </a:solidFill>
                  <a:latin typeface="微软雅黑" panose="020B0503020204020204" charset="-122"/>
                  <a:ea typeface="微软雅黑" panose="020B0503020204020204" charset="-122"/>
                  <a:cs typeface="+mn-ea"/>
                  <a:sym typeface="+mn-ea"/>
                </a:rPr>
                <a:t>（</a:t>
              </a:r>
              <a:r>
                <a:rPr lang="en-US" altLang="zh-CN" sz="2000" b="1">
                  <a:solidFill>
                    <a:schemeClr val="tx1"/>
                  </a:solidFill>
                  <a:latin typeface="微软雅黑" panose="020B0503020204020204" charset="-122"/>
                  <a:ea typeface="微软雅黑" panose="020B0503020204020204" charset="-122"/>
                  <a:cs typeface="+mn-ea"/>
                  <a:sym typeface="+mn-ea"/>
                </a:rPr>
                <a:t>5</a:t>
              </a:r>
              <a:r>
                <a:rPr lang="zh-CN" altLang="en-US" sz="2000" b="1">
                  <a:solidFill>
                    <a:schemeClr val="tx1"/>
                  </a:solidFill>
                  <a:latin typeface="微软雅黑" panose="020B0503020204020204" charset="-122"/>
                  <a:ea typeface="微软雅黑" panose="020B0503020204020204" charset="-122"/>
                  <a:cs typeface="+mn-ea"/>
                  <a:sym typeface="+mn-ea"/>
                </a:rPr>
                <a:t>）</a:t>
              </a:r>
              <a:r>
                <a:rPr lang="zh-CN" altLang="en-US" sz="2000" b="1">
                  <a:solidFill>
                    <a:schemeClr val="tx1"/>
                  </a:solidFill>
                  <a:latin typeface="微软雅黑" panose="020B0503020204020204" charset="-122"/>
                  <a:ea typeface="微软雅黑" panose="020B0503020204020204" charset="-122"/>
                  <a:cs typeface="+mn-ea"/>
                  <a:sym typeface="+mn-ea"/>
                </a:rPr>
                <a:t>动态相对数：</a:t>
              </a:r>
              <a:endParaRPr lang="zh-CN" altLang="en-US" sz="20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000" b="1">
                <a:solidFill>
                  <a:schemeClr val="tx1"/>
                </a:solidFill>
                <a:latin typeface="微软雅黑" panose="020B0503020204020204" charset="-122"/>
                <a:ea typeface="微软雅黑" panose="020B0503020204020204" charset="-122"/>
                <a:cs typeface="+mn-ea"/>
                <a:sym typeface="+mn-ea"/>
              </a:endParaRPr>
            </a:p>
          </p:txBody>
        </p:sp>
        <p:sp>
          <p:nvSpPr>
            <p:cNvPr id="25" name="矩形 24"/>
            <p:cNvSpPr/>
            <p:nvPr>
              <p:custDataLst>
                <p:tags r:id="rId8"/>
              </p:custDataLst>
            </p:nvPr>
          </p:nvSpPr>
          <p:spPr>
            <a:xfrm>
              <a:off x="3148" y="6117"/>
              <a:ext cx="14074" cy="134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动态相对数是用来</a:t>
              </a:r>
              <a:r>
                <a:rPr lang="zh-CN" altLang="en-US" u="sng">
                  <a:solidFill>
                    <a:schemeClr val="tx1">
                      <a:lumMod val="85000"/>
                      <a:lumOff val="15000"/>
                    </a:schemeClr>
                  </a:solidFill>
                  <a:latin typeface="微软雅黑" panose="020B0503020204020204" charset="-122"/>
                  <a:ea typeface="微软雅黑" panose="020B0503020204020204" charset="-122"/>
                  <a:cs typeface="+mn-ea"/>
                  <a:sym typeface="+mn-ea"/>
                </a:rPr>
                <a:t>比较同一指标在不同时间点或不同条件下的变化情况</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的指标，通常表示为</a:t>
              </a:r>
              <a:r>
                <a:rPr lang="zh-CN" altLang="en-US" u="sng">
                  <a:solidFill>
                    <a:schemeClr val="tx1">
                      <a:lumMod val="85000"/>
                      <a:lumOff val="15000"/>
                    </a:schemeClr>
                  </a:solidFill>
                  <a:latin typeface="微软雅黑" panose="020B0503020204020204" charset="-122"/>
                  <a:ea typeface="微软雅黑" panose="020B0503020204020204" charset="-122"/>
                  <a:cs typeface="+mn-ea"/>
                  <a:sym typeface="+mn-ea"/>
                </a:rPr>
                <a:t>比例或指数</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a:t>
              </a:r>
              <a:r>
                <a:rPr lang="zh-CN" altLang="en-US">
                  <a:solidFill>
                    <a:schemeClr val="tx1">
                      <a:lumMod val="85000"/>
                      <a:lumOff val="15000"/>
                    </a:schemeClr>
                  </a:solidFill>
                  <a:latin typeface="微软雅黑" panose="020B0503020204020204" charset="-122"/>
                  <a:ea typeface="微软雅黑" panose="020B0503020204020204" charset="-122"/>
                  <a:cs typeface="+mn-ea"/>
                  <a:sym typeface="+mn-ea"/>
                </a:rPr>
                <a:t>能够帮助分析某一指标随着时间或条件的变化趋势。</a:t>
              </a:r>
              <a:endParaRPr lang="zh-CN" altLang="en-US">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特征分析</a:t>
            </a:r>
            <a:endParaRPr lang="zh-CN" altLang="en-US" sz="2400" b="1">
              <a:latin typeface="微软雅黑" panose="020B0503020204020204" charset="-122"/>
              <a:ea typeface="微软雅黑" panose="020B0503020204020204" charset="-122"/>
            </a:endParaRPr>
          </a:p>
        </p:txBody>
      </p:sp>
      <p:sp>
        <p:nvSpPr>
          <p:cNvPr id="29" name="文本框 28"/>
          <p:cNvSpPr txBox="1"/>
          <p:nvPr/>
        </p:nvSpPr>
        <p:spPr>
          <a:xfrm>
            <a:off x="2457450" y="30543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
        <p:nvSpPr>
          <p:cNvPr id="30" name="矩形 29"/>
          <p:cNvSpPr/>
          <p:nvPr>
            <p:custDataLst>
              <p:tags r:id="rId1"/>
            </p:custDataLst>
          </p:nvPr>
        </p:nvSpPr>
        <p:spPr>
          <a:xfrm>
            <a:off x="1595755" y="2765425"/>
            <a:ext cx="5941060"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周期性分析是一种用来</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研究时间序列数据中重复出现的周期性变化规律</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的方法。通过对时间序列数据进行周期性分析，揭示数据中存在的周期性变化模式。</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有助于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了解数据在不同时间段内的变化趋势</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，从而更好地预测未来的变化情况，指导决策和规划。</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4" name="矩形 3"/>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周期性分析</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5" name="矩形 4"/>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3</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9" name="图片 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158355" y="2186305"/>
            <a:ext cx="5977890" cy="3091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特征分析</a:t>
            </a:r>
            <a:endParaRPr lang="zh-CN" altLang="en-US" sz="2400" b="1">
              <a:latin typeface="微软雅黑" panose="020B0503020204020204" charset="-122"/>
              <a:ea typeface="微软雅黑" panose="020B0503020204020204" charset="-122"/>
            </a:endParaRPr>
          </a:p>
        </p:txBody>
      </p:sp>
      <p:sp>
        <p:nvSpPr>
          <p:cNvPr id="29" name="文本框 28"/>
          <p:cNvSpPr txBox="1"/>
          <p:nvPr/>
        </p:nvSpPr>
        <p:spPr>
          <a:xfrm>
            <a:off x="2457450" y="30543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
        <p:nvSpPr>
          <p:cNvPr id="30" name="矩形 29"/>
          <p:cNvSpPr/>
          <p:nvPr>
            <p:custDataLst>
              <p:tags r:id="rId1"/>
            </p:custDataLst>
          </p:nvPr>
        </p:nvSpPr>
        <p:spPr>
          <a:xfrm>
            <a:off x="1595755" y="2765425"/>
            <a:ext cx="6416675"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贡献度分析用于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识别数据中各因素对整体变化所做出的贡献的程度</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可以了解各因素对整体变化的影响，</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找出主要影响因素和关键驱动力</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通常用于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多因素</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的情况下，</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帮助更加精准地制定策略和措施，优化资源配置。</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4" name="矩形 3"/>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贡献度分析</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5" name="矩形 4"/>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4</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6" name="图片 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012430" y="1491615"/>
            <a:ext cx="4210685" cy="46685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数据</a:t>
            </a:r>
            <a:r>
              <a:rPr lang="zh-CN" altLang="en-US" sz="2400" b="1">
                <a:latin typeface="微软雅黑" panose="020B0503020204020204" charset="-122"/>
                <a:ea typeface="微软雅黑" panose="020B0503020204020204" charset="-122"/>
              </a:rPr>
              <a:t>特征分析</a:t>
            </a:r>
            <a:endParaRPr lang="zh-CN" altLang="en-US" sz="2400" b="1">
              <a:latin typeface="微软雅黑" panose="020B0503020204020204" charset="-122"/>
              <a:ea typeface="微软雅黑" panose="020B0503020204020204" charset="-122"/>
            </a:endParaRPr>
          </a:p>
        </p:txBody>
      </p:sp>
      <p:sp>
        <p:nvSpPr>
          <p:cNvPr id="29" name="文本框 28"/>
          <p:cNvSpPr txBox="1"/>
          <p:nvPr/>
        </p:nvSpPr>
        <p:spPr>
          <a:xfrm>
            <a:off x="2457450" y="305435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
        <p:nvSpPr>
          <p:cNvPr id="30" name="矩形 29"/>
          <p:cNvSpPr/>
          <p:nvPr>
            <p:custDataLst>
              <p:tags r:id="rId1"/>
            </p:custDataLst>
          </p:nvPr>
        </p:nvSpPr>
        <p:spPr>
          <a:xfrm>
            <a:off x="1595755" y="2765425"/>
            <a:ext cx="6504940"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相关性分析是一种用来</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衡量两个或多个变量之间关系</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的方法，常用于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了解变量之间的线性关系强度和方向</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可以确定变量之间是正相关、负相关还是无相关，从而</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了解变量之间的关系</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。帮助</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预测一个变量如何随着另一个变量的变化而变化</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，为决策提供依据。</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4" name="矩形 3"/>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相关性分析</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5" name="矩形 4"/>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5</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6" name="图片 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145145" y="1936750"/>
            <a:ext cx="3957955" cy="40830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4" name="Rectangle 11"/>
          <p:cNvSpPr/>
          <p:nvPr/>
        </p:nvSpPr>
        <p:spPr>
          <a:xfrm>
            <a:off x="622300" y="2196465"/>
            <a:ext cx="6535420" cy="410273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算法模型分析</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应用范围更广、处理能力更强</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，可以处理大规模和复杂的数据集，更好地处理非线性关系、高维度数据和大数据量，自动识别数据中的模式和趋势，为决策提供更准确的预测和建议。</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常见的算法模型分析包括</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监督学习算法、无监督学习算法、集成学习算法、深度学习算法、关联规则学习算法</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和</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强化学习算法</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等。</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7476490" y="1505585"/>
            <a:ext cx="4436110" cy="49015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30" name="矩形 29"/>
          <p:cNvSpPr/>
          <p:nvPr>
            <p:custDataLst>
              <p:tags r:id="rId1"/>
            </p:custDataLst>
          </p:nvPr>
        </p:nvSpPr>
        <p:spPr>
          <a:xfrm>
            <a:off x="1595755" y="2765425"/>
            <a:ext cx="7051040"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一种</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利用带有标签的数据集来训练模型</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的方法。</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通过分析政府公开数据、调查报告等信息，</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为新闻报道提供数据支持和深度分析</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，帮助受众更好地理解复杂的现实情况。</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常见的监督学习算法包括</a:t>
            </a:r>
            <a:r>
              <a:rPr lang="en-US" altLang="zh-CN" sz="2000" b="1">
                <a:solidFill>
                  <a:schemeClr val="tx1">
                    <a:lumMod val="85000"/>
                    <a:lumOff val="15000"/>
                  </a:schemeClr>
                </a:solidFill>
                <a:latin typeface="微软雅黑" panose="020B0503020204020204" charset="-122"/>
                <a:ea typeface="微软雅黑" panose="020B0503020204020204" charset="-122"/>
                <a:cs typeface="+mn-ea"/>
                <a:sym typeface="+mn-ea"/>
              </a:rPr>
              <a:t>Logistic</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回归、决策树、支持向量机</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等，可用于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预测选举结果、分析经济趋势、识别社会问题</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等。</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5" name="矩形 4"/>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监督学习算法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1</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10" name="图片 9"/>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940800" y="1949450"/>
            <a:ext cx="3111500" cy="35547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5" name="矩形 4"/>
          <p:cNvSpPr/>
          <p:nvPr>
            <p:custDataLst>
              <p:tags r:id="rId1"/>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监督学习算法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2"/>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1</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grpSp>
        <p:nvGrpSpPr>
          <p:cNvPr id="4" name="组合 3"/>
          <p:cNvGrpSpPr/>
          <p:nvPr>
            <p:custDataLst>
              <p:tags r:id="rId3"/>
            </p:custDataLst>
          </p:nvPr>
        </p:nvGrpSpPr>
        <p:grpSpPr>
          <a:xfrm>
            <a:off x="1132205" y="2807335"/>
            <a:ext cx="8936990" cy="2237740"/>
            <a:chOff x="2133" y="4810"/>
            <a:chExt cx="14074" cy="3524"/>
          </a:xfrm>
        </p:grpSpPr>
        <p:sp>
          <p:nvSpPr>
            <p:cNvPr id="6" name="矩形 5"/>
            <p:cNvSpPr/>
            <p:nvPr>
              <p:custDataLst>
                <p:tags r:id="rId4"/>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1</a:t>
              </a: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Logistic</a:t>
              </a:r>
              <a:r>
                <a:rPr lang="zh-CN" altLang="en-US" sz="2200" b="1">
                  <a:solidFill>
                    <a:schemeClr val="tx1"/>
                  </a:solidFill>
                  <a:latin typeface="微软雅黑" panose="020B0503020204020204" charset="-122"/>
                  <a:ea typeface="微软雅黑" panose="020B0503020204020204" charset="-122"/>
                  <a:cs typeface="+mn-ea"/>
                  <a:sym typeface="+mn-ea"/>
                </a:rPr>
                <a:t>回归</a:t>
              </a:r>
              <a:r>
                <a:rPr lang="zh-CN" altLang="en-US" sz="2200" b="1">
                  <a:solidFill>
                    <a:schemeClr val="tx1"/>
                  </a:solidFill>
                  <a:latin typeface="微软雅黑" panose="020B0503020204020204" charset="-122"/>
                  <a:ea typeface="微软雅黑" panose="020B0503020204020204" charset="-122"/>
                  <a:cs typeface="+mn-ea"/>
                  <a:sym typeface="+mn-ea"/>
                </a:rPr>
                <a:t>：</a:t>
              </a:r>
              <a:endParaRPr lang="zh-CN" altLang="en-US" sz="22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200" b="1">
                <a:solidFill>
                  <a:schemeClr val="tx1"/>
                </a:solidFill>
                <a:latin typeface="微软雅黑" panose="020B0503020204020204" charset="-122"/>
                <a:ea typeface="微软雅黑" panose="020B0503020204020204" charset="-122"/>
                <a:cs typeface="+mn-ea"/>
                <a:sym typeface="+mn-ea"/>
              </a:endParaRPr>
            </a:p>
          </p:txBody>
        </p:sp>
        <p:sp>
          <p:nvSpPr>
            <p:cNvPr id="11" name="矩形 10"/>
            <p:cNvSpPr/>
            <p:nvPr>
              <p:custDataLst>
                <p:tags r:id="rId5"/>
              </p:custDataLst>
            </p:nvPr>
          </p:nvSpPr>
          <p:spPr>
            <a:xfrm>
              <a:off x="3148" y="5617"/>
              <a:ext cx="8357" cy="2717"/>
            </a:xfrm>
            <a:prstGeom prst="rect">
              <a:avLst/>
            </a:prstGeom>
            <a:noFill/>
          </p:spPr>
          <p:txBody>
            <a:bodyPr wrap="square" lIns="0" tIns="0" rIns="0" bIns="0" rtlCol="0" anchor="t" anchorCtr="0">
              <a:noAutofit/>
            </a:bodyPr>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一种分类算法，用于预测二元结果（是</a:t>
              </a:r>
              <a:r>
                <a:rPr lang="en-US" altLang="zh-CN"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否、真</a:t>
              </a:r>
              <a:r>
                <a:rPr lang="en-US" altLang="zh-CN"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假）。</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把线性模型与</a:t>
              </a:r>
              <a:r>
                <a:rPr lang="en-US" altLang="zh-CN"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Logistic</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函数结合，将输入特征映射到一个概率值，根据设定的阈值进行分类。</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常用于文本分类和情感分析。</a:t>
              </a:r>
              <a:endParaRPr lang="en-US" altLang="zh-CN"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3" name="图片 12"/>
          <p:cNvPicPr>
            <a:picLocks noChangeAspect="1"/>
          </p:cNvPicPr>
          <p:nvPr/>
        </p:nvPicPr>
        <p:blipFill>
          <a:blip r:embed="rId6"/>
          <a:stretch>
            <a:fillRect/>
          </a:stretch>
        </p:blipFill>
        <p:spPr>
          <a:xfrm>
            <a:off x="7696200" y="2541905"/>
            <a:ext cx="3924300" cy="28632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5" name="矩形 4"/>
          <p:cNvSpPr/>
          <p:nvPr>
            <p:custDataLst>
              <p:tags r:id="rId1"/>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监督学习算法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2"/>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1</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grpSp>
        <p:nvGrpSpPr>
          <p:cNvPr id="4" name="组合 3"/>
          <p:cNvGrpSpPr/>
          <p:nvPr>
            <p:custDataLst>
              <p:tags r:id="rId3"/>
            </p:custDataLst>
          </p:nvPr>
        </p:nvGrpSpPr>
        <p:grpSpPr>
          <a:xfrm>
            <a:off x="1132205" y="2807335"/>
            <a:ext cx="8936990" cy="3595370"/>
            <a:chOff x="2133" y="4810"/>
            <a:chExt cx="14074" cy="5662"/>
          </a:xfrm>
        </p:grpSpPr>
        <p:sp>
          <p:nvSpPr>
            <p:cNvPr id="6" name="矩形 5"/>
            <p:cNvSpPr/>
            <p:nvPr>
              <p:custDataLst>
                <p:tags r:id="rId4"/>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2</a:t>
              </a:r>
              <a:r>
                <a:rPr lang="zh-CN" altLang="en-US" sz="2200" b="1">
                  <a:solidFill>
                    <a:schemeClr val="tx1"/>
                  </a:solidFill>
                  <a:latin typeface="微软雅黑" panose="020B0503020204020204" charset="-122"/>
                  <a:ea typeface="微软雅黑" panose="020B0503020204020204" charset="-122"/>
                  <a:cs typeface="+mn-ea"/>
                  <a:sym typeface="+mn-ea"/>
                </a:rPr>
                <a:t>）决策树：</a:t>
              </a:r>
              <a:endParaRPr lang="zh-CN" altLang="en-US" sz="22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200" b="1">
                <a:solidFill>
                  <a:schemeClr val="tx1"/>
                </a:solidFill>
                <a:latin typeface="微软雅黑" panose="020B0503020204020204" charset="-122"/>
                <a:ea typeface="微软雅黑" panose="020B0503020204020204" charset="-122"/>
                <a:cs typeface="+mn-ea"/>
                <a:sym typeface="+mn-ea"/>
              </a:endParaRPr>
            </a:p>
          </p:txBody>
        </p:sp>
        <p:sp>
          <p:nvSpPr>
            <p:cNvPr id="11" name="矩形 10"/>
            <p:cNvSpPr/>
            <p:nvPr>
              <p:custDataLst>
                <p:tags r:id="rId5"/>
              </p:custDataLst>
            </p:nvPr>
          </p:nvSpPr>
          <p:spPr>
            <a:xfrm>
              <a:off x="3148" y="5617"/>
              <a:ext cx="8933" cy="4855"/>
            </a:xfrm>
            <a:prstGeom prst="rect">
              <a:avLst/>
            </a:prstGeom>
            <a:noFill/>
          </p:spPr>
          <p:txBody>
            <a:bodyPr wrap="square" lIns="0" tIns="0" rIns="0" bIns="0" rtlCol="0" anchor="t" anchorCtr="0">
              <a:noAutofit/>
            </a:bodyPr>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通过规则</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分割</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数据，生成</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树形结构</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。在每个节点上</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选择最佳特征</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，使子节点样本更纯净，</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重复分割直至达到停止条件</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在数据新闻中，决策树可以</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发现数据中的模式和规律</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，常</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解释复杂数据背后的逻辑和因果关系</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如预测选举结果、分析消费者行为等）</a:t>
              </a:r>
              <a:endPar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4" name="图片 13"/>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665720" y="2112010"/>
            <a:ext cx="4467225" cy="39966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7746365" y="2244725"/>
            <a:ext cx="4356100" cy="3481070"/>
          </a:xfrm>
          <a:prstGeom prst="rect">
            <a:avLst/>
          </a:prstGeom>
        </p:spPr>
      </p:pic>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5" name="矩形 4"/>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监督学习算法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1</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grpSp>
        <p:nvGrpSpPr>
          <p:cNvPr id="4" name="组合 3"/>
          <p:cNvGrpSpPr/>
          <p:nvPr>
            <p:custDataLst>
              <p:tags r:id="rId4"/>
            </p:custDataLst>
          </p:nvPr>
        </p:nvGrpSpPr>
        <p:grpSpPr>
          <a:xfrm>
            <a:off x="1132205" y="2807335"/>
            <a:ext cx="8936990" cy="3595370"/>
            <a:chOff x="2133" y="4810"/>
            <a:chExt cx="14074" cy="5662"/>
          </a:xfrm>
        </p:grpSpPr>
        <p:sp>
          <p:nvSpPr>
            <p:cNvPr id="6" name="矩形 5"/>
            <p:cNvSpPr/>
            <p:nvPr>
              <p:custDataLst>
                <p:tags r:id="rId5"/>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3</a:t>
              </a:r>
              <a:r>
                <a:rPr lang="zh-CN" altLang="en-US" sz="2200" b="1">
                  <a:solidFill>
                    <a:schemeClr val="tx1"/>
                  </a:solidFill>
                  <a:latin typeface="微软雅黑" panose="020B0503020204020204" charset="-122"/>
                  <a:ea typeface="微软雅黑" panose="020B0503020204020204" charset="-122"/>
                  <a:cs typeface="+mn-ea"/>
                  <a:sym typeface="+mn-ea"/>
                </a:rPr>
                <a:t>）支持向量机：</a:t>
              </a:r>
              <a:endParaRPr lang="zh-CN" altLang="en-US" sz="22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200" b="1">
                <a:solidFill>
                  <a:schemeClr val="tx1"/>
                </a:solidFill>
                <a:latin typeface="微软雅黑" panose="020B0503020204020204" charset="-122"/>
                <a:ea typeface="微软雅黑" panose="020B0503020204020204" charset="-122"/>
                <a:cs typeface="+mn-ea"/>
                <a:sym typeface="+mn-ea"/>
              </a:endParaRPr>
            </a:p>
          </p:txBody>
        </p:sp>
        <p:sp>
          <p:nvSpPr>
            <p:cNvPr id="11" name="矩形 10"/>
            <p:cNvSpPr/>
            <p:nvPr>
              <p:custDataLst>
                <p:tags r:id="rId6"/>
              </p:custDataLst>
            </p:nvPr>
          </p:nvSpPr>
          <p:spPr>
            <a:xfrm>
              <a:off x="3148" y="5617"/>
              <a:ext cx="9401" cy="4855"/>
            </a:xfrm>
            <a:prstGeom prst="rect">
              <a:avLst/>
            </a:prstGeom>
            <a:noFill/>
          </p:spPr>
          <p:txBody>
            <a:bodyPr wrap="square" lIns="0" tIns="0" rIns="0" bIns="0" rtlCol="0" anchor="t" anchorCtr="0">
              <a:noAutofit/>
            </a:bodyPr>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强大的监督学习算法，用于</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分类和回归</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任务。</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优势：可以</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处理高维数据集和非线性数据</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，样本量较小时也表现出色。</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可用于处理</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情感分析、文本分类、股票预测</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等任务，</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处理复杂数据和边界不明确的情况</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，能为数据新闻报道提供强大的分类和预测能力。</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30" name="矩形 29"/>
          <p:cNvSpPr/>
          <p:nvPr>
            <p:custDataLst>
              <p:tags r:id="rId1"/>
            </p:custDataLst>
          </p:nvPr>
        </p:nvSpPr>
        <p:spPr>
          <a:xfrm>
            <a:off x="1595755" y="2765425"/>
            <a:ext cx="6390640"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一种</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机器学习方法</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。能</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自动从大量数据中发现隐藏的模式和结构</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，揭示数据背后的有趣信息和趋势。</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可用于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聚类分析</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，将数据点划分为不同的组别，帮助理解社会群体、市场细分情况等。有助于发现新闻线索、获得新的视角，使数据新闻报道更有深度和洞察力。</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常见的无监督学习算法包括</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聚类算法</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和</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降维算法</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5" name="矩形 4"/>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无监督学习算法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2</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18" name="图片 17"/>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10550" y="2035175"/>
            <a:ext cx="3981450" cy="3981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rPr>
                <a:t>（有效性）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303145"/>
            <a:ext cx="6729095" cy="362331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数据要真实地反映所要研究的对象或现象，与研究主题具有相关性。在数据新闻中，我们需要确保使用的数据是有效的，即</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数据能够准确地反映社会现象或事件的真实情况</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，避免因使用无效数据而导致的误导性结论。有效的数据分析有利于我们提供更准确、更客观的新闻报道和分析观点。</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497965"/>
            <a:ext cx="338645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数据的有效性</a:t>
            </a:r>
            <a:endParaRPr lang="zh-CN" altLang="en-US" sz="2400" b="1">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7485380" y="1688465"/>
            <a:ext cx="4795520" cy="43249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5" name="矩形 4"/>
          <p:cNvSpPr/>
          <p:nvPr>
            <p:custDataLst>
              <p:tags r:id="rId1"/>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无监督学习算法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2"/>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2</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grpSp>
        <p:nvGrpSpPr>
          <p:cNvPr id="4" name="组合 3"/>
          <p:cNvGrpSpPr/>
          <p:nvPr>
            <p:custDataLst>
              <p:tags r:id="rId3"/>
            </p:custDataLst>
          </p:nvPr>
        </p:nvGrpSpPr>
        <p:grpSpPr>
          <a:xfrm>
            <a:off x="1132205" y="2807335"/>
            <a:ext cx="8936990" cy="3595370"/>
            <a:chOff x="2133" y="4810"/>
            <a:chExt cx="14074" cy="5662"/>
          </a:xfrm>
        </p:grpSpPr>
        <p:sp>
          <p:nvSpPr>
            <p:cNvPr id="6" name="矩形 5"/>
            <p:cNvSpPr/>
            <p:nvPr>
              <p:custDataLst>
                <p:tags r:id="rId4"/>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1</a:t>
              </a:r>
              <a:r>
                <a:rPr lang="zh-CN" altLang="en-US" sz="2200" b="1">
                  <a:solidFill>
                    <a:schemeClr val="tx1"/>
                  </a:solidFill>
                  <a:latin typeface="微软雅黑" panose="020B0503020204020204" charset="-122"/>
                  <a:ea typeface="微软雅黑" panose="020B0503020204020204" charset="-122"/>
                  <a:cs typeface="+mn-ea"/>
                  <a:sym typeface="+mn-ea"/>
                </a:rPr>
                <a:t>）聚类算法：</a:t>
              </a:r>
              <a:endParaRPr lang="zh-CN" altLang="en-US" sz="22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200" b="1">
                <a:solidFill>
                  <a:schemeClr val="tx1"/>
                </a:solidFill>
                <a:latin typeface="微软雅黑" panose="020B0503020204020204" charset="-122"/>
                <a:ea typeface="微软雅黑" panose="020B0503020204020204" charset="-122"/>
                <a:cs typeface="+mn-ea"/>
                <a:sym typeface="+mn-ea"/>
              </a:endParaRPr>
            </a:p>
          </p:txBody>
        </p:sp>
        <p:sp>
          <p:nvSpPr>
            <p:cNvPr id="11" name="矩形 10"/>
            <p:cNvSpPr/>
            <p:nvPr>
              <p:custDataLst>
                <p:tags r:id="rId5"/>
              </p:custDataLst>
            </p:nvPr>
          </p:nvSpPr>
          <p:spPr>
            <a:xfrm>
              <a:off x="3148" y="5617"/>
              <a:ext cx="10630" cy="4855"/>
            </a:xfrm>
            <a:prstGeom prst="rect">
              <a:avLst/>
            </a:prstGeom>
            <a:noFill/>
          </p:spPr>
          <p:txBody>
            <a:bodyPr wrap="square" lIns="0" tIns="0" rIns="0" bIns="0" rtlCol="0" anchor="t" anchorCtr="0">
              <a:noAutofit/>
            </a:bodyPr>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b="1" dirty="0">
                  <a:ln>
                    <a:noFill/>
                    <a:prstDash val="sysDot"/>
                  </a:ln>
                  <a:solidFill>
                    <a:schemeClr val="dk1">
                      <a:lumMod val="80000"/>
                      <a:lumOff val="20000"/>
                    </a:schemeClr>
                  </a:solidFill>
                  <a:latin typeface="微软雅黑" panose="020B0503020204020204" charset="-122"/>
                  <a:ea typeface="微软雅黑" panose="020B0503020204020204" charset="-122"/>
                  <a:cs typeface="+mn-ea"/>
                  <a:sym typeface="+mn-ea"/>
                </a:rPr>
                <a:t>将数据点按相似特征分组，形成簇，揭示数据模式和结构。</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每个簇内的数据点彼此相似，不同簇之间的数据点差异较大。</a:t>
              </a: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（适用于市场细分、社交网络分析、图像分割等领域）</a:t>
              </a:r>
              <a:endPar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mn-ea"/>
                </a:rPr>
                <a:t>K均值聚类</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000" dirty="0">
                  <a:ln>
                    <a:noFill/>
                    <a:prstDash val="sysDot"/>
                  </a:ln>
                  <a:solidFill>
                    <a:schemeClr val="dk1">
                      <a:lumMod val="80000"/>
                      <a:lumOff val="20000"/>
                    </a:schemeClr>
                  </a:solidFill>
                  <a:latin typeface="微软雅黑" panose="020B0503020204020204" charset="-122"/>
                  <a:ea typeface="微软雅黑" panose="020B0503020204020204" charset="-122"/>
                  <a:cs typeface="微软雅黑" panose="020B0503020204020204" charset="-122"/>
                  <a:sym typeface="+mn-ea"/>
                </a:rPr>
                <a:t>用户设定簇数K，迭代更新簇中心划分数据。</a:t>
              </a:r>
              <a:endParaRPr lang="zh-CN" altLang="en-US" sz="2000" dirty="0">
                <a:ln>
                  <a:noFill/>
                  <a:prstDash val="sysDot"/>
                </a:ln>
                <a:solidFill>
                  <a:schemeClr val="dk1">
                    <a:lumMod val="80000"/>
                    <a:lumOff val="20000"/>
                  </a:schemeClr>
                </a:solidFill>
                <a:latin typeface="微软雅黑" panose="020B0503020204020204" charset="-122"/>
                <a:ea typeface="微软雅黑" panose="020B0503020204020204" charset="-122"/>
                <a:cs typeface="微软雅黑" panose="020B0503020204020204" charset="-122"/>
              </a:endParaRPr>
            </a:p>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层次聚类：</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逐步合并或分裂簇，形成层次化的簇结构。</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密度聚类：</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根据数据点周围的密度来确定簇的边界。</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37" name="图片 36"/>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180070" y="1562735"/>
            <a:ext cx="4380230" cy="42875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5" name="矩形 4"/>
          <p:cNvSpPr/>
          <p:nvPr>
            <p:custDataLst>
              <p:tags r:id="rId1"/>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无监督学习算法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2"/>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2</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6" name="矩形 5"/>
          <p:cNvSpPr/>
          <p:nvPr>
            <p:custDataLst>
              <p:tags r:id="rId3"/>
            </p:custDataLst>
          </p:nvPr>
        </p:nvSpPr>
        <p:spPr>
          <a:xfrm>
            <a:off x="1087120" y="2921635"/>
            <a:ext cx="9515475" cy="1121410"/>
          </a:xfrm>
          <a:prstGeom prst="rect">
            <a:avLst/>
          </a:prstGeom>
          <a:noFill/>
        </p:spPr>
        <p:txBody>
          <a:bodyPr wrap="square" lIns="0" tIns="0" rIns="0" bIns="0" rtlCol="0" anchor="t" anchorCtr="0">
            <a:noAutofit/>
          </a:bodyPr>
          <a:p>
            <a:pPr marL="0" lvl="1" algn="just">
              <a:lnSpc>
                <a:spcPct val="150000"/>
              </a:lnSpc>
              <a:spcBef>
                <a:spcPct val="0"/>
              </a:spcBef>
              <a:spcAft>
                <a:spcPct val="0"/>
              </a:spcAft>
            </a:pP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2</a:t>
            </a:r>
            <a:r>
              <a:rPr lang="zh-CN" altLang="en-US" sz="2200" b="1">
                <a:solidFill>
                  <a:schemeClr val="tx1"/>
                </a:solidFill>
                <a:latin typeface="微软雅黑" panose="020B0503020204020204" charset="-122"/>
                <a:ea typeface="微软雅黑" panose="020B0503020204020204" charset="-122"/>
                <a:cs typeface="+mn-ea"/>
                <a:sym typeface="+mn-ea"/>
              </a:rPr>
              <a:t>）降维算法：</a:t>
            </a:r>
            <a:r>
              <a:rPr lang="zh-CN" altLang="en-US" sz="22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用于减少数据维度</a:t>
            </a:r>
            <a:r>
              <a:rPr lang="zh-CN" altLang="en-US" sz="22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，保留重要特征，有助于识别数据中的隐藏模式和结构。</a:t>
            </a:r>
            <a:endParaRPr lang="zh-CN" altLang="en-US" sz="22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just">
              <a:lnSpc>
                <a:spcPct val="150000"/>
              </a:lnSpc>
              <a:spcBef>
                <a:spcPct val="0"/>
              </a:spcBef>
              <a:spcAft>
                <a:spcPct val="0"/>
              </a:spcAft>
            </a:pPr>
            <a:endParaRPr lang="zh-CN" altLang="en-US" sz="22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200" b="1">
              <a:solidFill>
                <a:schemeClr val="tx1"/>
              </a:solidFill>
              <a:latin typeface="微软雅黑" panose="020B0503020204020204" charset="-122"/>
              <a:ea typeface="微软雅黑" panose="020B0503020204020204" charset="-122"/>
              <a:cs typeface="+mn-ea"/>
              <a:sym typeface="+mn-ea"/>
            </a:endParaRPr>
          </a:p>
        </p:txBody>
      </p:sp>
      <p:pic>
        <p:nvPicPr>
          <p:cNvPr id="13" name="图片 1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155700" y="3979545"/>
            <a:ext cx="9881235" cy="6731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30" name="矩形 29"/>
          <p:cNvSpPr/>
          <p:nvPr>
            <p:custDataLst>
              <p:tags r:id="rId1"/>
            </p:custDataLst>
          </p:nvPr>
        </p:nvSpPr>
        <p:spPr>
          <a:xfrm>
            <a:off x="1595755" y="2765425"/>
            <a:ext cx="6162675"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通过</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组合多个学习器的预测结果，获得比单个学习器更好的性能和泛化能力</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。学习器可</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同质</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也可</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异质</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常见的集成学习算法包括</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随机森林、梯度提升树</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和</a:t>
            </a:r>
            <a:r>
              <a:rPr lang="en-US" altLang="zh-CN" sz="2000" b="1">
                <a:solidFill>
                  <a:schemeClr val="tx1">
                    <a:lumMod val="85000"/>
                    <a:lumOff val="15000"/>
                  </a:schemeClr>
                </a:solidFill>
                <a:latin typeface="微软雅黑" panose="020B0503020204020204" charset="-122"/>
                <a:ea typeface="微软雅黑" panose="020B0503020204020204" charset="-122"/>
                <a:cs typeface="+mn-ea"/>
                <a:sym typeface="+mn-ea"/>
              </a:rPr>
              <a:t>AdaBoost</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等，通过投票、加权平均等方式整合多个模型的预测结果，提高模型的稳定性和准确性，适用于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分类和回归</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等任务。</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5" name="矩形 4"/>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集成学习算法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3</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852410" y="1809750"/>
            <a:ext cx="4606290" cy="39147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5" name="矩形 4"/>
          <p:cNvSpPr/>
          <p:nvPr>
            <p:custDataLst>
              <p:tags r:id="rId1"/>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集成学习算法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2"/>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3</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grpSp>
        <p:nvGrpSpPr>
          <p:cNvPr id="4" name="组合 3"/>
          <p:cNvGrpSpPr/>
          <p:nvPr>
            <p:custDataLst>
              <p:tags r:id="rId3"/>
            </p:custDataLst>
          </p:nvPr>
        </p:nvGrpSpPr>
        <p:grpSpPr>
          <a:xfrm>
            <a:off x="1132205" y="2807335"/>
            <a:ext cx="8936990" cy="3595370"/>
            <a:chOff x="2133" y="4810"/>
            <a:chExt cx="14074" cy="5662"/>
          </a:xfrm>
        </p:grpSpPr>
        <p:sp>
          <p:nvSpPr>
            <p:cNvPr id="6" name="矩形 5"/>
            <p:cNvSpPr/>
            <p:nvPr>
              <p:custDataLst>
                <p:tags r:id="rId4"/>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1</a:t>
              </a:r>
              <a:r>
                <a:rPr lang="zh-CN" altLang="en-US" sz="2200" b="1">
                  <a:solidFill>
                    <a:schemeClr val="tx1"/>
                  </a:solidFill>
                  <a:latin typeface="微软雅黑" panose="020B0503020204020204" charset="-122"/>
                  <a:ea typeface="微软雅黑" panose="020B0503020204020204" charset="-122"/>
                  <a:cs typeface="+mn-ea"/>
                  <a:sym typeface="+mn-ea"/>
                </a:rPr>
                <a:t>）随机森林：</a:t>
              </a:r>
              <a:endParaRPr lang="zh-CN" altLang="en-US" sz="22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200" b="1">
                <a:solidFill>
                  <a:schemeClr val="tx1"/>
                </a:solidFill>
                <a:latin typeface="微软雅黑" panose="020B0503020204020204" charset="-122"/>
                <a:ea typeface="微软雅黑" panose="020B0503020204020204" charset="-122"/>
                <a:cs typeface="+mn-ea"/>
                <a:sym typeface="+mn-ea"/>
              </a:endParaRPr>
            </a:p>
          </p:txBody>
        </p:sp>
        <p:sp>
          <p:nvSpPr>
            <p:cNvPr id="11" name="矩形 10"/>
            <p:cNvSpPr/>
            <p:nvPr>
              <p:custDataLst>
                <p:tags r:id="rId5"/>
              </p:custDataLst>
            </p:nvPr>
          </p:nvSpPr>
          <p:spPr>
            <a:xfrm>
              <a:off x="3148" y="5617"/>
              <a:ext cx="8351" cy="4855"/>
            </a:xfrm>
            <a:prstGeom prst="rect">
              <a:avLst/>
            </a:prstGeom>
            <a:noFill/>
          </p:spPr>
          <p:txBody>
            <a:bodyPr wrap="square" lIns="0" tIns="0" rIns="0" bIns="0" rtlCol="0" anchor="t" anchorCtr="0">
              <a:noAutofit/>
            </a:bodyPr>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基于</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多个决策树</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构建而成的，通过随机选择数据的子集和特征的子集来建立多个决策树，然后</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通过投票或平均的方式进行预测</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，以提高模型的性能和泛化能力。</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0" name="图片 9"/>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282815" y="1809750"/>
            <a:ext cx="4813300" cy="40627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5" name="矩形 4"/>
          <p:cNvSpPr/>
          <p:nvPr>
            <p:custDataLst>
              <p:tags r:id="rId1"/>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集成学习算法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2"/>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3</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grpSp>
        <p:nvGrpSpPr>
          <p:cNvPr id="4" name="组合 3"/>
          <p:cNvGrpSpPr/>
          <p:nvPr>
            <p:custDataLst>
              <p:tags r:id="rId3"/>
            </p:custDataLst>
          </p:nvPr>
        </p:nvGrpSpPr>
        <p:grpSpPr>
          <a:xfrm>
            <a:off x="1132205" y="2807335"/>
            <a:ext cx="8936990" cy="3595370"/>
            <a:chOff x="2133" y="4810"/>
            <a:chExt cx="14074" cy="5662"/>
          </a:xfrm>
        </p:grpSpPr>
        <p:sp>
          <p:nvSpPr>
            <p:cNvPr id="6" name="矩形 5"/>
            <p:cNvSpPr/>
            <p:nvPr>
              <p:custDataLst>
                <p:tags r:id="rId4"/>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2</a:t>
              </a:r>
              <a:r>
                <a:rPr lang="zh-CN" altLang="en-US" sz="2200" b="1">
                  <a:solidFill>
                    <a:schemeClr val="tx1"/>
                  </a:solidFill>
                  <a:latin typeface="微软雅黑" panose="020B0503020204020204" charset="-122"/>
                  <a:ea typeface="微软雅黑" panose="020B0503020204020204" charset="-122"/>
                  <a:cs typeface="+mn-ea"/>
                  <a:sym typeface="+mn-ea"/>
                </a:rPr>
                <a:t>）梯度提升树：</a:t>
              </a:r>
              <a:endParaRPr lang="zh-CN" altLang="en-US" sz="22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200" b="1">
                <a:solidFill>
                  <a:schemeClr val="tx1"/>
                </a:solidFill>
                <a:latin typeface="微软雅黑" panose="020B0503020204020204" charset="-122"/>
                <a:ea typeface="微软雅黑" panose="020B0503020204020204" charset="-122"/>
                <a:cs typeface="+mn-ea"/>
                <a:sym typeface="+mn-ea"/>
              </a:endParaRPr>
            </a:p>
          </p:txBody>
        </p:sp>
        <p:sp>
          <p:nvSpPr>
            <p:cNvPr id="11" name="矩形 10"/>
            <p:cNvSpPr/>
            <p:nvPr>
              <p:custDataLst>
                <p:tags r:id="rId5"/>
              </p:custDataLst>
            </p:nvPr>
          </p:nvSpPr>
          <p:spPr>
            <a:xfrm>
              <a:off x="3148" y="5617"/>
              <a:ext cx="8342" cy="4855"/>
            </a:xfrm>
            <a:prstGeom prst="rect">
              <a:avLst/>
            </a:prstGeom>
            <a:noFill/>
          </p:spPr>
          <p:txBody>
            <a:bodyPr wrap="square" lIns="0" tIns="0" rIns="0" bIns="0" rtlCol="0" anchor="t" anchorCtr="0">
              <a:noAutofit/>
            </a:bodyPr>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梯度提升树是一种</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迭代的决策树算法</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，它通过构造一组弱学习器（决策树），并</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把多个决策树的结果累加起来，作为最终的预测输出</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梯度提升树对于</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处理复杂的非线性关系和高维数据</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具有很强的表现力和泛化能力，具有广泛的应用场景。</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3" name="图片 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526655" y="1631950"/>
            <a:ext cx="4398645" cy="46278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5" name="矩形 4"/>
          <p:cNvSpPr/>
          <p:nvPr>
            <p:custDataLst>
              <p:tags r:id="rId1"/>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集成学习算法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2"/>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3</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grpSp>
        <p:nvGrpSpPr>
          <p:cNvPr id="4" name="组合 3"/>
          <p:cNvGrpSpPr/>
          <p:nvPr>
            <p:custDataLst>
              <p:tags r:id="rId3"/>
            </p:custDataLst>
          </p:nvPr>
        </p:nvGrpSpPr>
        <p:grpSpPr>
          <a:xfrm>
            <a:off x="1132205" y="2807335"/>
            <a:ext cx="8936990" cy="3595370"/>
            <a:chOff x="2133" y="4810"/>
            <a:chExt cx="14074" cy="5662"/>
          </a:xfrm>
        </p:grpSpPr>
        <p:sp>
          <p:nvSpPr>
            <p:cNvPr id="6" name="矩形 5"/>
            <p:cNvSpPr/>
            <p:nvPr>
              <p:custDataLst>
                <p:tags r:id="rId4"/>
              </p:custDataLst>
            </p:nvPr>
          </p:nvSpPr>
          <p:spPr>
            <a:xfrm>
              <a:off x="2133" y="4810"/>
              <a:ext cx="14074" cy="876"/>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3</a:t>
              </a:r>
              <a:r>
                <a:rPr lang="zh-CN" altLang="en-US" sz="2200" b="1">
                  <a:solidFill>
                    <a:schemeClr val="tx1"/>
                  </a:solidFill>
                  <a:latin typeface="微软雅黑" panose="020B0503020204020204" charset="-122"/>
                  <a:ea typeface="微软雅黑" panose="020B0503020204020204" charset="-122"/>
                  <a:cs typeface="+mn-ea"/>
                  <a:sym typeface="+mn-ea"/>
                </a:rPr>
                <a:t>）</a:t>
              </a:r>
              <a:r>
                <a:rPr lang="en-US" altLang="zh-CN" sz="2200" b="1">
                  <a:solidFill>
                    <a:schemeClr val="tx1"/>
                  </a:solidFill>
                  <a:latin typeface="微软雅黑" panose="020B0503020204020204" charset="-122"/>
                  <a:ea typeface="微软雅黑" panose="020B0503020204020204" charset="-122"/>
                  <a:cs typeface="+mn-ea"/>
                  <a:sym typeface="+mn-ea"/>
                </a:rPr>
                <a:t>AdaBoost</a:t>
              </a:r>
              <a:r>
                <a:rPr lang="zh-CN" altLang="en-US" sz="2200" b="1">
                  <a:solidFill>
                    <a:schemeClr val="tx1"/>
                  </a:solidFill>
                  <a:latin typeface="微软雅黑" panose="020B0503020204020204" charset="-122"/>
                  <a:ea typeface="微软雅黑" panose="020B0503020204020204" charset="-122"/>
                  <a:cs typeface="+mn-ea"/>
                  <a:sym typeface="+mn-ea"/>
                </a:rPr>
                <a:t>：</a:t>
              </a:r>
              <a:endParaRPr lang="zh-CN" altLang="en-US" sz="2200" b="1">
                <a:solidFill>
                  <a:schemeClr val="tx1"/>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endParaRPr lang="zh-CN" altLang="en-US" sz="2200" b="1">
                <a:solidFill>
                  <a:schemeClr val="tx1"/>
                </a:solidFill>
                <a:latin typeface="微软雅黑" panose="020B0503020204020204" charset="-122"/>
                <a:ea typeface="微软雅黑" panose="020B0503020204020204" charset="-122"/>
                <a:cs typeface="+mn-ea"/>
                <a:sym typeface="+mn-ea"/>
              </a:endParaRPr>
            </a:p>
          </p:txBody>
        </p:sp>
        <p:sp>
          <p:nvSpPr>
            <p:cNvPr id="11" name="矩形 10"/>
            <p:cNvSpPr/>
            <p:nvPr>
              <p:custDataLst>
                <p:tags r:id="rId5"/>
              </p:custDataLst>
            </p:nvPr>
          </p:nvSpPr>
          <p:spPr>
            <a:xfrm>
              <a:off x="3148" y="5617"/>
              <a:ext cx="8312" cy="4855"/>
            </a:xfrm>
            <a:prstGeom prst="rect">
              <a:avLst/>
            </a:prstGeom>
            <a:noFill/>
          </p:spPr>
          <p:txBody>
            <a:bodyPr wrap="square" lIns="0" tIns="0" rIns="0" bIns="0" rtlCol="0" anchor="t" anchorCtr="0">
              <a:noAutofit/>
            </a:bodyPr>
            <a:p>
              <a:pPr marL="0" lvl="1" algn="just">
                <a:lnSpc>
                  <a:spcPct val="15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该模型</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通过顺序训练多个弱分类器</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，每个分类器的训练都会根据前一个分类器的表现进行调整，以提高模型的准确性，在处理</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分类问题</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和</a:t>
              </a:r>
              <a:r>
                <a:rPr lang="zh-CN" altLang="en-US" sz="20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噪声数据</a:t>
              </a:r>
              <a:r>
                <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方面表现优异。</a:t>
              </a: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0" lvl="1" algn="just">
                <a:lnSpc>
                  <a:spcPct val="150000"/>
                </a:lnSpc>
                <a:spcBef>
                  <a:spcPct val="0"/>
                </a:spcBef>
                <a:spcAft>
                  <a:spcPct val="0"/>
                </a:spcAft>
              </a:pPr>
              <a:endParaRPr lang="zh-CN" altLang="en-US" sz="2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4" name="图片 13"/>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494905" y="1405890"/>
            <a:ext cx="4741545" cy="52895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30" name="矩形 29"/>
          <p:cNvSpPr/>
          <p:nvPr>
            <p:custDataLst>
              <p:tags r:id="rId1"/>
            </p:custDataLst>
          </p:nvPr>
        </p:nvSpPr>
        <p:spPr>
          <a:xfrm>
            <a:off x="1595755" y="2765425"/>
            <a:ext cx="6162675"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深度学习算法是一种强大的工具，通过</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多层神经网络的组合和学习</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，可以</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从大规模数据中自动学习特征表示</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，发现数据中的复杂模式和趋势。</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在数据新闻中，深度学习算法可以应用于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情感分析、事件预测、图像识别</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等任务，为新闻报道提供更深入的分析。</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5" name="矩形 4"/>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深度学习算法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4</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6" name="图片 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7871460" y="1863725"/>
            <a:ext cx="4375150" cy="39401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30" name="矩形 29"/>
          <p:cNvSpPr/>
          <p:nvPr>
            <p:custDataLst>
              <p:tags r:id="rId1"/>
            </p:custDataLst>
          </p:nvPr>
        </p:nvSpPr>
        <p:spPr>
          <a:xfrm>
            <a:off x="1595755" y="2765425"/>
            <a:ext cx="6162675"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一种用于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发现数据中项集之间关联性</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的方法，特别是在大规模数据集中。</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旨在</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找到频繁出现在数据中的项集</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，以及它们之间的关联规则</a:t>
            </a: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（例如</a:t>
            </a:r>
            <a:r>
              <a:rPr lang="en-US" altLang="zh-CN" sz="1600">
                <a:solidFill>
                  <a:schemeClr val="tx1">
                    <a:lumMod val="85000"/>
                    <a:lumOff val="15000"/>
                  </a:schemeClr>
                </a:solidFill>
                <a:latin typeface="微软雅黑" panose="020B0503020204020204" charset="-122"/>
                <a:ea typeface="微软雅黑" panose="020B0503020204020204" charset="-122"/>
                <a:cs typeface="+mn-ea"/>
                <a:sym typeface="+mn-ea"/>
              </a:rPr>
              <a:t>“</a:t>
            </a: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如果发生</a:t>
            </a:r>
            <a:r>
              <a:rPr lang="en-US" altLang="zh-CN" sz="1600">
                <a:solidFill>
                  <a:schemeClr val="tx1">
                    <a:lumMod val="85000"/>
                    <a:lumOff val="15000"/>
                  </a:schemeClr>
                </a:solidFill>
                <a:latin typeface="微软雅黑" panose="020B0503020204020204" charset="-122"/>
                <a:ea typeface="微软雅黑" panose="020B0503020204020204" charset="-122"/>
                <a:cs typeface="+mn-ea"/>
                <a:sym typeface="+mn-ea"/>
              </a:rPr>
              <a:t>A</a:t>
            </a: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，则可能发生</a:t>
            </a:r>
            <a:r>
              <a:rPr lang="en-US" altLang="zh-CN" sz="1600">
                <a:solidFill>
                  <a:schemeClr val="tx1">
                    <a:lumMod val="85000"/>
                    <a:lumOff val="15000"/>
                  </a:schemeClr>
                </a:solidFill>
                <a:latin typeface="微软雅黑" panose="020B0503020204020204" charset="-122"/>
                <a:ea typeface="微软雅黑" panose="020B0503020204020204" charset="-122"/>
                <a:cs typeface="+mn-ea"/>
                <a:sym typeface="+mn-ea"/>
              </a:rPr>
              <a:t>B”</a:t>
            </a: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帮助我们</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发现数据中的潜在关联和趋势</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，为新闻报道提供更深入的分析。</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5" name="矩形 4"/>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关联规则学习算法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5</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926705" y="2094865"/>
            <a:ext cx="4360545" cy="38195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算法</a:t>
            </a:r>
            <a:r>
              <a:rPr lang="zh-CN" altLang="en-US" sz="2400" b="1">
                <a:latin typeface="微软雅黑" panose="020B0503020204020204" charset="-122"/>
                <a:ea typeface="微软雅黑" panose="020B0503020204020204" charset="-122"/>
              </a:rPr>
              <a:t>模型分析</a:t>
            </a:r>
            <a:endParaRPr lang="zh-CN" altLang="en-US" sz="2400" b="1">
              <a:latin typeface="微软雅黑" panose="020B0503020204020204" charset="-122"/>
              <a:ea typeface="微软雅黑" panose="020B0503020204020204" charset="-122"/>
            </a:endParaRPr>
          </a:p>
        </p:txBody>
      </p:sp>
      <p:sp>
        <p:nvSpPr>
          <p:cNvPr id="30" name="矩形 29"/>
          <p:cNvSpPr/>
          <p:nvPr>
            <p:custDataLst>
              <p:tags r:id="rId1"/>
            </p:custDataLst>
          </p:nvPr>
        </p:nvSpPr>
        <p:spPr>
          <a:xfrm>
            <a:off x="1595755" y="2765425"/>
            <a:ext cx="6162675" cy="3148965"/>
          </a:xfrm>
          <a:prstGeom prst="rect">
            <a:avLst/>
          </a:prstGeom>
          <a:noFill/>
        </p:spPr>
        <p:txBody>
          <a:bodyPr wrap="square" lIns="0" tIns="0" rIns="0" bIns="0" rtlCol="0" anchor="t" anchorCtr="0">
            <a:noAutofit/>
          </a:bodyPr>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基于智能体与环境交互学习的方法。</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智能体通过与环境的交互获得奖励，并根据奖励的反馈来调整行为，以达到最大化累积奖励的目标。</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多应用于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模拟真实情景</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，预测事件结果或者了解行为背后的动机。</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70000"/>
              </a:lnSpc>
              <a:spcBef>
                <a:spcPct val="0"/>
              </a:spcBef>
              <a:spcAft>
                <a:spcPct val="0"/>
              </a:spcAft>
            </a:pPr>
            <a:r>
              <a:rPr lang="zh-CN" altLang="en-US" sz="2000">
                <a:solidFill>
                  <a:schemeClr val="accent1"/>
                </a:solidFill>
                <a:latin typeface="微软雅黑" panose="020B0503020204020204" charset="-122"/>
                <a:ea typeface="微软雅黑" panose="020B0503020204020204" charset="-122"/>
                <a:cs typeface="+mn-ea"/>
                <a:sym typeface="+mn-ea"/>
              </a:rPr>
              <a:t>●</a:t>
            </a:r>
            <a:r>
              <a:rPr lang="en-US" altLang="zh-CN" sz="2000">
                <a:solidFill>
                  <a:schemeClr val="accent1"/>
                </a:solidFill>
                <a:latin typeface="微软雅黑" panose="020B0503020204020204" charset="-122"/>
                <a:ea typeface="微软雅黑" panose="020B0503020204020204" charset="-122"/>
                <a:cs typeface="+mn-ea"/>
                <a:sym typeface="+mn-ea"/>
              </a:rPr>
              <a:t> </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常用于</a:t>
            </a:r>
            <a:r>
              <a:rPr lang="zh-CN" altLang="en-US" sz="2000" b="1">
                <a:solidFill>
                  <a:schemeClr val="tx1">
                    <a:lumMod val="85000"/>
                    <a:lumOff val="15000"/>
                  </a:schemeClr>
                </a:solidFill>
                <a:latin typeface="微软雅黑" panose="020B0503020204020204" charset="-122"/>
                <a:ea typeface="微软雅黑" panose="020B0503020204020204" charset="-122"/>
                <a:cs typeface="+mn-ea"/>
                <a:sym typeface="+mn-ea"/>
              </a:rPr>
              <a:t>解决需要在复杂环境中做出决策的问题</a:t>
            </a: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（如自动驾驶、推荐系统等）</a:t>
            </a:r>
            <a:r>
              <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zh-CN" altLang="en-US" sz="20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5" name="矩形 4"/>
          <p:cNvSpPr/>
          <p:nvPr>
            <p:custDataLst>
              <p:tags r:id="rId2"/>
            </p:custDataLst>
          </p:nvPr>
        </p:nvSpPr>
        <p:spPr>
          <a:xfrm>
            <a:off x="1821071" y="224504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400" b="1">
                <a:solidFill>
                  <a:schemeClr val="accent1"/>
                </a:solidFill>
                <a:latin typeface="微软雅黑" panose="020B0503020204020204" charset="-122"/>
                <a:ea typeface="微软雅黑" panose="020B0503020204020204" charset="-122"/>
                <a:cs typeface="+mn-ea"/>
                <a:sym typeface="+mn-ea"/>
              </a:rPr>
              <a:t>强化学习算法</a:t>
            </a:r>
            <a:endParaRPr lang="zh-CN" altLang="en-US" sz="2400" b="1">
              <a:solidFill>
                <a:schemeClr val="accent1"/>
              </a:solidFill>
              <a:latin typeface="微软雅黑" panose="020B0503020204020204" charset="-122"/>
              <a:ea typeface="微软雅黑" panose="020B0503020204020204" charset="-122"/>
              <a:cs typeface="+mn-ea"/>
              <a:sym typeface="+mn-ea"/>
            </a:endParaRPr>
          </a:p>
        </p:txBody>
      </p:sp>
      <p:sp>
        <p:nvSpPr>
          <p:cNvPr id="9" name="矩形 8"/>
          <p:cNvSpPr/>
          <p:nvPr>
            <p:custDataLst>
              <p:tags r:id="rId3"/>
            </p:custDataLst>
          </p:nvPr>
        </p:nvSpPr>
        <p:spPr>
          <a:xfrm>
            <a:off x="921840" y="218599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b="1" dirty="0">
                <a:solidFill>
                  <a:schemeClr val="lt1">
                    <a:lumMod val="100000"/>
                  </a:schemeClr>
                </a:solidFill>
                <a:latin typeface="微软雅黑" panose="020B0503020204020204" charset="-122"/>
                <a:ea typeface="微软雅黑" panose="020B0503020204020204" charset="-122"/>
                <a:cs typeface="+mn-ea"/>
                <a:sym typeface="+mn-ea"/>
              </a:rPr>
              <a:t>6</a:t>
            </a:r>
            <a:endParaRPr lang="en-US" altLang="zh-CN" sz="2400" b="1" dirty="0">
              <a:solidFill>
                <a:schemeClr val="lt1">
                  <a:lumMod val="100000"/>
                </a:schemeClr>
              </a:solidFill>
              <a:latin typeface="微软雅黑" panose="020B0503020204020204" charset="-122"/>
              <a:ea typeface="微软雅黑" panose="020B0503020204020204" charset="-122"/>
              <a:cs typeface="+mn-ea"/>
              <a:sym typeface="+mn-ea"/>
            </a:endParaRPr>
          </a:p>
        </p:txBody>
      </p:sp>
      <p:pic>
        <p:nvPicPr>
          <p:cNvPr id="6" name="图片 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903845" y="1824990"/>
            <a:ext cx="4329430" cy="4127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1322070"/>
            <a:chOff x="273050" y="421670"/>
            <a:chExt cx="2438400" cy="1322070"/>
          </a:xfrm>
        </p:grpSpPr>
        <p:sp>
          <p:nvSpPr>
            <p:cNvPr id="7" name="文本框 6"/>
            <p:cNvSpPr txBox="1"/>
            <p:nvPr/>
          </p:nvSpPr>
          <p:spPr>
            <a:xfrm>
              <a:off x="273050" y="421670"/>
              <a:ext cx="2438400" cy="1322070"/>
            </a:xfrm>
            <a:prstGeom prst="rect">
              <a:avLst/>
            </a:prstGeom>
            <a:noFill/>
          </p:spPr>
          <p:txBody>
            <a:bodyPr wrap="square" rtlCol="0">
              <a:spAutoFit/>
            </a:bodyPr>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数据的分析与应用</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（数据</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分析）</a:t>
              </a:r>
              <a:endParaRPr lang="zh-CN" altLang="en-US" sz="4000" dirty="0">
                <a:solidFill>
                  <a:srgbClr val="027FFD"/>
                </a:solidFill>
                <a:latin typeface="黑体" panose="02010609060101010101" charset="-122"/>
                <a:ea typeface="黑体" panose="02010609060101010101" charset="-122"/>
                <a:cs typeface="汉仪力量黑简" panose="00020600040101010101" charset="-122"/>
                <a:sym typeface="+mn-ea"/>
              </a:endParaRPr>
            </a:p>
            <a:p>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大数据分析</a:t>
            </a:r>
            <a:endParaRPr lang="zh-CN" altLang="en-US" sz="2400" b="1">
              <a:latin typeface="微软雅黑" panose="020B0503020204020204" charset="-122"/>
              <a:ea typeface="微软雅黑" panose="020B0503020204020204" charset="-122"/>
            </a:endParaRPr>
          </a:p>
        </p:txBody>
      </p:sp>
      <p:sp>
        <p:nvSpPr>
          <p:cNvPr id="4" name="Rectangle 11"/>
          <p:cNvSpPr/>
          <p:nvPr/>
        </p:nvSpPr>
        <p:spPr>
          <a:xfrm>
            <a:off x="622300" y="2184400"/>
            <a:ext cx="5875020" cy="364998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indent="-342900" algn="l">
              <a:lnSpc>
                <a:spcPct val="150000"/>
              </a:lnSpc>
              <a:buClr>
                <a:srgbClr val="027FFD"/>
              </a:buClr>
              <a:buFont typeface="Wingdings" panose="05000000000000000000" charset="0"/>
              <a:buChar char="l"/>
            </a:pPr>
            <a:r>
              <a:rPr lang="zh-CN" altLang="en-US" sz="2200" kern="0" dirty="0">
                <a:ln>
                  <a:noFill/>
                  <a:prstDash val="sysDot"/>
                </a:ln>
                <a:solidFill>
                  <a:schemeClr val="tx1">
                    <a:lumMod val="85000"/>
                    <a:lumOff val="15000"/>
                  </a:schemeClr>
                </a:solidFill>
                <a:latin typeface="微软雅黑" panose="020B0503020204020204" charset="-122"/>
                <a:ea typeface="微软雅黑" panose="020B0503020204020204" charset="-122"/>
                <a:sym typeface="+mn-ea"/>
              </a:rPr>
              <a:t>针对</a:t>
            </a:r>
            <a:r>
              <a:rPr lang="zh-CN" altLang="en-US" sz="2200" b="1" kern="0" dirty="0">
                <a:ln>
                  <a:noFill/>
                  <a:prstDash val="sysDot"/>
                </a:ln>
                <a:solidFill>
                  <a:schemeClr val="tx1">
                    <a:lumMod val="85000"/>
                    <a:lumOff val="15000"/>
                  </a:schemeClr>
                </a:solidFill>
                <a:latin typeface="微软雅黑" panose="020B0503020204020204" charset="-122"/>
                <a:ea typeface="微软雅黑" panose="020B0503020204020204" charset="-122"/>
                <a:sym typeface="+mn-ea"/>
              </a:rPr>
              <a:t>大规模数据</a:t>
            </a:r>
            <a:r>
              <a:rPr lang="zh-CN" altLang="en-US" sz="2200" kern="0" dirty="0">
                <a:ln>
                  <a:noFill/>
                  <a:prstDash val="sysDot"/>
                </a:ln>
                <a:solidFill>
                  <a:schemeClr val="tx1">
                    <a:lumMod val="85000"/>
                    <a:lumOff val="15000"/>
                  </a:schemeClr>
                </a:solidFill>
                <a:latin typeface="微软雅黑" panose="020B0503020204020204" charset="-122"/>
                <a:ea typeface="微软雅黑" panose="020B0503020204020204" charset="-122"/>
                <a:sym typeface="+mn-ea"/>
              </a:rPr>
              <a:t>，超越传统工具处理能力，采用</a:t>
            </a:r>
            <a:r>
              <a:rPr lang="zh-CN" altLang="en-US" sz="2200" b="1" kern="0" dirty="0">
                <a:ln>
                  <a:noFill/>
                  <a:prstDash val="sysDot"/>
                </a:ln>
                <a:solidFill>
                  <a:schemeClr val="tx1">
                    <a:lumMod val="85000"/>
                    <a:lumOff val="15000"/>
                  </a:schemeClr>
                </a:solidFill>
                <a:latin typeface="微软雅黑" panose="020B0503020204020204" charset="-122"/>
                <a:ea typeface="微软雅黑" panose="020B0503020204020204" charset="-122"/>
                <a:sym typeface="+mn-ea"/>
              </a:rPr>
              <a:t>分布式处理</a:t>
            </a:r>
            <a:r>
              <a:rPr lang="zh-CN" altLang="en-US" sz="2200" kern="0" dirty="0">
                <a:ln>
                  <a:noFill/>
                  <a:prstDash val="sysDot"/>
                </a:ln>
                <a:solidFill>
                  <a:schemeClr val="tx1">
                    <a:lumMod val="85000"/>
                    <a:lumOff val="15000"/>
                  </a:schemeClr>
                </a:solidFill>
                <a:latin typeface="微软雅黑" panose="020B0503020204020204" charset="-122"/>
                <a:ea typeface="微软雅黑" panose="020B0503020204020204" charset="-122"/>
                <a:sym typeface="+mn-ea"/>
              </a:rPr>
              <a:t>。</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大数据分析在实时性和效率上更有优势，在需要实时或近实时分析的场景中应用广泛，如在线数据新闻生成、个性化推荐等。</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737985" y="1259205"/>
            <a:ext cx="5390515" cy="45745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rPr>
                <a:t>（有效性）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sym typeface="+mn-ea"/>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85750" y="1668145"/>
            <a:ext cx="11430000" cy="3879215"/>
            <a:chOff x="450" y="2627"/>
            <a:chExt cx="18000" cy="6109"/>
          </a:xfrm>
        </p:grpSpPr>
        <p:pic>
          <p:nvPicPr>
            <p:cNvPr id="8" name="图片 7"/>
            <p:cNvPicPr>
              <a:picLocks noChangeAspect="1"/>
            </p:cNvPicPr>
            <p:nvPr/>
          </p:nvPicPr>
          <p:blipFill>
            <a:blip r:embed="rId1"/>
            <a:stretch>
              <a:fillRect/>
            </a:stretch>
          </p:blipFill>
          <p:spPr>
            <a:xfrm flipH="1">
              <a:off x="10078" y="6337"/>
              <a:ext cx="2360" cy="1978"/>
            </a:xfrm>
            <a:prstGeom prst="rect">
              <a:avLst/>
            </a:prstGeom>
          </p:spPr>
        </p:pic>
        <p:pic>
          <p:nvPicPr>
            <p:cNvPr id="7" name="图片 6"/>
            <p:cNvPicPr>
              <a:picLocks noChangeAspect="1"/>
            </p:cNvPicPr>
            <p:nvPr/>
          </p:nvPicPr>
          <p:blipFill>
            <a:blip r:embed="rId2"/>
            <a:stretch>
              <a:fillRect/>
            </a:stretch>
          </p:blipFill>
          <p:spPr>
            <a:xfrm>
              <a:off x="6854" y="6337"/>
              <a:ext cx="2491" cy="2263"/>
            </a:xfrm>
            <a:prstGeom prst="rect">
              <a:avLst/>
            </a:prstGeom>
          </p:spPr>
        </p:pic>
        <p:pic>
          <p:nvPicPr>
            <p:cNvPr id="6" name="图片 5"/>
            <p:cNvPicPr>
              <a:picLocks noChangeAspect="1"/>
            </p:cNvPicPr>
            <p:nvPr/>
          </p:nvPicPr>
          <p:blipFill>
            <a:blip r:embed="rId3"/>
            <a:stretch>
              <a:fillRect/>
            </a:stretch>
          </p:blipFill>
          <p:spPr>
            <a:xfrm>
              <a:off x="9894" y="2958"/>
              <a:ext cx="2488" cy="2246"/>
            </a:xfrm>
            <a:prstGeom prst="rect">
              <a:avLst/>
            </a:prstGeom>
          </p:spPr>
        </p:pic>
        <p:pic>
          <p:nvPicPr>
            <p:cNvPr id="5" name="图片 4"/>
            <p:cNvPicPr>
              <a:picLocks noChangeAspect="1"/>
            </p:cNvPicPr>
            <p:nvPr/>
          </p:nvPicPr>
          <p:blipFill>
            <a:blip r:embed="rId4"/>
            <a:stretch>
              <a:fillRect/>
            </a:stretch>
          </p:blipFill>
          <p:spPr>
            <a:xfrm>
              <a:off x="6950" y="2958"/>
              <a:ext cx="2299" cy="2138"/>
            </a:xfrm>
            <a:prstGeom prst="rect">
              <a:avLst/>
            </a:prstGeom>
          </p:spPr>
        </p:pic>
        <p:sp>
          <p:nvSpPr>
            <p:cNvPr id="3" name="矩形 2"/>
            <p:cNvSpPr/>
            <p:nvPr>
              <p:custDataLst>
                <p:tags r:id="rId5"/>
              </p:custDataLst>
            </p:nvPr>
          </p:nvSpPr>
          <p:spPr>
            <a:xfrm>
              <a:off x="947" y="3770"/>
              <a:ext cx="5475" cy="2045"/>
            </a:xfrm>
            <a:prstGeom prst="rect">
              <a:avLst/>
            </a:prstGeom>
            <a:noFill/>
          </p:spPr>
          <p:txBody>
            <a:bodyPr wrap="square" lIns="0" tIns="0" rIns="0" bIns="0" rtlCol="0" anchor="t" anchorCtr="0">
              <a:noAutofit/>
            </a:bodyPr>
            <a:lstStyle/>
            <a:p>
              <a:pPr algn="just">
                <a:lnSpc>
                  <a:spcPct val="120000"/>
                </a:lnSpc>
                <a:spcBef>
                  <a:spcPct val="0"/>
                </a:spcBef>
                <a:spcAft>
                  <a:spcPct val="0"/>
                </a:spcAft>
              </a:pPr>
              <a:r>
                <a:rPr lang="zh-CN" altLang="en-US" dirty="0">
                  <a:ln>
                    <a:noFill/>
                    <a:prstDash val="sysDot"/>
                  </a:ln>
                  <a:solidFill>
                    <a:schemeClr val="tx1">
                      <a:lumMod val="85000"/>
                      <a:lumOff val="15000"/>
                    </a:schemeClr>
                  </a:solidFill>
                  <a:latin typeface="黑体" panose="02010609060101010101" charset="-122"/>
                  <a:ea typeface="黑体" panose="02010609060101010101" charset="-122"/>
                  <a:cs typeface="+mn-ea"/>
                </a:rPr>
                <a:t>确保数据与我们关注的研究对象或主题相关。</a:t>
              </a:r>
              <a:r>
                <a:rPr lang="zh-CN" altLang="en-US">
                  <a:solidFill>
                    <a:schemeClr val="tx1">
                      <a:lumMod val="85000"/>
                      <a:lumOff val="15000"/>
                    </a:schemeClr>
                  </a:solidFill>
                  <a:latin typeface="黑体" panose="02010609060101010101" charset="-122"/>
                  <a:ea typeface="黑体" panose="02010609060101010101" charset="-122"/>
                  <a:cs typeface="+mn-ea"/>
                  <a:sym typeface="+mn-ea"/>
                </a:rPr>
                <a:t>只有当数据与研究对象或主题相关，才能提供有效信息。</a:t>
              </a:r>
              <a:endParaRPr lang="zh-CN" altLang="en-US" dirty="0">
                <a:ln>
                  <a:noFill/>
                  <a:prstDash val="sysDot"/>
                </a:ln>
                <a:solidFill>
                  <a:schemeClr val="tx1">
                    <a:lumMod val="85000"/>
                    <a:lumOff val="15000"/>
                  </a:schemeClr>
                </a:solidFill>
                <a:latin typeface="黑体" panose="02010609060101010101" charset="-122"/>
                <a:ea typeface="黑体" panose="02010609060101010101" charset="-122"/>
                <a:cs typeface="+mn-ea"/>
                <a:sym typeface="+mn-ea"/>
              </a:endParaRPr>
            </a:p>
          </p:txBody>
        </p:sp>
        <p:sp>
          <p:nvSpPr>
            <p:cNvPr id="21" name="矩形 20"/>
            <p:cNvSpPr/>
            <p:nvPr>
              <p:custDataLst>
                <p:tags r:id="rId6"/>
              </p:custDataLst>
            </p:nvPr>
          </p:nvSpPr>
          <p:spPr>
            <a:xfrm>
              <a:off x="450" y="2627"/>
              <a:ext cx="5823" cy="958"/>
            </a:xfrm>
            <a:prstGeom prst="rect">
              <a:avLst/>
            </a:prstGeom>
            <a:noFill/>
          </p:spPr>
          <p:txBody>
            <a:bodyPr wrap="square" lIns="0" tIns="0" rIns="0" bIns="0" rtlCol="0" anchor="b">
              <a:noAutofit/>
            </a:bodyPr>
            <a:lstStyle/>
            <a:p>
              <a:pPr algn="r">
                <a:spcBef>
                  <a:spcPct val="0"/>
                </a:spcBef>
                <a:spcAft>
                  <a:spcPct val="0"/>
                </a:spcAft>
                <a:buClr>
                  <a:schemeClr val="accent1"/>
                </a:buClr>
                <a:buSzPct val="70000"/>
              </a:pPr>
              <a:r>
                <a:rPr lang="zh-CN" altLang="en-US" sz="2400" b="1">
                  <a:solidFill>
                    <a:schemeClr val="accent1"/>
                  </a:solidFill>
                  <a:latin typeface="微软雅黑" panose="020B0503020204020204" charset="-122"/>
                  <a:ea typeface="微软雅黑" panose="020B0503020204020204" charset="-122"/>
                  <a:cs typeface="+mn-ea"/>
                </a:rPr>
                <a:t>数据与研究对象的相关性</a:t>
              </a:r>
              <a:endParaRPr lang="zh-CN" altLang="en-US" sz="2400" b="1">
                <a:solidFill>
                  <a:schemeClr val="accent1"/>
                </a:solidFill>
                <a:latin typeface="微软雅黑" panose="020B0503020204020204" charset="-122"/>
                <a:ea typeface="微软雅黑" panose="020B0503020204020204" charset="-122"/>
                <a:cs typeface="+mn-ea"/>
              </a:endParaRPr>
            </a:p>
          </p:txBody>
        </p:sp>
        <p:sp>
          <p:nvSpPr>
            <p:cNvPr id="23" name="矩形 22"/>
            <p:cNvSpPr/>
            <p:nvPr>
              <p:custDataLst>
                <p:tags r:id="rId7"/>
              </p:custDataLst>
            </p:nvPr>
          </p:nvSpPr>
          <p:spPr>
            <a:xfrm>
              <a:off x="1096" y="7375"/>
              <a:ext cx="5177" cy="1325"/>
            </a:xfrm>
            <a:prstGeom prst="rect">
              <a:avLst/>
            </a:prstGeom>
            <a:noFill/>
          </p:spPr>
          <p:txBody>
            <a:bodyPr wrap="square" lIns="0" tIns="0" rIns="0" bIns="0" rtlCol="0" anchor="t" anchorCtr="0">
              <a:noAutofit/>
            </a:bodyPr>
            <a:lstStyle/>
            <a:p>
              <a:pPr algn="just" fontAlgn="b">
                <a:lnSpc>
                  <a:spcPct val="120000"/>
                </a:lnSpc>
                <a:spcBef>
                  <a:spcPct val="0"/>
                </a:spcBef>
                <a:spcAft>
                  <a:spcPct val="0"/>
                </a:spcAft>
              </a:pPr>
              <a:r>
                <a:rPr lang="zh-CN" altLang="en-US">
                  <a:solidFill>
                    <a:schemeClr val="tx1">
                      <a:lumMod val="85000"/>
                      <a:lumOff val="15000"/>
                    </a:schemeClr>
                  </a:solidFill>
                  <a:latin typeface="黑体" panose="02010609060101010101" charset="-122"/>
                  <a:ea typeface="黑体" panose="02010609060101010101" charset="-122"/>
                  <a:cs typeface="+mn-ea"/>
                  <a:sym typeface="+mn-ea"/>
                </a:rPr>
                <a:t>数据集具有代表性，应反映整体，避免个别或特殊情况影响，否则结论可能失真。</a:t>
              </a:r>
              <a:endParaRPr lang="zh-CN" altLang="en-US">
                <a:ln>
                  <a:noFill/>
                  <a:prstDash val="sysDot"/>
                </a:ln>
                <a:solidFill>
                  <a:schemeClr val="tx1">
                    <a:lumMod val="85000"/>
                    <a:lumOff val="15000"/>
                  </a:schemeClr>
                </a:solidFill>
                <a:latin typeface="黑体" panose="02010609060101010101" charset="-122"/>
                <a:ea typeface="黑体" panose="02010609060101010101" charset="-122"/>
                <a:cs typeface="+mn-ea"/>
                <a:sym typeface="+mn-ea"/>
              </a:endParaRPr>
            </a:p>
          </p:txBody>
        </p:sp>
        <p:sp>
          <p:nvSpPr>
            <p:cNvPr id="24" name="矩形 23"/>
            <p:cNvSpPr/>
            <p:nvPr>
              <p:custDataLst>
                <p:tags r:id="rId8"/>
              </p:custDataLst>
            </p:nvPr>
          </p:nvSpPr>
          <p:spPr>
            <a:xfrm>
              <a:off x="1096" y="6237"/>
              <a:ext cx="5177" cy="958"/>
            </a:xfrm>
            <a:prstGeom prst="rect">
              <a:avLst/>
            </a:prstGeom>
            <a:noFill/>
          </p:spPr>
          <p:txBody>
            <a:bodyPr wrap="square" lIns="0" tIns="0" rIns="0" bIns="0" rtlCol="0" anchor="b">
              <a:noAutofit/>
            </a:bodyPr>
            <a:lstStyle/>
            <a:p>
              <a:pPr algn="r">
                <a:spcBef>
                  <a:spcPct val="0"/>
                </a:spcBef>
                <a:spcAft>
                  <a:spcPct val="0"/>
                </a:spcAft>
                <a:buClr>
                  <a:schemeClr val="accent1"/>
                </a:buClr>
                <a:buSzPct val="70000"/>
              </a:pPr>
              <a:r>
                <a:rPr lang="zh-CN" altLang="en-US" sz="2400" b="1">
                  <a:solidFill>
                    <a:schemeClr val="accent1"/>
                  </a:solidFill>
                  <a:latin typeface="微软雅黑" panose="020B0503020204020204" charset="-122"/>
                  <a:ea typeface="微软雅黑" panose="020B0503020204020204" charset="-122"/>
                  <a:cs typeface="+mn-ea"/>
                </a:rPr>
                <a:t>数据的代表性</a:t>
              </a:r>
              <a:endParaRPr lang="zh-CN" altLang="en-US" sz="2400" b="1">
                <a:solidFill>
                  <a:schemeClr val="accent1"/>
                </a:solidFill>
                <a:latin typeface="微软雅黑" panose="020B0503020204020204" charset="-122"/>
                <a:ea typeface="微软雅黑" panose="020B0503020204020204" charset="-122"/>
                <a:cs typeface="+mn-ea"/>
              </a:endParaRPr>
            </a:p>
          </p:txBody>
        </p:sp>
        <p:sp>
          <p:nvSpPr>
            <p:cNvPr id="25" name="矩形 24"/>
            <p:cNvSpPr/>
            <p:nvPr>
              <p:custDataLst>
                <p:tags r:id="rId9"/>
              </p:custDataLst>
            </p:nvPr>
          </p:nvSpPr>
          <p:spPr>
            <a:xfrm>
              <a:off x="12928" y="3769"/>
              <a:ext cx="5177" cy="1325"/>
            </a:xfrm>
            <a:prstGeom prst="rect">
              <a:avLst/>
            </a:prstGeom>
            <a:noFill/>
          </p:spPr>
          <p:txBody>
            <a:bodyPr wrap="square" lIns="0" tIns="0" rIns="0" bIns="0" rtlCol="0" anchor="t" anchorCtr="0">
              <a:noAutofit/>
            </a:bodyPr>
            <a:lstStyle/>
            <a:p>
              <a:pPr>
                <a:lnSpc>
                  <a:spcPct val="120000"/>
                </a:lnSpc>
                <a:spcBef>
                  <a:spcPct val="0"/>
                </a:spcBef>
                <a:spcAft>
                  <a:spcPct val="0"/>
                </a:spcAft>
              </a:pPr>
              <a:r>
                <a:rPr lang="zh-CN" altLang="en-US">
                  <a:ln>
                    <a:noFill/>
                    <a:prstDash val="sysDot"/>
                  </a:ln>
                  <a:solidFill>
                    <a:schemeClr val="tx1">
                      <a:lumMod val="85000"/>
                      <a:lumOff val="15000"/>
                    </a:schemeClr>
                  </a:solidFill>
                  <a:latin typeface="黑体" panose="02010609060101010101" charset="-122"/>
                  <a:ea typeface="黑体" panose="02010609060101010101" charset="-122"/>
                  <a:cs typeface="+mn-ea"/>
                </a:rPr>
                <a:t>数据的采集过程可能涉及调查、观测等工作。需要确保采集方法是符合科学标准和数据质量要求的。</a:t>
              </a:r>
              <a:endParaRPr lang="zh-CN" altLang="en-US">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sp>
          <p:nvSpPr>
            <p:cNvPr id="29" name="矩形 28"/>
            <p:cNvSpPr/>
            <p:nvPr>
              <p:custDataLst>
                <p:tags r:id="rId10"/>
              </p:custDataLst>
            </p:nvPr>
          </p:nvSpPr>
          <p:spPr>
            <a:xfrm>
              <a:off x="12928" y="2627"/>
              <a:ext cx="5523" cy="958"/>
            </a:xfrm>
            <a:prstGeom prst="rect">
              <a:avLst/>
            </a:prstGeom>
            <a:noFill/>
          </p:spPr>
          <p:txBody>
            <a:bodyPr wrap="square" lIns="0" tIns="0" rIns="0" bIns="0" rtlCol="0" anchor="b">
              <a:noAutofit/>
            </a:bodyPr>
            <a:lstStyle/>
            <a:p>
              <a:pPr>
                <a:spcBef>
                  <a:spcPct val="0"/>
                </a:spcBef>
                <a:spcAft>
                  <a:spcPct val="0"/>
                </a:spcAft>
                <a:buClr>
                  <a:schemeClr val="accent1"/>
                </a:buClr>
                <a:buSzPct val="70000"/>
              </a:pPr>
              <a:r>
                <a:rPr lang="zh-CN" altLang="en-US" sz="2400" b="1">
                  <a:solidFill>
                    <a:schemeClr val="accent1"/>
                  </a:solidFill>
                  <a:latin typeface="微软雅黑" panose="020B0503020204020204" charset="-122"/>
                  <a:ea typeface="微软雅黑" panose="020B0503020204020204" charset="-122"/>
                  <a:cs typeface="+mn-ea"/>
                </a:rPr>
                <a:t>数据采集方法的合理性</a:t>
              </a:r>
              <a:endParaRPr lang="zh-CN" altLang="en-US" sz="2400" b="1">
                <a:solidFill>
                  <a:schemeClr val="accent1"/>
                </a:solidFill>
                <a:latin typeface="微软雅黑" panose="020B0503020204020204" charset="-122"/>
                <a:ea typeface="微软雅黑" panose="020B0503020204020204" charset="-122"/>
                <a:cs typeface="+mn-ea"/>
              </a:endParaRPr>
            </a:p>
          </p:txBody>
        </p:sp>
        <p:sp>
          <p:nvSpPr>
            <p:cNvPr id="30" name="矩形 29"/>
            <p:cNvSpPr/>
            <p:nvPr>
              <p:custDataLst>
                <p:tags r:id="rId11"/>
              </p:custDataLst>
            </p:nvPr>
          </p:nvSpPr>
          <p:spPr>
            <a:xfrm>
              <a:off x="12928" y="7375"/>
              <a:ext cx="5177" cy="1325"/>
            </a:xfrm>
            <a:prstGeom prst="rect">
              <a:avLst/>
            </a:prstGeom>
            <a:noFill/>
          </p:spPr>
          <p:txBody>
            <a:bodyPr wrap="square" lIns="0" tIns="0" rIns="0" bIns="0" rtlCol="0" anchor="t" anchorCtr="0">
              <a:noAutofit/>
            </a:bodyPr>
            <a:lstStyle/>
            <a:p>
              <a:pPr>
                <a:lnSpc>
                  <a:spcPct val="120000"/>
                </a:lnSpc>
                <a:spcBef>
                  <a:spcPct val="0"/>
                </a:spcBef>
                <a:spcAft>
                  <a:spcPct val="0"/>
                </a:spcAft>
              </a:pPr>
              <a:r>
                <a:rPr lang="zh-CN" altLang="en-US">
                  <a:ln>
                    <a:noFill/>
                    <a:prstDash val="sysDot"/>
                  </a:ln>
                  <a:solidFill>
                    <a:schemeClr val="tx1">
                      <a:lumMod val="85000"/>
                      <a:lumOff val="15000"/>
                    </a:schemeClr>
                  </a:solidFill>
                  <a:latin typeface="黑体" panose="02010609060101010101" charset="-122"/>
                  <a:ea typeface="黑体" panose="02010609060101010101" charset="-122"/>
                  <a:cs typeface="+mn-ea"/>
                </a:rPr>
                <a:t>评估数据来源的可信度和权威性。</a:t>
              </a:r>
              <a:endParaRPr lang="zh-CN" altLang="en-US">
                <a:ln>
                  <a:noFill/>
                  <a:prstDash val="sysDot"/>
                </a:ln>
                <a:solidFill>
                  <a:schemeClr val="tx1">
                    <a:lumMod val="85000"/>
                    <a:lumOff val="15000"/>
                  </a:schemeClr>
                </a:solidFill>
                <a:latin typeface="黑体" panose="02010609060101010101" charset="-122"/>
                <a:ea typeface="黑体" panose="02010609060101010101" charset="-122"/>
                <a:cs typeface="+mn-ea"/>
              </a:endParaRPr>
            </a:p>
            <a:p>
              <a:pPr>
                <a:lnSpc>
                  <a:spcPct val="120000"/>
                </a:lnSpc>
                <a:spcBef>
                  <a:spcPct val="0"/>
                </a:spcBef>
                <a:spcAft>
                  <a:spcPct val="0"/>
                </a:spcAft>
              </a:pPr>
              <a:r>
                <a:rPr lang="zh-CN" altLang="en-US">
                  <a:ln>
                    <a:noFill/>
                    <a:prstDash val="sysDot"/>
                  </a:ln>
                  <a:solidFill>
                    <a:schemeClr val="tx1">
                      <a:lumMod val="85000"/>
                      <a:lumOff val="15000"/>
                    </a:schemeClr>
                  </a:solidFill>
                  <a:latin typeface="黑体" panose="02010609060101010101" charset="-122"/>
                  <a:ea typeface="黑体" panose="02010609060101010101" charset="-122"/>
                  <a:cs typeface="+mn-ea"/>
                </a:rPr>
                <a:t>只有源头数据可靠，才能保证数据的有效性。</a:t>
              </a:r>
              <a:endParaRPr lang="zh-CN" altLang="en-US">
                <a:ln>
                  <a:noFill/>
                  <a:prstDash val="sysDot"/>
                </a:ln>
                <a:solidFill>
                  <a:schemeClr val="tx1">
                    <a:lumMod val="85000"/>
                    <a:lumOff val="15000"/>
                  </a:schemeClr>
                </a:solidFill>
                <a:latin typeface="黑体" panose="02010609060101010101" charset="-122"/>
                <a:ea typeface="黑体" panose="02010609060101010101" charset="-122"/>
                <a:cs typeface="+mn-ea"/>
              </a:endParaRPr>
            </a:p>
          </p:txBody>
        </p:sp>
        <p:sp>
          <p:nvSpPr>
            <p:cNvPr id="37" name="矩形 36"/>
            <p:cNvSpPr/>
            <p:nvPr>
              <p:custDataLst>
                <p:tags r:id="rId12"/>
              </p:custDataLst>
            </p:nvPr>
          </p:nvSpPr>
          <p:spPr>
            <a:xfrm>
              <a:off x="12928" y="6239"/>
              <a:ext cx="5177" cy="958"/>
            </a:xfrm>
            <a:prstGeom prst="rect">
              <a:avLst/>
            </a:prstGeom>
            <a:noFill/>
          </p:spPr>
          <p:txBody>
            <a:bodyPr wrap="square" lIns="0" tIns="0" rIns="0" bIns="0" rtlCol="0" anchor="b">
              <a:noAutofit/>
            </a:bodyPr>
            <a:lstStyle/>
            <a:p>
              <a:pPr>
                <a:spcBef>
                  <a:spcPct val="0"/>
                </a:spcBef>
                <a:spcAft>
                  <a:spcPct val="0"/>
                </a:spcAft>
                <a:buClr>
                  <a:schemeClr val="accent1"/>
                </a:buClr>
                <a:buSzPct val="70000"/>
              </a:pPr>
              <a:r>
                <a:rPr lang="zh-CN" altLang="en-US" sz="2400" b="1">
                  <a:solidFill>
                    <a:schemeClr val="accent1"/>
                  </a:solidFill>
                  <a:latin typeface="微软雅黑" panose="020B0503020204020204" charset="-122"/>
                  <a:ea typeface="微软雅黑" panose="020B0503020204020204" charset="-122"/>
                  <a:cs typeface="+mn-ea"/>
                </a:rPr>
                <a:t>数据来源的可信度</a:t>
              </a:r>
              <a:endParaRPr lang="zh-CN" altLang="en-US" sz="2400" b="1">
                <a:solidFill>
                  <a:schemeClr val="accent1"/>
                </a:solidFill>
                <a:latin typeface="微软雅黑" panose="020B0503020204020204" charset="-122"/>
                <a:ea typeface="微软雅黑" panose="020B0503020204020204" charset="-122"/>
                <a:cs typeface="+mn-ea"/>
              </a:endParaRPr>
            </a:p>
          </p:txBody>
        </p:sp>
        <p:sp>
          <p:nvSpPr>
            <p:cNvPr id="42" name="八边形 41"/>
            <p:cNvSpPr/>
            <p:nvPr>
              <p:custDataLst>
                <p:tags r:id="rId13"/>
              </p:custDataLst>
            </p:nvPr>
          </p:nvSpPr>
          <p:spPr>
            <a:xfrm>
              <a:off x="6800" y="4539"/>
              <a:ext cx="797" cy="797"/>
            </a:xfrm>
            <a:prstGeom prst="octagon">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spcBef>
                  <a:spcPct val="0"/>
                </a:spcBef>
                <a:spcAft>
                  <a:spcPct val="0"/>
                </a:spcAft>
              </a:pPr>
              <a:r>
                <a:rPr lang="en-US" altLang="zh-CN" sz="2000" b="1">
                  <a:solidFill>
                    <a:schemeClr val="accent1"/>
                  </a:solidFill>
                  <a:latin typeface="微软雅黑" panose="020B0503020204020204" charset="-122"/>
                  <a:ea typeface="微软雅黑" panose="020B0503020204020204" charset="-122"/>
                  <a:cs typeface="+mn-ea"/>
                  <a:sym typeface="+mn-ea"/>
                </a:rPr>
                <a:t>01</a:t>
              </a:r>
              <a:endParaRPr lang="en-US" altLang="zh-CN" sz="2000" b="1" dirty="0">
                <a:solidFill>
                  <a:schemeClr val="accent1"/>
                </a:solidFill>
                <a:latin typeface="微软雅黑" panose="020B0503020204020204" charset="-122"/>
                <a:ea typeface="微软雅黑" panose="020B0503020204020204" charset="-122"/>
                <a:cs typeface="+mn-ea"/>
                <a:sym typeface="+mn-ea"/>
              </a:endParaRPr>
            </a:p>
          </p:txBody>
        </p:sp>
        <p:sp>
          <p:nvSpPr>
            <p:cNvPr id="43" name="八边形 42"/>
            <p:cNvSpPr/>
            <p:nvPr>
              <p:custDataLst>
                <p:tags r:id="rId14"/>
              </p:custDataLst>
            </p:nvPr>
          </p:nvSpPr>
          <p:spPr>
            <a:xfrm>
              <a:off x="11641" y="4539"/>
              <a:ext cx="797" cy="797"/>
            </a:xfrm>
            <a:prstGeom prst="octagon">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spcBef>
                  <a:spcPct val="0"/>
                </a:spcBef>
                <a:spcAft>
                  <a:spcPct val="0"/>
                </a:spcAft>
              </a:pPr>
              <a:r>
                <a:rPr lang="en-US" altLang="zh-CN" sz="2000" b="1">
                  <a:solidFill>
                    <a:schemeClr val="accent1"/>
                  </a:solidFill>
                  <a:latin typeface="微软雅黑" panose="020B0503020204020204" charset="-122"/>
                  <a:ea typeface="微软雅黑" panose="020B0503020204020204" charset="-122"/>
                  <a:cs typeface="+mn-ea"/>
                  <a:sym typeface="+mn-ea"/>
                </a:rPr>
                <a:t>02</a:t>
              </a:r>
              <a:endParaRPr lang="en-US" altLang="zh-CN" sz="2000" b="1" dirty="0">
                <a:solidFill>
                  <a:schemeClr val="accent1"/>
                </a:solidFill>
                <a:latin typeface="微软雅黑" panose="020B0503020204020204" charset="-122"/>
                <a:ea typeface="微软雅黑" panose="020B0503020204020204" charset="-122"/>
                <a:cs typeface="+mn-ea"/>
                <a:sym typeface="+mn-ea"/>
              </a:endParaRPr>
            </a:p>
          </p:txBody>
        </p:sp>
        <p:sp>
          <p:nvSpPr>
            <p:cNvPr id="44" name="八边形 43"/>
            <p:cNvSpPr/>
            <p:nvPr>
              <p:custDataLst>
                <p:tags r:id="rId15"/>
              </p:custDataLst>
            </p:nvPr>
          </p:nvSpPr>
          <p:spPr>
            <a:xfrm>
              <a:off x="6800" y="7940"/>
              <a:ext cx="797" cy="797"/>
            </a:xfrm>
            <a:prstGeom prst="octagon">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spcBef>
                  <a:spcPct val="0"/>
                </a:spcBef>
                <a:spcAft>
                  <a:spcPct val="0"/>
                </a:spcAft>
              </a:pPr>
              <a:r>
                <a:rPr lang="en-US" altLang="zh-CN" sz="2000" b="1">
                  <a:solidFill>
                    <a:schemeClr val="accent1"/>
                  </a:solidFill>
                  <a:latin typeface="微软雅黑" panose="020B0503020204020204" charset="-122"/>
                  <a:ea typeface="微软雅黑" panose="020B0503020204020204" charset="-122"/>
                  <a:cs typeface="+mn-ea"/>
                  <a:sym typeface="+mn-ea"/>
                </a:rPr>
                <a:t>03</a:t>
              </a:r>
              <a:endParaRPr lang="en-US" altLang="zh-CN" sz="2000" b="1" dirty="0">
                <a:solidFill>
                  <a:schemeClr val="accent1"/>
                </a:solidFill>
                <a:latin typeface="微软雅黑" panose="020B0503020204020204" charset="-122"/>
                <a:ea typeface="微软雅黑" panose="020B0503020204020204" charset="-122"/>
                <a:cs typeface="+mn-ea"/>
                <a:sym typeface="+mn-ea"/>
              </a:endParaRPr>
            </a:p>
          </p:txBody>
        </p:sp>
        <p:sp>
          <p:nvSpPr>
            <p:cNvPr id="45" name="八边形 44"/>
            <p:cNvSpPr/>
            <p:nvPr>
              <p:custDataLst>
                <p:tags r:id="rId16"/>
              </p:custDataLst>
            </p:nvPr>
          </p:nvSpPr>
          <p:spPr>
            <a:xfrm>
              <a:off x="11641" y="7940"/>
              <a:ext cx="797" cy="797"/>
            </a:xfrm>
            <a:prstGeom prst="octagon">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spcBef>
                  <a:spcPct val="0"/>
                </a:spcBef>
                <a:spcAft>
                  <a:spcPct val="0"/>
                </a:spcAft>
              </a:pPr>
              <a:r>
                <a:rPr lang="en-US" altLang="zh-CN" sz="2000" b="1">
                  <a:solidFill>
                    <a:schemeClr val="accent1"/>
                  </a:solidFill>
                  <a:latin typeface="微软雅黑" panose="020B0503020204020204" charset="-122"/>
                  <a:ea typeface="微软雅黑" panose="020B0503020204020204" charset="-122"/>
                  <a:cs typeface="+mn-ea"/>
                  <a:sym typeface="+mn-ea"/>
                </a:rPr>
                <a:t>04</a:t>
              </a:r>
              <a:endParaRPr lang="en-US" altLang="zh-CN" sz="2000" b="1" dirty="0">
                <a:solidFill>
                  <a:schemeClr val="accent1"/>
                </a:solidFill>
                <a:latin typeface="微软雅黑" panose="020B0503020204020204" charset="-122"/>
                <a:ea typeface="微软雅黑" panose="020B0503020204020204" charset="-122"/>
                <a:cs typeface="+mn-ea"/>
                <a:sym typeface="+mn-ea"/>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pic>
        <p:nvPicPr>
          <p:cNvPr id="9" name="图片 8"/>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901065" y="1622425"/>
            <a:ext cx="10389870" cy="4610735"/>
          </a:xfrm>
          <a:prstGeom prst="rect">
            <a:avLst/>
          </a:prstGeom>
        </p:spPr>
      </p:pic>
      <p:sp>
        <p:nvSpPr>
          <p:cNvPr id="10" name="圆角矩形 9"/>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本章小结</a:t>
            </a:r>
            <a:endParaRPr lang="zh-CN" altLang="en-US" sz="2400" b="1">
              <a:latin typeface="微软雅黑" panose="020B0503020204020204" charset="-122"/>
              <a:ea typeface="微软雅黑" panose="020B0503020204020204" charset="-122"/>
            </a:endParaRPr>
          </a:p>
        </p:txBody>
      </p:sp>
      <p:grpSp>
        <p:nvGrpSpPr>
          <p:cNvPr id="11" name="组合 10"/>
          <p:cNvGrpSpPr/>
          <p:nvPr/>
        </p:nvGrpSpPr>
        <p:grpSpPr>
          <a:xfrm>
            <a:off x="298450" y="240665"/>
            <a:ext cx="7024370" cy="743555"/>
            <a:chOff x="273050" y="421670"/>
            <a:chExt cx="2438400" cy="743555"/>
          </a:xfrm>
        </p:grpSpPr>
        <p:sp>
          <p:nvSpPr>
            <p:cNvPr id="13" name="文本框 12"/>
            <p:cNvSpPr txBox="1"/>
            <p:nvPr/>
          </p:nvSpPr>
          <p:spPr>
            <a:xfrm>
              <a:off x="273050" y="421670"/>
              <a:ext cx="2438400" cy="706755"/>
            </a:xfrm>
            <a:prstGeom prst="rect">
              <a:avLst/>
            </a:prstGeom>
            <a:noFill/>
          </p:spPr>
          <p:txBody>
            <a:bodyPr wrap="square" rtlCol="0">
              <a:spAutoFit/>
            </a:bodyPr>
            <a:p>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第五章</a:t>
              </a:r>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数据分析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4" name="直接连接符 13"/>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5" name="标题 1"/>
          <p:cNvSpPr txBox="1"/>
          <p:nvPr/>
        </p:nvSpPr>
        <p:spPr>
          <a:xfrm flipV="1">
            <a:off x="8116315" y="1560699"/>
            <a:ext cx="3836893" cy="45719"/>
          </a:xfrm>
          <a:prstGeom prst="roundRect">
            <a:avLst>
              <a:gd name="adj" fmla="val 50000"/>
            </a:avLst>
          </a:prstGeom>
          <a:gradFill>
            <a:gsLst>
              <a:gs pos="0">
                <a:schemeClr val="accent1"/>
              </a:gs>
              <a:gs pos="100000">
                <a:schemeClr val="accent1">
                  <a:lumMod val="20000"/>
                  <a:lumOff val="80000"/>
                  <a:alpha val="15000"/>
                </a:schemeClr>
              </a:gs>
            </a:gsLst>
            <a:lin ang="0" scaled="0"/>
          </a:gradFill>
          <a:ln w="19050" cap="sq">
            <a:noFill/>
            <a:miter/>
          </a:ln>
        </p:spPr>
        <p:txBody>
          <a:bodyPr vert="horz" wrap="square" lIns="91440" tIns="45720" rIns="91440" bIns="45720" rtlCol="0" anchor="ctr"/>
          <a:p>
            <a:pPr algn="ctr">
              <a:lnSpc>
                <a:spcPct val="110000"/>
              </a:lnSpc>
            </a:pPr>
            <a:endParaRPr kumimoji="1" lang="zh-CN" altLang="en-US"/>
          </a:p>
        </p:txBody>
      </p:sp>
      <p:sp>
        <p:nvSpPr>
          <p:cNvPr id="18" name="标题 1"/>
          <p:cNvSpPr txBox="1"/>
          <p:nvPr/>
        </p:nvSpPr>
        <p:spPr>
          <a:xfrm rot="10800000" flipH="1">
            <a:off x="597662" y="6233194"/>
            <a:ext cx="5035530" cy="143244"/>
          </a:xfrm>
          <a:custGeom>
            <a:avLst/>
            <a:gdLst>
              <a:gd name="connsiteX0" fmla="*/ 808283 w 5035530"/>
              <a:gd name="connsiteY0" fmla="*/ 94482 h 143244"/>
              <a:gd name="connsiteX1" fmla="*/ 5035530 w 5035530"/>
              <a:gd name="connsiteY1" fmla="*/ 94482 h 143244"/>
              <a:gd name="connsiteX2" fmla="*/ 5035530 w 5035530"/>
              <a:gd name="connsiteY2" fmla="*/ 48763 h 143244"/>
              <a:gd name="connsiteX3" fmla="*/ 808283 w 5035530"/>
              <a:gd name="connsiteY3" fmla="*/ 48763 h 143244"/>
              <a:gd name="connsiteX4" fmla="*/ 592628 w 5035530"/>
              <a:gd name="connsiteY4" fmla="*/ 143244 h 143244"/>
              <a:gd name="connsiteX5" fmla="*/ 664250 w 5035530"/>
              <a:gd name="connsiteY5" fmla="*/ 71622 h 143244"/>
              <a:gd name="connsiteX6" fmla="*/ 592628 w 5035530"/>
              <a:gd name="connsiteY6" fmla="*/ 0 h 143244"/>
              <a:gd name="connsiteX7" fmla="*/ 521006 w 5035530"/>
              <a:gd name="connsiteY7" fmla="*/ 71622 h 143244"/>
              <a:gd name="connsiteX8" fmla="*/ 592628 w 5035530"/>
              <a:gd name="connsiteY8" fmla="*/ 143244 h 143244"/>
              <a:gd name="connsiteX9" fmla="*/ 332125 w 5035530"/>
              <a:gd name="connsiteY9" fmla="*/ 143244 h 143244"/>
              <a:gd name="connsiteX10" fmla="*/ 403747 w 5035530"/>
              <a:gd name="connsiteY10" fmla="*/ 71622 h 143244"/>
              <a:gd name="connsiteX11" fmla="*/ 332125 w 5035530"/>
              <a:gd name="connsiteY11" fmla="*/ 0 h 143244"/>
              <a:gd name="connsiteX12" fmla="*/ 260503 w 5035530"/>
              <a:gd name="connsiteY12" fmla="*/ 71622 h 143244"/>
              <a:gd name="connsiteX13" fmla="*/ 332125 w 5035530"/>
              <a:gd name="connsiteY13" fmla="*/ 143244 h 143244"/>
              <a:gd name="connsiteX14" fmla="*/ 71622 w 5035530"/>
              <a:gd name="connsiteY14" fmla="*/ 143244 h 143244"/>
              <a:gd name="connsiteX15" fmla="*/ 143244 w 5035530"/>
              <a:gd name="connsiteY15" fmla="*/ 71622 h 143244"/>
              <a:gd name="connsiteX16" fmla="*/ 71622 w 5035530"/>
              <a:gd name="connsiteY16" fmla="*/ 0 h 143244"/>
              <a:gd name="connsiteX17" fmla="*/ 0 w 5035530"/>
              <a:gd name="connsiteY17" fmla="*/ 71622 h 143244"/>
              <a:gd name="connsiteX18" fmla="*/ 71622 w 5035530"/>
              <a:gd name="connsiteY18" fmla="*/ 143244 h 143244"/>
            </a:gdLst>
            <a:ahLst/>
            <a:cxnLst/>
            <a:rect l="l" t="t" r="r" b="b"/>
            <a:pathLst>
              <a:path w="5035530" h="143244">
                <a:moveTo>
                  <a:pt x="808283" y="94482"/>
                </a:moveTo>
                <a:lnTo>
                  <a:pt x="5035530" y="94482"/>
                </a:lnTo>
                <a:lnTo>
                  <a:pt x="5035530" y="48763"/>
                </a:lnTo>
                <a:lnTo>
                  <a:pt x="808283" y="48763"/>
                </a:lnTo>
                <a:close/>
                <a:moveTo>
                  <a:pt x="592628" y="143244"/>
                </a:moveTo>
                <a:cubicBezTo>
                  <a:pt x="632184" y="143244"/>
                  <a:pt x="664250" y="111178"/>
                  <a:pt x="664250" y="71622"/>
                </a:cubicBezTo>
                <a:cubicBezTo>
                  <a:pt x="664250" y="32066"/>
                  <a:pt x="632184" y="0"/>
                  <a:pt x="592628" y="0"/>
                </a:cubicBezTo>
                <a:cubicBezTo>
                  <a:pt x="553072" y="0"/>
                  <a:pt x="521006" y="32066"/>
                  <a:pt x="521006" y="71622"/>
                </a:cubicBezTo>
                <a:cubicBezTo>
                  <a:pt x="521006" y="111178"/>
                  <a:pt x="553072" y="143244"/>
                  <a:pt x="592628" y="143244"/>
                </a:cubicBezTo>
                <a:close/>
                <a:moveTo>
                  <a:pt x="332125" y="143244"/>
                </a:moveTo>
                <a:cubicBezTo>
                  <a:pt x="371681" y="143244"/>
                  <a:pt x="403747" y="111178"/>
                  <a:pt x="403747" y="71622"/>
                </a:cubicBezTo>
                <a:cubicBezTo>
                  <a:pt x="403747" y="32066"/>
                  <a:pt x="371681" y="0"/>
                  <a:pt x="332125" y="0"/>
                </a:cubicBezTo>
                <a:cubicBezTo>
                  <a:pt x="292569" y="0"/>
                  <a:pt x="260503" y="32066"/>
                  <a:pt x="260503" y="71622"/>
                </a:cubicBezTo>
                <a:cubicBezTo>
                  <a:pt x="260503" y="111178"/>
                  <a:pt x="292569" y="143244"/>
                  <a:pt x="332125" y="143244"/>
                </a:cubicBezTo>
                <a:close/>
                <a:moveTo>
                  <a:pt x="71622" y="143244"/>
                </a:moveTo>
                <a:cubicBezTo>
                  <a:pt x="111178" y="143244"/>
                  <a:pt x="143244" y="111178"/>
                  <a:pt x="143244" y="71622"/>
                </a:cubicBezTo>
                <a:cubicBezTo>
                  <a:pt x="143244" y="32066"/>
                  <a:pt x="111178" y="0"/>
                  <a:pt x="71622" y="0"/>
                </a:cubicBezTo>
                <a:cubicBezTo>
                  <a:pt x="32066" y="0"/>
                  <a:pt x="0" y="32066"/>
                  <a:pt x="0" y="71622"/>
                </a:cubicBezTo>
                <a:cubicBezTo>
                  <a:pt x="0" y="111178"/>
                  <a:pt x="32066" y="143244"/>
                  <a:pt x="71622" y="143244"/>
                </a:cubicBezTo>
                <a:close/>
              </a:path>
            </a:pathLst>
          </a:custGeom>
          <a:gradFill>
            <a:gsLst>
              <a:gs pos="33000">
                <a:schemeClr val="accent1">
                  <a:lumMod val="60000"/>
                  <a:lumOff val="40000"/>
                </a:schemeClr>
              </a:gs>
              <a:gs pos="100000">
                <a:schemeClr val="accent1">
                  <a:lumMod val="40000"/>
                  <a:lumOff val="60000"/>
                  <a:alpha val="0"/>
                </a:schemeClr>
              </a:gs>
            </a:gsLst>
            <a:lin ang="0" scaled="0"/>
          </a:gradFill>
          <a:ln w="12700" cap="sq">
            <a:noFill/>
            <a:miter/>
          </a:ln>
        </p:spPr>
        <p:txBody>
          <a:bodyPr vert="horz" wrap="square" lIns="91440" tIns="45720" rIns="91440" bIns="45720" rtlCol="0" anchor="ctr"/>
          <a:p>
            <a:pPr algn="ctr">
              <a:lnSpc>
                <a:spcPct val="110000"/>
              </a:lnSpc>
            </a:pPr>
            <a:endParaRPr kumimoji="1" lang="zh-CN" altLang="en-US"/>
          </a:p>
        </p:txBody>
      </p:sp>
      <p:sp>
        <p:nvSpPr>
          <p:cNvPr id="17" name="标题 1"/>
          <p:cNvSpPr txBox="1"/>
          <p:nvPr/>
        </p:nvSpPr>
        <p:spPr>
          <a:xfrm>
            <a:off x="10212657" y="5959659"/>
            <a:ext cx="1439648" cy="41689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accent1"/>
              </a:gs>
            </a:gsLst>
            <a:lin ang="0" scaled="0"/>
          </a:gradFill>
          <a:ln w="9128" cap="flat">
            <a:noFill/>
            <a:miter/>
          </a:ln>
        </p:spPr>
        <p:txBody>
          <a:bodyPr vert="horz" wrap="square" lIns="91440" tIns="45720" rIns="91440" bIns="45720" rtlCol="0" anchor="ctr"/>
          <a:p>
            <a:pPr algn="l">
              <a:lnSpc>
                <a:spcPct val="110000"/>
              </a:lnSpc>
            </a:pPr>
            <a:endParaRPr kumimoji="1"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3" name="组合 2"/>
          <p:cNvGrpSpPr/>
          <p:nvPr/>
        </p:nvGrpSpPr>
        <p:grpSpPr>
          <a:xfrm>
            <a:off x="298450" y="240665"/>
            <a:ext cx="7024370" cy="743555"/>
            <a:chOff x="273050" y="421670"/>
            <a:chExt cx="2438400" cy="743555"/>
          </a:xfrm>
        </p:grpSpPr>
        <p:sp>
          <p:nvSpPr>
            <p:cNvPr id="7" name="文本框 6"/>
            <p:cNvSpPr txBox="1"/>
            <p:nvPr/>
          </p:nvSpPr>
          <p:spPr>
            <a:xfrm>
              <a:off x="273050" y="421670"/>
              <a:ext cx="2438400" cy="706755"/>
            </a:xfrm>
            <a:prstGeom prst="rect">
              <a:avLst/>
            </a:prstGeom>
            <a:noFill/>
          </p:spPr>
          <p:txBody>
            <a:bodyPr wrap="square" rtlCol="0">
              <a:spAutoFit/>
            </a:bodyPr>
            <a:p>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第五章</a:t>
              </a:r>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数据分析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8" name="直接连接符 7"/>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0" name="圆角矩形 9"/>
          <p:cNvSpPr/>
          <p:nvPr/>
        </p:nvSpPr>
        <p:spPr>
          <a:xfrm>
            <a:off x="793115" y="1358265"/>
            <a:ext cx="32943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习</a:t>
            </a:r>
            <a:r>
              <a:rPr lang="en-US" altLang="zh-CN"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题</a:t>
            </a:r>
            <a:endParaRPr lang="zh-CN" altLang="en-US" sz="2400" b="1">
              <a:latin typeface="微软雅黑" panose="020B0503020204020204" charset="-122"/>
              <a:ea typeface="微软雅黑" panose="020B0503020204020204" charset="-122"/>
            </a:endParaRPr>
          </a:p>
        </p:txBody>
      </p:sp>
      <p:grpSp>
        <p:nvGrpSpPr>
          <p:cNvPr id="11" name="组合 10"/>
          <p:cNvGrpSpPr/>
          <p:nvPr>
            <p:custDataLst>
              <p:tags r:id="rId1"/>
            </p:custDataLst>
          </p:nvPr>
        </p:nvGrpSpPr>
        <p:grpSpPr>
          <a:xfrm>
            <a:off x="1289685" y="2331085"/>
            <a:ext cx="5129530" cy="646430"/>
            <a:chOff x="1511" y="3151"/>
            <a:chExt cx="8078" cy="1018"/>
          </a:xfrm>
        </p:grpSpPr>
        <p:sp>
          <p:nvSpPr>
            <p:cNvPr id="2" name="矩形 1"/>
            <p:cNvSpPr/>
            <p:nvPr>
              <p:custDataLst>
                <p:tags r:id="rId2"/>
              </p:custDataLst>
            </p:nvPr>
          </p:nvSpPr>
          <p:spPr>
            <a:xfrm>
              <a:off x="2579" y="3151"/>
              <a:ext cx="7010" cy="101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400" kern="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简述数据的质量鉴别指标。</a:t>
              </a:r>
              <a:endParaRPr lang="zh-CN" altLang="en-US" sz="2400" kern="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4" name="矩形 13"/>
            <p:cNvSpPr/>
            <p:nvPr>
              <p:custDataLst>
                <p:tags r:id="rId3"/>
              </p:custDataLst>
            </p:nvPr>
          </p:nvSpPr>
          <p:spPr>
            <a:xfrm>
              <a:off x="1511" y="3361"/>
              <a:ext cx="713" cy="71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solidFill>
                    <a:schemeClr val="accent1"/>
                  </a:solidFill>
                  <a:latin typeface="微软雅黑" panose="020B0503020204020204" charset="-122"/>
                  <a:ea typeface="微软雅黑" panose="020B0503020204020204" charset="-122"/>
                  <a:cs typeface="+mn-ea"/>
                </a:rPr>
                <a:t>1</a:t>
              </a:r>
              <a:endParaRPr lang="en-US" altLang="zh-CN" sz="2400" b="1">
                <a:solidFill>
                  <a:schemeClr val="accent1"/>
                </a:solidFill>
                <a:latin typeface="微软雅黑" panose="020B0503020204020204" charset="-122"/>
                <a:ea typeface="微软雅黑" panose="020B0503020204020204" charset="-122"/>
                <a:cs typeface="+mn-ea"/>
              </a:endParaRPr>
            </a:p>
          </p:txBody>
        </p:sp>
      </p:grpSp>
      <p:grpSp>
        <p:nvGrpSpPr>
          <p:cNvPr id="13" name="组合 12"/>
          <p:cNvGrpSpPr/>
          <p:nvPr>
            <p:custDataLst>
              <p:tags r:id="rId4"/>
            </p:custDataLst>
          </p:nvPr>
        </p:nvGrpSpPr>
        <p:grpSpPr>
          <a:xfrm>
            <a:off x="1289685" y="3445510"/>
            <a:ext cx="5129530" cy="646430"/>
            <a:chOff x="1511" y="3141"/>
            <a:chExt cx="8078" cy="1018"/>
          </a:xfrm>
        </p:grpSpPr>
        <p:sp>
          <p:nvSpPr>
            <p:cNvPr id="15" name="矩形 14"/>
            <p:cNvSpPr/>
            <p:nvPr>
              <p:custDataLst>
                <p:tags r:id="rId5"/>
              </p:custDataLst>
            </p:nvPr>
          </p:nvSpPr>
          <p:spPr>
            <a:xfrm>
              <a:off x="2579" y="3141"/>
              <a:ext cx="7010" cy="101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400" kern="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数据预处理的方法有哪些？</a:t>
              </a:r>
              <a:endParaRPr lang="zh-CN" altLang="en-US" sz="2400" kern="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6" name="矩形 15"/>
            <p:cNvSpPr/>
            <p:nvPr>
              <p:custDataLst>
                <p:tags r:id="rId6"/>
              </p:custDataLst>
            </p:nvPr>
          </p:nvSpPr>
          <p:spPr>
            <a:xfrm>
              <a:off x="1511" y="3361"/>
              <a:ext cx="713" cy="71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solidFill>
                    <a:schemeClr val="accent1"/>
                  </a:solidFill>
                  <a:latin typeface="微软雅黑" panose="020B0503020204020204" charset="-122"/>
                  <a:ea typeface="微软雅黑" panose="020B0503020204020204" charset="-122"/>
                  <a:cs typeface="+mn-ea"/>
                </a:rPr>
                <a:t>2</a:t>
              </a:r>
              <a:endParaRPr lang="en-US" altLang="zh-CN" sz="2400" b="1">
                <a:solidFill>
                  <a:schemeClr val="accent1"/>
                </a:solidFill>
                <a:latin typeface="微软雅黑" panose="020B0503020204020204" charset="-122"/>
                <a:ea typeface="微软雅黑" panose="020B0503020204020204" charset="-122"/>
                <a:cs typeface="+mn-ea"/>
              </a:endParaRPr>
            </a:p>
          </p:txBody>
        </p:sp>
      </p:grpSp>
      <p:grpSp>
        <p:nvGrpSpPr>
          <p:cNvPr id="17" name="组合 16"/>
          <p:cNvGrpSpPr/>
          <p:nvPr>
            <p:custDataLst>
              <p:tags r:id="rId7"/>
            </p:custDataLst>
          </p:nvPr>
        </p:nvGrpSpPr>
        <p:grpSpPr>
          <a:xfrm>
            <a:off x="1289685" y="4559935"/>
            <a:ext cx="5129530" cy="646430"/>
            <a:chOff x="1511" y="3151"/>
            <a:chExt cx="8078" cy="1018"/>
          </a:xfrm>
        </p:grpSpPr>
        <p:sp>
          <p:nvSpPr>
            <p:cNvPr id="18" name="矩形 17"/>
            <p:cNvSpPr/>
            <p:nvPr>
              <p:custDataLst>
                <p:tags r:id="rId8"/>
              </p:custDataLst>
            </p:nvPr>
          </p:nvSpPr>
          <p:spPr>
            <a:xfrm>
              <a:off x="2579" y="3151"/>
              <a:ext cx="7010" cy="101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400" kern="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数据分析的方法有哪些？</a:t>
              </a:r>
              <a:endParaRPr lang="zh-CN" altLang="en-US" sz="2400" kern="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9" name="矩形 18"/>
            <p:cNvSpPr/>
            <p:nvPr>
              <p:custDataLst>
                <p:tags r:id="rId9"/>
              </p:custDataLst>
            </p:nvPr>
          </p:nvSpPr>
          <p:spPr>
            <a:xfrm>
              <a:off x="1511" y="3361"/>
              <a:ext cx="713" cy="71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p>
              <a:pPr algn="ctr">
                <a:spcBef>
                  <a:spcPct val="0"/>
                </a:spcBef>
                <a:spcAft>
                  <a:spcPct val="0"/>
                </a:spcAft>
              </a:pPr>
              <a:r>
                <a:rPr lang="en-US" altLang="zh-CN" sz="2400" b="1">
                  <a:solidFill>
                    <a:schemeClr val="accent1"/>
                  </a:solidFill>
                  <a:latin typeface="微软雅黑" panose="020B0503020204020204" charset="-122"/>
                  <a:ea typeface="微软雅黑" panose="020B0503020204020204" charset="-122"/>
                  <a:cs typeface="+mn-ea"/>
                </a:rPr>
                <a:t>3</a:t>
              </a:r>
              <a:endParaRPr lang="en-US" altLang="zh-CN" sz="2400" b="1">
                <a:solidFill>
                  <a:schemeClr val="accent1"/>
                </a:solidFill>
                <a:latin typeface="微软雅黑" panose="020B0503020204020204" charset="-122"/>
                <a:ea typeface="微软雅黑" panose="020B0503020204020204" charset="-122"/>
                <a:cs typeface="+mn-ea"/>
              </a:endParaRPr>
            </a:p>
          </p:txBody>
        </p:sp>
      </p:grpSp>
      <p:pic>
        <p:nvPicPr>
          <p:cNvPr id="23" name="图片 22"/>
          <p:cNvPicPr>
            <a:picLocks noChangeAspect="1"/>
          </p:cNvPicPr>
          <p:nvPr/>
        </p:nvPicPr>
        <p:blipFill>
          <a:blip r:embed="rId10"/>
          <a:stretch>
            <a:fillRect/>
          </a:stretch>
        </p:blipFill>
        <p:spPr>
          <a:xfrm>
            <a:off x="6473190" y="908050"/>
            <a:ext cx="4963160" cy="48736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数据的质量鉴别</a:t>
              </a:r>
              <a:r>
                <a:rPr lang="zh-CN" altLang="en-US" sz="2400" dirty="0">
                  <a:solidFill>
                    <a:srgbClr val="027FFD"/>
                  </a:solidFill>
                  <a:latin typeface="黑体" panose="02010609060101010101" charset="-122"/>
                  <a:ea typeface="黑体" panose="02010609060101010101" charset="-122"/>
                  <a:cs typeface="汉仪力量黑简" panose="00020600040101010101" charset="-122"/>
                </a:rPr>
                <a:t>（准确性）</a:t>
              </a:r>
              <a:endParaRPr lang="zh-CN" altLang="en-US" sz="2400" dirty="0">
                <a:solidFill>
                  <a:srgbClr val="027FFD"/>
                </a:solidFill>
                <a:latin typeface="黑体" panose="02010609060101010101" charset="-122"/>
                <a:ea typeface="黑体" panose="0201060906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650" y="2303145"/>
            <a:ext cx="6729095" cy="362331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200">
                <a:solidFill>
                  <a:schemeClr val="tx1"/>
                </a:solidFill>
                <a:latin typeface="微软雅黑" panose="020B0503020204020204" charset="-122"/>
                <a:ea typeface="微软雅黑" panose="020B0503020204020204" charset="-122"/>
                <a:cs typeface="微软雅黑" panose="020B0503020204020204" charset="-122"/>
              </a:rPr>
              <a:t>真实性是新闻的生命。</a:t>
            </a:r>
            <a:r>
              <a:rPr lang="zh-CN" altLang="en-US" sz="2200" b="1">
                <a:solidFill>
                  <a:schemeClr val="tx1"/>
                </a:solidFill>
                <a:latin typeface="微软雅黑" panose="020B0503020204020204" charset="-122"/>
                <a:ea typeface="微软雅黑" panose="020B0503020204020204" charset="-122"/>
                <a:cs typeface="微软雅黑" panose="020B0503020204020204" charset="-122"/>
              </a:rPr>
              <a:t>数据的准确性是确保数据新闻真实性的基本要点</a:t>
            </a:r>
            <a:r>
              <a:rPr lang="zh-CN" altLang="en-US" sz="2200">
                <a:solidFill>
                  <a:schemeClr val="tx1"/>
                </a:solidFill>
                <a:latin typeface="微软雅黑" panose="020B0503020204020204" charset="-122"/>
                <a:ea typeface="微软雅黑" panose="020B0503020204020204" charset="-122"/>
                <a:cs typeface="微软雅黑" panose="020B0503020204020204" charset="-122"/>
              </a:rPr>
              <a:t>，它直接影响着我们对事实的理解和对新闻事件的报道。在数据新闻中，数据的准确性具有重要意义，影响着新闻的可信度、影响力和公信力。准确的数据能够为数据新闻报道提供有力支撑，提高新闻报道的说服力。</a:t>
            </a:r>
            <a:endParaRPr lang="zh-CN" altLang="en-US" sz="2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497965"/>
            <a:ext cx="338645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数据的准确性</a:t>
            </a:r>
            <a:endParaRPr lang="zh-CN" altLang="en-US" sz="2400" b="1">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7384415" y="1816735"/>
            <a:ext cx="4810125" cy="40652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tags/tag1.xml><?xml version="1.0" encoding="utf-8"?>
<p:tagLst xmlns:p="http://schemas.openxmlformats.org/presentationml/2006/main">
  <p:tag name="PA" val="v5.2.11"/>
</p:tagLst>
</file>

<file path=ppt/tags/tag10.xml><?xml version="1.0" encoding="utf-8"?>
<p:tagLst xmlns:p="http://schemas.openxmlformats.org/presentationml/2006/main">
  <p:tag name="KSO_WM_DIAGRAM_VIRTUALLY_FRAME" val="{&quot;height&quot;:356.55,&quot;left&quot;:95.50007874015748,&quot;top&quot;:124.45,&quot;width&quot;:770.0499212598426}"/>
</p:tagLst>
</file>

<file path=ppt/tags/tag100.xml><?xml version="1.0" encoding="utf-8"?>
<p:tagLst xmlns:p="http://schemas.openxmlformats.org/presentationml/2006/main">
  <p:tag name="KSO_WM_DIAGRAM_VIRTUALLY_FRAME" val="{&quot;height&quot;:371.101811023622,&quot;left&quot;:34.5,&quot;top&quot;:108.25,&quot;width&quot;:762.9}"/>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78_2*l_h_i*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4"/>
  <p:tag name="KSO_WM_DIAGRAM_MIN_ITEMCNT" val="2"/>
  <p:tag name="KSO_WM_DIAGRAM_VIRTUALLY_FRAME" val="{&quot;height&quot;:371.101811023622,&quot;left&quot;:34.5,&quot;top&quot;:108.25,&quot;width&quot;:762.9}"/>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678"/>
  <p:tag name="KSO_WM_UNIT_LAYERLEVEL" val="1_1_1"/>
  <p:tag name="KSO_WM_TAG_VERSION" val="3.0"/>
  <p:tag name="KSO_WM_UNIT_VALUE" val="10"/>
  <p:tag name="KSO_WM_UNIT_TYPE" val="l_h_a"/>
  <p:tag name="KSO_WM_UNIT_ID" val="diagram20231678_2*l_h_a*1_1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solid&quot;:{&quot;brightness&quot;:0,&quot;colorType&quot;:1,&quot;foreColorIndex&quot;:5,&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TEXT_FILL_FORE_SCHEMECOLOR_INDEX" val="1"/>
  <p:tag name="KSO_WM_UNIT_TEXT_FILL_TYPE" val="1"/>
  <p:tag name="KSO_WM_UNIT_PRESET_TEXT" val="添加标题"/>
  <p:tag name="KSO_WM_UNIT_TEXT_TYPE" val="1"/>
</p:tagLst>
</file>

<file path=ppt/tags/tag1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78_2*l_h_f*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Lst>
</file>

<file path=ppt/tags/tag104.xml><?xml version="1.0" encoding="utf-8"?>
<p:tagLst xmlns:p="http://schemas.openxmlformats.org/presentationml/2006/main">
  <p:tag name="KSO_WM_DIAGRAM_VIRTUALLY_FRAME" val="{&quot;height&quot;:371.101811023622,&quot;left&quot;:34.5,&quot;top&quot;:108.25,&quot;width&quot;:762.9}"/>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78_2*l_h_i*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4"/>
  <p:tag name="KSO_WM_DIAGRAM_MIN_ITEMCNT" val="2"/>
  <p:tag name="KSO_WM_DIAGRAM_VIRTUALLY_FRAME" val="{&quot;height&quot;:371.101811023622,&quot;left&quot;:34.5,&quot;top&quot;:108.25,&quot;width&quot;:762.9}"/>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678"/>
  <p:tag name="KSO_WM_UNIT_LAYERLEVEL" val="1_1_1"/>
  <p:tag name="KSO_WM_TAG_VERSION" val="3.0"/>
  <p:tag name="KSO_WM_UNIT_VALUE" val="10"/>
  <p:tag name="KSO_WM_UNIT_TYPE" val="l_h_a"/>
  <p:tag name="KSO_WM_UNIT_ID" val="diagram20231678_2*l_h_a*1_1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solid&quot;:{&quot;brightness&quot;:0,&quot;colorType&quot;:1,&quot;foreColorIndex&quot;:5,&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TEXT_FILL_FORE_SCHEMECOLOR_INDEX" val="1"/>
  <p:tag name="KSO_WM_UNIT_TEXT_FILL_TYPE" val="1"/>
  <p:tag name="KSO_WM_UNIT_PRESET_TEXT" val="添加标题"/>
  <p:tag name="KSO_WM_UNIT_TEXT_TYPE" val="1"/>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78_2*l_h_f*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Lst>
</file>

<file path=ppt/tags/tag108.xml><?xml version="1.0" encoding="utf-8"?>
<p:tagLst xmlns:p="http://schemas.openxmlformats.org/presentationml/2006/main">
  <p:tag name="KSO_WM_DIAGRAM_VIRTUALLY_FRAME" val="{&quot;height&quot;:371.101811023622,&quot;left&quot;:34.5,&quot;top&quot;:108.25,&quot;width&quot;:762.9}"/>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78_2*l_h_i*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4"/>
  <p:tag name="KSO_WM_DIAGRAM_MIN_ITEMCNT" val="2"/>
  <p:tag name="KSO_WM_DIAGRAM_VIRTUALLY_FRAME" val="{&quot;height&quot;:371.101811023622,&quot;left&quot;:34.5,&quot;top&quot;:108.25,&quot;width&quot;:762.9}"/>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3"/>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3"/>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1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678"/>
  <p:tag name="KSO_WM_UNIT_LAYERLEVEL" val="1_1_1"/>
  <p:tag name="KSO_WM_TAG_VERSION" val="3.0"/>
  <p:tag name="KSO_WM_UNIT_VALUE" val="10"/>
  <p:tag name="KSO_WM_UNIT_TYPE" val="l_h_a"/>
  <p:tag name="KSO_WM_UNIT_ID" val="diagram20231678_2*l_h_a*1_1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solid&quot;:{&quot;brightness&quot;:0,&quot;colorType&quot;:1,&quot;foreColorIndex&quot;:5,&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TEXT_FILL_FORE_SCHEMECOLOR_INDEX" val="1"/>
  <p:tag name="KSO_WM_UNIT_TEXT_FILL_TYPE" val="1"/>
  <p:tag name="KSO_WM_UNIT_PRESET_TEXT" val="添加标题"/>
  <p:tag name="KSO_WM_UNIT_TEXT_TYPE" val="1"/>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78_2*l_h_f*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Lst>
</file>

<file path=ppt/tags/tag112.xml><?xml version="1.0" encoding="utf-8"?>
<p:tagLst xmlns:p="http://schemas.openxmlformats.org/presentationml/2006/main">
  <p:tag name="KSO_WM_DIAGRAM_VIRTUALLY_FRAME" val="{&quot;height&quot;:406.15,&quot;left&quot;:40.4,&quot;top&quot;:108.3,&quot;width&quot;:704.8}"/>
</p:tagLst>
</file>

<file path=ppt/tags/tag113.xml><?xml version="1.0" encoding="utf-8"?>
<p:tagLst xmlns:p="http://schemas.openxmlformats.org/presentationml/2006/main">
  <p:tag name="KSO_WM_DIAGRAM_VIRTUALLY_FRAME" val="{&quot;height&quot;:387.42503631832096,&quot;left&quot;:40.39998779296875,&quot;top&quot;:111.82496062992125,&quot;width&quot;:724.2500122070312}"/>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1016_4*m_h_i*1_2_2"/>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06.15,&quot;left&quot;:40.4,&quot;top&quot;:108.3,&quot;width&quot;:704.8}"/>
  <p:tag name="KSO_WM_DIAGRAM_COLOR_MATCH_VALUE" val="{&quot;shape&quot;:{&quot;fill&quot;:{&quot;type&quot;:0},&quot;glow&quot;:{&quot;colorType&quot;:0},&quot;line&quot;:{&quot;gradient&quot;:[{&quot;brightness&quot;:0,&quot;colorType&quot;:1,&quot;foreColorIndex&quot;:5,&quot;pos&quot;:0.09000000357627869,&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31016_4*m_h_i*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06.15,&quot;left&quot;:40.4,&quot;top&quot;:108.3,&quot;width&quot;:70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16.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1016_4*m_h_a*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06.15,&quot;left&quot;:40.4,&quot;top&quot;:108.3,&quot;width&quot;:70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添加标题"/>
  <p:tag name="KSO_WM_UNIT_TEXT_FILL_FORE_SCHEMECOLOR_INDEX" val="1"/>
  <p:tag name="KSO_WM_UNIT_TEXT_FILL_TYPE" val="1"/>
  <p:tag name="KSO_WM_UNIT_USESOURCEFORMAT_APPLY" val="0"/>
</p:tagLst>
</file>

<file path=ppt/tags/tag117.xml><?xml version="1.0" encoding="utf-8"?>
<p:tagLst xmlns:p="http://schemas.openxmlformats.org/presentationml/2006/main">
  <p:tag name="KSO_WM_BEAUTIFY_FLAG" val="#wm#"/>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1016_4*m_h_f*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UNIT_VALUE" val="80"/>
  <p:tag name="KSO_WM_DIAGRAM_MAX_ITEMCNT" val="5"/>
  <p:tag name="KSO_WM_DIAGRAM_MIN_ITEMCNT" val="2"/>
  <p:tag name="KSO_WM_DIAGRAM_VIRTUALLY_FRAME" val="{&quot;height&quot;:406.15,&quot;left&quot;:40.4,&quot;top&quot;:108.3,&quot;width&quot;:70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
  <p:tag name="KSO_WM_UNIT_TEXT_FILL_FORE_SCHEMECOLOR_INDEX" val="1"/>
  <p:tag name="KSO_WM_UNIT_TEXT_FILL_TYPE" val="1"/>
  <p:tag name="KSO_WM_UNIT_USESOURCEFORMAT_APPLY" val="0"/>
</p:tagLst>
</file>

<file path=ppt/tags/tag118.xml><?xml version="1.0" encoding="utf-8"?>
<p:tagLst xmlns:p="http://schemas.openxmlformats.org/presentationml/2006/main">
  <p:tag name="KSO_WM_DIAGRAM_VIRTUALLY_FRAME" val="{&quot;height&quot;:387.42503631832096,&quot;left&quot;:40.39998779296875,&quot;top&quot;:111.82496062992125,&quot;width&quot;:724.250012207031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1016_4*m_h_i*1_2_2"/>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gradient&quot;:[{&quot;brightness&quot;:0,&quot;colorType&quot;:1,&quot;foreColorIndex&quot;:5,&quot;pos&quot;:0.09000000357627869,&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4"/>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4"/>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31016_4*m_h_i*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2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1016_4*m_h_a*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添加标题"/>
  <p:tag name="KSO_WM_UNIT_TEXT_FILL_FORE_SCHEMECOLOR_INDEX" val="1"/>
  <p:tag name="KSO_WM_UNIT_TEXT_FILL_TYPE" val="1"/>
  <p:tag name="KSO_WM_UNIT_USESOURCEFORMAT_APPLY" val="0"/>
</p:tagLst>
</file>

<file path=ppt/tags/tag12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1016_4*m_h_f*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UNIT_VALUE" val="80"/>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
  <p:tag name="KSO_WM_UNIT_TEXT_FILL_FORE_SCHEMECOLOR_INDEX" val="1"/>
  <p:tag name="KSO_WM_UNIT_TEXT_FILL_TYPE" val="1"/>
  <p:tag name="KSO_WM_UNIT_USESOURCEFORMAT_APPLY" val="0"/>
</p:tagLst>
</file>

<file path=ppt/tags/tag123.xml><?xml version="1.0" encoding="utf-8"?>
<p:tagLst xmlns:p="http://schemas.openxmlformats.org/presentationml/2006/main">
  <p:tag name="KSO_WM_DIAGRAM_VIRTUALLY_FRAME" val="{&quot;height&quot;:387.42503631832096,&quot;left&quot;:40.39998779296875,&quot;top&quot;:111.82496062992125,&quot;width&quot;:724.250012207031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1016_4*m_h_i*1_2_2"/>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gradient&quot;:[{&quot;brightness&quot;:0,&quot;colorType&quot;:1,&quot;foreColorIndex&quot;:5,&quot;pos&quot;:0.09000000357627869,&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31016_4*m_h_i*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2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1016_4*m_h_a*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添加标题"/>
  <p:tag name="KSO_WM_UNIT_TEXT_FILL_FORE_SCHEMECOLOR_INDEX" val="1"/>
  <p:tag name="KSO_WM_UNIT_TEXT_FILL_TYPE" val="1"/>
  <p:tag name="KSO_WM_UNIT_USESOURCEFORMAT_APPLY" val="0"/>
</p:tagLst>
</file>

<file path=ppt/tags/tag1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1016_4*m_h_f*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UNIT_VALUE" val="80"/>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
  <p:tag name="KSO_WM_UNIT_TEXT_FILL_FORE_SCHEMECOLOR_INDEX" val="1"/>
  <p:tag name="KSO_WM_UNIT_TEXT_FILL_TYPE" val="1"/>
  <p:tag name="KSO_WM_UNIT_USESOURCEFORMAT_APPLY" val="0"/>
</p:tagLst>
</file>

<file path=ppt/tags/tag128.xml><?xml version="1.0" encoding="utf-8"?>
<p:tagLst xmlns:p="http://schemas.openxmlformats.org/presentationml/2006/main">
  <p:tag name="KSO_WM_DIAGRAM_VIRTUALLY_FRAME" val="{&quot;height&quot;:387.42503631832096,&quot;left&quot;:40.39998779296875,&quot;top&quot;:111.82496062992125,&quot;width&quot;:724.250012207031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31016_4*m_h_i*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5"/>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5"/>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3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1016_4*m_h_a*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添加标题"/>
  <p:tag name="KSO_WM_UNIT_TEXT_FILL_FORE_SCHEMECOLOR_INDEX" val="1"/>
  <p:tag name="KSO_WM_UNIT_TEXT_FILL_TYPE" val="1"/>
  <p:tag name="KSO_WM_UNIT_USESOURCEFORMAT_APPLY" val="0"/>
</p:tagLst>
</file>

<file path=ppt/tags/tag13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1016_4*m_h_f*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UNIT_VALUE" val="80"/>
  <p:tag name="KSO_WM_DIAGRAM_MAX_ITEMCNT" val="5"/>
  <p:tag name="KSO_WM_DIAGRAM_MIN_ITEMCNT" val="2"/>
  <p:tag name="KSO_WM_DIAGRAM_VIRTUALLY_FRAME" val="{&quot;height&quot;:387.42503631832096,&quot;left&quot;:40.39998779296875,&quot;top&quot;:111.82496062992125,&quot;width&quot;:724.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
  <p:tag name="KSO_WM_UNIT_TEXT_FILL_FORE_SCHEMECOLOR_INDEX" val="1"/>
  <p:tag name="KSO_WM_UNIT_TEXT_FILL_TYPE" val="1"/>
  <p:tag name="KSO_WM_UNIT_USESOURCEFORMAT_APPLY" val="0"/>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i*1_1_1"/>
  <p:tag name="KSO_WM_TEMPLATE_CATEGORY" val="diagram"/>
  <p:tag name="KSO_WM_TEMPLATE_INDEX" val="20230968"/>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solid&quot;:{&quot;brightness&quot;:0.6000000238418579,&quot;colorType&quot;:1,&quot;foreColorIndex&quot;:13,&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15"/>
  <p:tag name="KSO_WM_UNIT_SHADOW_SCHEMECOLOR_INDEX" val="14"/>
  <p:tag name="KSO_WM_UNIT_TEXT_FILL_FORE_SCHEMECOLOR_INDEX_BRIGHTNESS" val="0"/>
  <p:tag name="KSO_WM_UNIT_TEXT_FILL_FORE_SCHEMECOLOR_INDEX" val="2"/>
  <p:tag name="KSO_WM_UNIT_TEXT_FILL_TYPE" val="1"/>
  <p:tag name="KSO_WM_UNIT_FILL_TYPE" val="1"/>
  <p:tag name="KSO_WM_UNIT_FILL_FORE_SCHEMECOLOR_INDEX" val="13"/>
  <p:tag name="KSO_WM_UNIT_FILL_FORE_SCHEMECOLOR_INDEX_BRIGHTNESS" val="0.6"/>
  <p:tag name="KSO_WM_UNIT_LINE_FORE_SCHEMECOLOR_INDEX" val="13"/>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i*1_2_1"/>
  <p:tag name="KSO_WM_TEMPLATE_CATEGORY" val="diagram"/>
  <p:tag name="KSO_WM_TEMPLATE_INDEX" val="20230968"/>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FILL_TYPE" val="1"/>
  <p:tag name="KSO_WM_UNIT_FILL_FORE_SCHEMECOLOR_INDEX" val="5"/>
  <p:tag name="KSO_WM_UNIT_FILL_FORE_SCHEMECOLOR_INDEX_BRIGHTNESS" val="0"/>
  <p:tag name="KSO_WM_UNIT_LINE_FORE_SCHEMECOLOR_INDEX" val="5"/>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i*1_4_1"/>
  <p:tag name="KSO_WM_TEMPLATE_CATEGORY" val="diagram"/>
  <p:tag name="KSO_WM_TEMPLATE_INDEX" val="20230968"/>
  <p:tag name="KSO_WM_UNIT_LAYERLEVEL" val="1_1_1"/>
  <p:tag name="KSO_WM_TAG_VERSION" val="3.0"/>
  <p:tag name="KSO_WM_BEAUTIFY_FLAG" val="#wm#"/>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FILL_TYPE" val="1"/>
  <p:tag name="KSO_WM_UNIT_FILL_FORE_SCHEMECOLOR_INDEX" val="5"/>
  <p:tag name="KSO_WM_UNIT_FILL_FORE_SCHEMECOLOR_INDEX_BRIGHTNESS" val="0"/>
  <p:tag name="KSO_WM_UNIT_LINE_FORE_SCHEMECOLOR_INDEX" val="5"/>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i*1_3_1"/>
  <p:tag name="KSO_WM_TEMPLATE_CATEGORY" val="diagram"/>
  <p:tag name="KSO_WM_TEMPLATE_INDEX" val="20230968"/>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solid&quot;:{&quot;brightness&quot;:0.6000000238418579,&quot;colorType&quot;:1,&quot;foreColorIndex&quot;:13,&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15"/>
  <p:tag name="KSO_WM_UNIT_SHADOW_SCHEMECOLOR_INDEX" val="14"/>
  <p:tag name="KSO_WM_UNIT_TEXT_FILL_FORE_SCHEMECOLOR_INDEX_BRIGHTNESS" val="0"/>
  <p:tag name="KSO_WM_UNIT_TEXT_FILL_FORE_SCHEMECOLOR_INDEX" val="2"/>
  <p:tag name="KSO_WM_UNIT_TEXT_FILL_TYPE" val="1"/>
  <p:tag name="KSO_WM_UNIT_FILL_TYPE" val="1"/>
  <p:tag name="KSO_WM_UNIT_FILL_FORE_SCHEMECOLOR_INDEX" val="13"/>
  <p:tag name="KSO_WM_UNIT_FILL_FORE_SCHEMECOLOR_INDEX_BRIGHTNESS" val="0.6"/>
  <p:tag name="KSO_WM_UNIT_LINE_FORE_SCHEMECOLOR_INDEX" val="13"/>
</p:tagLst>
</file>

<file path=ppt/tags/tag13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68_3*l_h_a*1_1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PRESET_TEXT" val="添加标题"/>
  <p:tag name="KSO_WM_UNIT_TEXT_FILL_FORE_SCHEMECOLOR_INDEX" val="1"/>
  <p:tag name="KSO_WM_UNIT_TEXT_FILL_TYPE" val="1"/>
  <p:tag name="KSO_WM_UNIT_TEXT_TYPE" val="1"/>
</p:tagLst>
</file>

<file path=ppt/tags/tag1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68_3*l_h_f*1_1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TEXT_LAYER_COUNT" val="1"/>
</p:tagLst>
</file>

<file path=ppt/tags/tag13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68_3*l_h_a*1_2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添加标题"/>
  <p:tag name="KSO_WM_UNIT_TEXT_TYPE" val="1"/>
</p:tagLst>
</file>

<file path=ppt/tags/tag13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0968_3*l_h_a*1_4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添加标题"/>
  <p:tag name="KSO_WM_UNIT_TEXT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6"/>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6"/>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0968_3*l_h_f*1_4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单击此处输入你的项正文，文字是您思想的提炼，请尽量言简意赅的阐述观点。"/>
  <p:tag name="KSO_WM_UNIT_TEXT_TYPE" val="1"/>
  <p:tag name="KSO_WM_UNIT_TEXT_LAYER_COUNT" val="1"/>
</p:tagLst>
</file>

<file path=ppt/tags/tag14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68_3*l_h_f*1_2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单击此处输入你的项正文，文字是您思想的提炼，请尽量言简意赅的阐述观点。"/>
  <p:tag name="KSO_WM_UNIT_TEXT_TYPE" val="1"/>
  <p:tag name="KSO_WM_UNIT_TEXT_LAYER_COUNT" val="1"/>
</p:tagLst>
</file>

<file path=ppt/tags/tag14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0968_3*l_h_a*1_3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PRESET_TEXT" val="添加标题"/>
  <p:tag name="KSO_WM_UNIT_TEXT_FILL_FORE_SCHEMECOLOR_INDEX" val="1"/>
  <p:tag name="KSO_WM_UNIT_TEXT_FILL_TYPE" val="1"/>
  <p:tag name="KSO_WM_UNIT_TEXT_TYPE" val="1"/>
</p:tagLst>
</file>

<file path=ppt/tags/tag1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68_3*l_h_f*1_3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58267716535,&quot;left&quot;:54.8,&quot;top&quot;:111.20173228346457,&quot;width&quot;:850.45393700787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TEXT_LAYER_COUNT" val="1"/>
</p:tagLst>
</file>

<file path=ppt/tags/tag144.xml><?xml version="1.0" encoding="utf-8"?>
<p:tagLst xmlns:p="http://schemas.openxmlformats.org/presentationml/2006/main">
  <p:tag name="KSO_WM_DIAGRAM_VIRTUALLY_FRAME" val="{&quot;height&quot;:351.38299560546875,&quot;left&quot;:431.68598425196853,&quot;top&quot;:112.30850219726562,&quot;width&quot;:483.7140157480315}"/>
</p:tagLst>
</file>

<file path=ppt/tags/tag145.xml><?xml version="1.0" encoding="utf-8"?>
<p:tagLst xmlns:p="http://schemas.openxmlformats.org/presentationml/2006/main">
  <p:tag name="KSO_WM_UNIT_TYPE" val="l_h_i"/>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24_3*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13,&quot;transparency&quot;:0},&quot;type&quot;:1},&quot;shadow&quot;:{&quot;brightness&quot;:0.800000011920929,&quot;colorType&quot;:1,&quot;foreColorIndex&quot;:6,&quot;transparency&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2"/>
  <p:tag name="KSO_WM_UNIT_FILL_TYPE" val="1"/>
  <p:tag name="KSO_WM_UNIT_LINE_FORE_SCHEMECOLOR_INDEX" val="13"/>
  <p:tag name="KSO_WM_UNIT_LINE_FILL_TYPE" val="2"/>
  <p:tag name="KSO_WM_UNIT_SHADOW_SCHEMECOLOR_INDEX" val="6"/>
  <p:tag name="KSO_WM_UNIT_TEXT_FILL_FORE_SCHEMECOLOR_INDEX" val="13"/>
  <p:tag name="KSO_WM_UNIT_TEXT_FILL_TYPE" val="1"/>
  <p:tag name="KSO_WM_UNIT_USESOURCEFORMAT_APPLY" val="0"/>
</p:tagLst>
</file>

<file path=ppt/tags/tag146.xml><?xml version="1.0" encoding="utf-8"?>
<p:tagLst xmlns:p="http://schemas.openxmlformats.org/presentationml/2006/main">
  <p:tag name="KSO_WM_UNIT_TYPE" val="l_h_i"/>
  <p:tag name="KSO_WM_UNIT_INDEX" val="1_1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24_3*l_h_i*1_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8"/>
  <p:tag name="KSO_WM_UNIT_FILL_TYPE" val="1"/>
  <p:tag name="KSO_WM_UNIT_TEXT_FILL_FORE_SCHEMECOLOR_INDEX" val="13"/>
  <p:tag name="KSO_WM_UNIT_TEXT_FILL_TYPE" val="1"/>
  <p:tag name="KSO_WM_UNIT_USESOURCEFORMAT_APPLY" val="0"/>
</p:tagLst>
</file>

<file path=ppt/tags/tag147.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UNIT_PRESET_TEXT" val="单击添加目录项标题"/>
  <p:tag name="KSO_WM_DIAGRAM_GROUP_CODE" val="l1-1"/>
  <p:tag name="KSO_WM_DIAGRAM_COLOR_TRICK" val="1"/>
  <p:tag name="KSO_WM_DIAGRAM_COLOR_TEXT_CAN_REMOVE" val="n"/>
  <p:tag name="KSO_WM_UNIT_ID" val="custom20235924_3*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UNIT_SUBTYPE" val="a"/>
  <p:tag name="KSO_WM_UNIT_VALUE" val="13"/>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3"/>
  <p:tag name="KSO_WM_UNIT_TEXT_FILL_TYPE" val="1"/>
  <p:tag name="KSO_WM_UNIT_USESOURCEFORMAT_APPLY" val="0"/>
</p:tagLst>
</file>

<file path=ppt/tags/tag148.xml><?xml version="1.0" encoding="utf-8"?>
<p:tagLst xmlns:p="http://schemas.openxmlformats.org/presentationml/2006/main">
  <p:tag name="KSO_WM_UNIT_TYPE" val="l_h_i"/>
  <p:tag name="KSO_WM_UNIT_SUBTYPE" val="d"/>
  <p:tag name="KSO_WM_UNIT_INDEX" val="1_1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24_3*l_h_i*1_1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1"/>
  <p:tag name="KSO_WM_UNIT_USESOURCEFORMAT_APPLY" val="0"/>
</p:tagLst>
</file>

<file path=ppt/tags/tag149.xml><?xml version="1.0" encoding="utf-8"?>
<p:tagLst xmlns:p="http://schemas.openxmlformats.org/presentationml/2006/main">
  <p:tag name="KSO_WM_DIAGRAM_VIRTUALLY_FRAME" val="{&quot;height&quot;:351.38299560546875,&quot;left&quot;:431.68598425196853,&quot;top&quot;:112.30850219726562,&quot;width&quot;:483.714015748031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11"/>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11"/>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0.xml><?xml version="1.0" encoding="utf-8"?>
<p:tagLst xmlns:p="http://schemas.openxmlformats.org/presentationml/2006/main">
  <p:tag name="KSO_WM_UNIT_TYPE" val="l_h_i"/>
  <p:tag name="KSO_WM_UNIT_INDEX" val="1_1_1"/>
  <p:tag name="KSO_WM_TAG_VERSION" val="3.0"/>
  <p:tag name="KSO_WM_DIAGRAM_VERSION" val="3"/>
  <p:tag name="KSO_WM_DIAGRAM_GROUP_CODE" val="l1-1"/>
  <p:tag name="KSO_WM_DIAGRAM_COLOR_TRICK" val="1"/>
  <p:tag name="KSO_WM_DIAGRAM_COLOR_TEXT_CAN_REMOVE" val="n"/>
  <p:tag name="KSO_WM_UNIT_ID" val="custom20235924_3*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13,&quot;transparency&quot;:0},&quot;type&quot;:1},&quot;shadow&quot;:{&quot;brightness&quot;:0.800000011920929,&quot;colorType&quot;:1,&quot;foreColorIndex&quot;:6,&quot;transparency&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2"/>
  <p:tag name="KSO_WM_UNIT_FILL_TYPE" val="1"/>
  <p:tag name="KSO_WM_UNIT_LINE_FORE_SCHEMECOLOR_INDEX" val="13"/>
  <p:tag name="KSO_WM_UNIT_LINE_FILL_TYPE" val="2"/>
  <p:tag name="KSO_WM_UNIT_SHADOW_SCHEMECOLOR_INDEX" val="6"/>
  <p:tag name="KSO_WM_UNIT_TEXT_FILL_FORE_SCHEMECOLOR_INDEX" val="13"/>
  <p:tag name="KSO_WM_UNIT_TEXT_FILL_TYPE" val="1"/>
  <p:tag name="KSO_WM_UNIT_USESOURCEFORMAT_APPLY" val="0"/>
</p:tagLst>
</file>

<file path=ppt/tags/tag151.xml><?xml version="1.0" encoding="utf-8"?>
<p:tagLst xmlns:p="http://schemas.openxmlformats.org/presentationml/2006/main">
  <p:tag name="KSO_WM_UNIT_TYPE" val="l_h_i"/>
  <p:tag name="KSO_WM_UNIT_INDEX" val="1_1_2"/>
  <p:tag name="KSO_WM_TAG_VERSION" val="3.0"/>
  <p:tag name="KSO_WM_DIAGRAM_VERSION" val="3"/>
  <p:tag name="KSO_WM_DIAGRAM_GROUP_CODE" val="l1-1"/>
  <p:tag name="KSO_WM_DIAGRAM_COLOR_TRICK" val="1"/>
  <p:tag name="KSO_WM_DIAGRAM_COLOR_TEXT_CAN_REMOVE" val="n"/>
  <p:tag name="KSO_WM_UNIT_ID" val="custom20235924_3*l_h_i*1_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8"/>
  <p:tag name="KSO_WM_UNIT_FILL_TYPE" val="1"/>
  <p:tag name="KSO_WM_UNIT_TEXT_FILL_FORE_SCHEMECOLOR_INDEX" val="13"/>
  <p:tag name="KSO_WM_UNIT_TEXT_FILL_TYPE" val="1"/>
  <p:tag name="KSO_WM_UNIT_USESOURCEFORMAT_APPLY" val="0"/>
</p:tagLst>
</file>

<file path=ppt/tags/tag152.xml><?xml version="1.0" encoding="utf-8"?>
<p:tagLst xmlns:p="http://schemas.openxmlformats.org/presentationml/2006/main">
  <p:tag name="KSO_WM_UNIT_TYPE" val="l_h_f"/>
  <p:tag name="KSO_WM_UNIT_INDEX" val="1_1_1"/>
  <p:tag name="KSO_WM_TAG_VERSION" val="3.0"/>
  <p:tag name="KSO_WM_DIAGRAM_VERSION" val="3"/>
  <p:tag name="KSO_WM_UNIT_PRESET_TEXT" val="单击添加目录项标题"/>
  <p:tag name="KSO_WM_DIAGRAM_GROUP_CODE" val="l1-1"/>
  <p:tag name="KSO_WM_DIAGRAM_COLOR_TRICK" val="1"/>
  <p:tag name="KSO_WM_DIAGRAM_COLOR_TEXT_CAN_REMOVE" val="n"/>
  <p:tag name="KSO_WM_UNIT_ID" val="custom20235924_3*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UNIT_SUBTYPE" val="a"/>
  <p:tag name="KSO_WM_UNIT_VALUE" val="13"/>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3"/>
  <p:tag name="KSO_WM_UNIT_TEXT_FILL_TYPE" val="1"/>
  <p:tag name="KSO_WM_UNIT_USESOURCEFORMAT_APPLY" val="0"/>
</p:tagLst>
</file>

<file path=ppt/tags/tag153.xml><?xml version="1.0" encoding="utf-8"?>
<p:tagLst xmlns:p="http://schemas.openxmlformats.org/presentationml/2006/main">
  <p:tag name="KSO_WM_UNIT_TYPE" val="l_h_i"/>
  <p:tag name="KSO_WM_UNIT_SUBTYPE" val="d"/>
  <p:tag name="KSO_WM_UNIT_INDEX" val="1_1_3"/>
  <p:tag name="KSO_WM_TAG_VERSION" val="3.0"/>
  <p:tag name="KSO_WM_DIAGRAM_VERSION" val="3"/>
  <p:tag name="KSO_WM_DIAGRAM_GROUP_CODE" val="l1-1"/>
  <p:tag name="KSO_WM_DIAGRAM_COLOR_TRICK" val="1"/>
  <p:tag name="KSO_WM_DIAGRAM_COLOR_TEXT_CAN_REMOVE" val="n"/>
  <p:tag name="KSO_WM_UNIT_ID" val="custom20235924_3*l_h_i*1_1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1"/>
  <p:tag name="KSO_WM_UNIT_USESOURCEFORMAT_APPLY" val="0"/>
</p:tagLst>
</file>

<file path=ppt/tags/tag154.xml><?xml version="1.0" encoding="utf-8"?>
<p:tagLst xmlns:p="http://schemas.openxmlformats.org/presentationml/2006/main">
  <p:tag name="KSO_WM_DIAGRAM_VIRTUALLY_FRAME" val="{&quot;height&quot;:351.38299560546875,&quot;left&quot;:431.68598425196853,&quot;top&quot;:112.30850219726562,&quot;width&quot;:483.7140157480315}"/>
</p:tagLst>
</file>

<file path=ppt/tags/tag155.xml><?xml version="1.0" encoding="utf-8"?>
<p:tagLst xmlns:p="http://schemas.openxmlformats.org/presentationml/2006/main">
  <p:tag name="KSO_WM_UNIT_TYPE" val="l_h_i"/>
  <p:tag name="KSO_WM_UNIT_INDEX" val="1_1_1"/>
  <p:tag name="KSO_WM_TAG_VERSION" val="3.0"/>
  <p:tag name="KSO_WM_DIAGRAM_VERSION" val="3"/>
  <p:tag name="KSO_WM_DIAGRAM_GROUP_CODE" val="l1-1"/>
  <p:tag name="KSO_WM_DIAGRAM_COLOR_TRICK" val="1"/>
  <p:tag name="KSO_WM_DIAGRAM_COLOR_TEXT_CAN_REMOVE" val="n"/>
  <p:tag name="KSO_WM_UNIT_ID" val="custom20235924_3*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13,&quot;transparency&quot;:0},&quot;type&quot;:1},&quot;shadow&quot;:{&quot;brightness&quot;:0.800000011920929,&quot;colorType&quot;:1,&quot;foreColorIndex&quot;:6,&quot;transparency&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2"/>
  <p:tag name="KSO_WM_UNIT_FILL_TYPE" val="1"/>
  <p:tag name="KSO_WM_UNIT_LINE_FORE_SCHEMECOLOR_INDEX" val="13"/>
  <p:tag name="KSO_WM_UNIT_LINE_FILL_TYPE" val="2"/>
  <p:tag name="KSO_WM_UNIT_SHADOW_SCHEMECOLOR_INDEX" val="6"/>
  <p:tag name="KSO_WM_UNIT_TEXT_FILL_FORE_SCHEMECOLOR_INDEX" val="13"/>
  <p:tag name="KSO_WM_UNIT_TEXT_FILL_TYPE" val="1"/>
  <p:tag name="KSO_WM_UNIT_USESOURCEFORMAT_APPLY" val="0"/>
</p:tagLst>
</file>

<file path=ppt/tags/tag156.xml><?xml version="1.0" encoding="utf-8"?>
<p:tagLst xmlns:p="http://schemas.openxmlformats.org/presentationml/2006/main">
  <p:tag name="KSO_WM_UNIT_TYPE" val="l_h_i"/>
  <p:tag name="KSO_WM_UNIT_INDEX" val="1_1_2"/>
  <p:tag name="KSO_WM_TAG_VERSION" val="3.0"/>
  <p:tag name="KSO_WM_DIAGRAM_VERSION" val="3"/>
  <p:tag name="KSO_WM_DIAGRAM_GROUP_CODE" val="l1-1"/>
  <p:tag name="KSO_WM_DIAGRAM_COLOR_TRICK" val="1"/>
  <p:tag name="KSO_WM_DIAGRAM_COLOR_TEXT_CAN_REMOVE" val="n"/>
  <p:tag name="KSO_WM_UNIT_ID" val="custom20235924_3*l_h_i*1_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8"/>
  <p:tag name="KSO_WM_UNIT_FILL_TYPE" val="1"/>
  <p:tag name="KSO_WM_UNIT_TEXT_FILL_FORE_SCHEMECOLOR_INDEX" val="13"/>
  <p:tag name="KSO_WM_UNIT_TEXT_FILL_TYPE" val="1"/>
  <p:tag name="KSO_WM_UNIT_USESOURCEFORMAT_APPLY" val="0"/>
</p:tagLst>
</file>

<file path=ppt/tags/tag157.xml><?xml version="1.0" encoding="utf-8"?>
<p:tagLst xmlns:p="http://schemas.openxmlformats.org/presentationml/2006/main">
  <p:tag name="KSO_WM_UNIT_TYPE" val="l_h_f"/>
  <p:tag name="KSO_WM_UNIT_INDEX" val="1_1_1"/>
  <p:tag name="KSO_WM_TAG_VERSION" val="3.0"/>
  <p:tag name="KSO_WM_DIAGRAM_VERSION" val="3"/>
  <p:tag name="KSO_WM_UNIT_PRESET_TEXT" val="单击添加目录项标题"/>
  <p:tag name="KSO_WM_DIAGRAM_GROUP_CODE" val="l1-1"/>
  <p:tag name="KSO_WM_DIAGRAM_COLOR_TRICK" val="1"/>
  <p:tag name="KSO_WM_DIAGRAM_COLOR_TEXT_CAN_REMOVE" val="n"/>
  <p:tag name="KSO_WM_UNIT_ID" val="custom20235924_3*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UNIT_SUBTYPE" val="a"/>
  <p:tag name="KSO_WM_UNIT_VALUE" val="13"/>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3"/>
  <p:tag name="KSO_WM_UNIT_TEXT_FILL_TYPE" val="1"/>
  <p:tag name="KSO_WM_UNIT_USESOURCEFORMAT_APPLY" val="0"/>
</p:tagLst>
</file>

<file path=ppt/tags/tag158.xml><?xml version="1.0" encoding="utf-8"?>
<p:tagLst xmlns:p="http://schemas.openxmlformats.org/presentationml/2006/main">
  <p:tag name="KSO_WM_UNIT_TYPE" val="l_h_i"/>
  <p:tag name="KSO_WM_UNIT_SUBTYPE" val="d"/>
  <p:tag name="KSO_WM_UNIT_INDEX" val="1_1_3"/>
  <p:tag name="KSO_WM_TAG_VERSION" val="3.0"/>
  <p:tag name="KSO_WM_DIAGRAM_VERSION" val="3"/>
  <p:tag name="KSO_WM_DIAGRAM_GROUP_CODE" val="l1-1"/>
  <p:tag name="KSO_WM_DIAGRAM_COLOR_TRICK" val="1"/>
  <p:tag name="KSO_WM_DIAGRAM_COLOR_TEXT_CAN_REMOVE" val="n"/>
  <p:tag name="KSO_WM_UNIT_ID" val="custom20235924_3*l_h_i*1_1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24"/>
  <p:tag name="KSO_WM_TEMPLATE_CATEGORY" val="custom"/>
  <p:tag name="KSO_WM_DIAGRAM_MAX_ITEMCNT" val="6"/>
  <p:tag name="KSO_WM_DIAGRAM_MIN_ITEMCNT" val="2"/>
  <p:tag name="KSO_WM_DIAGRAM_VIRTUALLY_FRAME" val="{&quot;height&quot;:351.38299560546875,&quot;left&quot;:431.68598425196853,&quot;top&quot;:112.30850219726562,&quot;width&quot;:483.714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1"/>
  <p:tag name="KSO_WM_UNIT_USESOURCEFORMAT_APPLY" val="0"/>
</p:tagLst>
</file>

<file path=ppt/tags/tag15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10_3*l_h_f*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UNIT_USESOURCEFORMAT_APPLY" val="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3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6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10_3*l_h_a*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UNIT_USESOURCEFORMAT_APPLY" val="0"/>
</p:tagLst>
</file>

<file path=ppt/tags/tag16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2410_3*l_h_f*1_4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UNIT_USESOURCEFORMAT_APPLY" val="0"/>
</p:tagLst>
</file>

<file path=ppt/tags/tag16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2410_3*l_h_a*1_4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UNIT_USESOURCEFORMAT_APPLY" val="0"/>
</p:tagLst>
</file>

<file path=ppt/tags/tag16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10_3*l_h_f*1_2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UNIT_USESOURCEFORMAT_APPLY" val="0"/>
</p:tagLst>
</file>

<file path=ppt/tags/tag16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10_3*l_h_a*1_2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UNIT_USESOURCEFORMAT_APPLY" val="0"/>
</p:tagLst>
</file>

<file path=ppt/tags/tag165.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166.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167.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168.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169.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3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70.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171.xml><?xml version="1.0" encoding="utf-8"?>
<p:tagLst xmlns:p="http://schemas.openxmlformats.org/presentationml/2006/main">
  <p:tag name="KSO_WM_DIAGRAM_VIRTUALLY_FRAME" val="{&quot;height&quot;:443.71763779527555,&quot;left&quot;:47.1,&quot;top&quot;:168.2823622047244,&quot;width&quot;:873.85}"/>
</p:tagLst>
</file>

<file path=ppt/tags/tag172.xml><?xml version="1.0" encoding="utf-8"?>
<p:tagLst xmlns:p="http://schemas.openxmlformats.org/presentationml/2006/main">
  <p:tag name="KSO_WM_DIAGRAM_VIRTUALLY_FRAME" val="{&quot;height&quot;:443.71763779527555,&quot;left&quot;:47.1,&quot;top&quot;:168.2823622047244,&quot;width&quot;:873.85}"/>
</p:tagLst>
</file>

<file path=ppt/tags/tag173.xml><?xml version="1.0" encoding="utf-8"?>
<p:tagLst xmlns:p="http://schemas.openxmlformats.org/presentationml/2006/main">
  <p:tag name="KSO_WM_DIAGRAM_VIRTUALLY_FRAME" val="{&quot;height&quot;:443.71763779527555,&quot;left&quot;:47.1,&quot;top&quot;:168.2823622047244,&quot;width&quot;:873.85}"/>
</p:tagLst>
</file>

<file path=ppt/tags/tag174.xml><?xml version="1.0" encoding="utf-8"?>
<p:tagLst xmlns:p="http://schemas.openxmlformats.org/presentationml/2006/main">
  <p:tag name="KSO_WM_DIAGRAM_VIRTUALLY_FRAME" val="{&quot;height&quot;:443.71763779527555,&quot;left&quot;:47.1,&quot;top&quot;:168.2823622047244,&quot;width&quot;:873.85}"/>
</p:tagLst>
</file>

<file path=ppt/tags/tag175.xml><?xml version="1.0" encoding="utf-8"?>
<p:tagLst xmlns:p="http://schemas.openxmlformats.org/presentationml/2006/main">
  <p:tag name="KSO_WM_DIAGRAM_VIRTUALLY_FRAME" val="{&quot;height&quot;:443.71763779527555,&quot;left&quot;:47.1,&quot;top&quot;:168.2823622047244,&quot;width&quot;:873.85}"/>
</p:tagLst>
</file>

<file path=ppt/tags/tag176.xml><?xml version="1.0" encoding="utf-8"?>
<p:tagLst xmlns:p="http://schemas.openxmlformats.org/presentationml/2006/main">
  <p:tag name="KSO_WM_DIAGRAM_VIRTUALLY_FRAME" val="{&quot;height&quot;:443.71763779527555,&quot;left&quot;:47.1,&quot;top&quot;:168.2823622047244,&quot;width&quot;:873.85}"/>
</p:tagLst>
</file>

<file path=ppt/tags/tag177.xml><?xml version="1.0" encoding="utf-8"?>
<p:tagLst xmlns:p="http://schemas.openxmlformats.org/presentationml/2006/main">
  <p:tag name="KSO_WM_DIAGRAM_VIRTUALLY_FRAME" val="{&quot;height&quot;:443.71763779527555,&quot;left&quot;:47.1,&quot;top&quot;:168.2823622047244,&quot;width&quot;:873.85}"/>
</p:tagLst>
</file>

<file path=ppt/tags/tag178.xml><?xml version="1.0" encoding="utf-8"?>
<p:tagLst xmlns:p="http://schemas.openxmlformats.org/presentationml/2006/main">
  <p:tag name="KSO_WM_DIAGRAM_VIRTUALLY_FRAME" val="{&quot;height&quot;:443.71763779527555,&quot;left&quot;:47.1,&quot;top&quot;:168.2823622047244,&quot;width&quot;:873.85}"/>
</p:tagLst>
</file>

<file path=ppt/tags/tag179.xml><?xml version="1.0" encoding="utf-8"?>
<p:tagLst xmlns:p="http://schemas.openxmlformats.org/presentationml/2006/main">
  <p:tag name="KSO_WM_DIAGRAM_VIRTUALLY_FRAME" val="{&quot;height&quot;:443.71763779527555,&quot;left&quot;:47.1,&quot;top&quot;:168.2823622047244,&quot;width&quot;:873.8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3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0.xml><?xml version="1.0" encoding="utf-8"?>
<p:tagLst xmlns:p="http://schemas.openxmlformats.org/presentationml/2006/main">
  <p:tag name="KSO_WM_DIAGRAM_VIRTUALLY_FRAME" val="{&quot;height&quot;:443.71763779527555,&quot;left&quot;:47.1,&quot;top&quot;:168.2823622047244,&quot;width&quot;:873.85}"/>
</p:tagLst>
</file>

<file path=ppt/tags/tag181.xml><?xml version="1.0" encoding="utf-8"?>
<p:tagLst xmlns:p="http://schemas.openxmlformats.org/presentationml/2006/main">
  <p:tag name="KSO_WM_DIAGRAM_VIRTUALLY_FRAME" val="{&quot;height&quot;:443.71763779527555,&quot;left&quot;:47.1,&quot;top&quot;:168.2823622047244,&quot;width&quot;:873.85}"/>
</p:tagLst>
</file>

<file path=ppt/tags/tag182.xml><?xml version="1.0" encoding="utf-8"?>
<p:tagLst xmlns:p="http://schemas.openxmlformats.org/presentationml/2006/main">
  <p:tag name="KSO_WM_DIAGRAM_VIRTUALLY_FRAME" val="{&quot;height&quot;:443.71763779527555,&quot;left&quot;:47.1,&quot;top&quot;:168.2823622047244,&quot;width&quot;:873.85}"/>
</p:tagLst>
</file>

<file path=ppt/tags/tag183.xml><?xml version="1.0" encoding="utf-8"?>
<p:tagLst xmlns:p="http://schemas.openxmlformats.org/presentationml/2006/main">
  <p:tag name="KSO_WM_DIAGRAM_VIRTUALLY_FRAME" val="{&quot;height&quot;:255.7605511811024,&quot;left&quot;:52,&quot;top&quot;:158.5823622047244,&quot;width&quot;:867}"/>
</p:tagLst>
</file>

<file path=ppt/tags/tag184.xml><?xml version="1.0" encoding="utf-8"?>
<p:tagLst xmlns:p="http://schemas.openxmlformats.org/presentationml/2006/main">
  <p:tag name="KSO_WM_DIAGRAM_VIRTUALLY_FRAME" val="{&quot;height&quot;:443.71763779527555,&quot;left&quot;:47.1,&quot;top&quot;:168.2823622047244,&quot;width&quot;:873.85}"/>
</p:tagLst>
</file>

<file path=ppt/tags/tag185.xml><?xml version="1.0" encoding="utf-8"?>
<p:tagLst xmlns:p="http://schemas.openxmlformats.org/presentationml/2006/main">
  <p:tag name="KSO_WM_DIAGRAM_VIRTUALLY_FRAME" val="{&quot;height&quot;:443.71763779527555,&quot;left&quot;:47.1,&quot;top&quot;:168.2823622047244,&quot;width&quot;:873.85}"/>
</p:tagLst>
</file>

<file path=ppt/tags/tag186.xml><?xml version="1.0" encoding="utf-8"?>
<p:tagLst xmlns:p="http://schemas.openxmlformats.org/presentationml/2006/main">
  <p:tag name="KSO_WM_DIAGRAM_VIRTUALLY_FRAME" val="{&quot;height&quot;:443.71763779527555,&quot;left&quot;:47.1,&quot;top&quot;:168.2823622047244,&quot;width&quot;:873.85}"/>
</p:tagLst>
</file>

<file path=ppt/tags/tag187.xml><?xml version="1.0" encoding="utf-8"?>
<p:tagLst xmlns:p="http://schemas.openxmlformats.org/presentationml/2006/main">
  <p:tag name="KSO_WM_DIAGRAM_VIRTUALLY_FRAME" val="{&quot;height&quot;:443.71763779527555,&quot;left&quot;:47.1,&quot;top&quot;:168.2823622047244,&quot;width&quot;:873.85}"/>
</p:tagLst>
</file>

<file path=ppt/tags/tag188.xml><?xml version="1.0" encoding="utf-8"?>
<p:tagLst xmlns:p="http://schemas.openxmlformats.org/presentationml/2006/main">
  <p:tag name="KSO_WM_DIAGRAM_VIRTUALLY_FRAME" val="{&quot;height&quot;:443.71763779527555,&quot;left&quot;:47.1,&quot;top&quot;:168.2823622047244,&quot;width&quot;:873.85}"/>
</p:tagLst>
</file>

<file path=ppt/tags/tag189.xml><?xml version="1.0" encoding="utf-8"?>
<p:tagLst xmlns:p="http://schemas.openxmlformats.org/presentationml/2006/main">
  <p:tag name="KSO_WM_DIAGRAM_VIRTUALLY_FRAME" val="{&quot;height&quot;:443.71763779527555,&quot;left&quot;:47.1,&quot;top&quot;:168.2823622047244,&quot;width&quot;:873.8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2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90.xml><?xml version="1.0" encoding="utf-8"?>
<p:tagLst xmlns:p="http://schemas.openxmlformats.org/presentationml/2006/main">
  <p:tag name="KSO_WM_DIAGRAM_VIRTUALLY_FRAME" val="{&quot;height&quot;:443.71763779527555,&quot;left&quot;:47.1,&quot;top&quot;:168.2823622047244,&quot;width&quot;:873.85}"/>
</p:tagLst>
</file>

<file path=ppt/tags/tag191.xml><?xml version="1.0" encoding="utf-8"?>
<p:tagLst xmlns:p="http://schemas.openxmlformats.org/presentationml/2006/main">
  <p:tag name="KSO_WM_DIAGRAM_VIRTUALLY_FRAME" val="{&quot;height&quot;:443.71763779527555,&quot;left&quot;:47.1,&quot;top&quot;:168.2823622047244,&quot;width&quot;:873.85}"/>
</p:tagLst>
</file>

<file path=ppt/tags/tag192.xml><?xml version="1.0" encoding="utf-8"?>
<p:tagLst xmlns:p="http://schemas.openxmlformats.org/presentationml/2006/main">
  <p:tag name="KSO_WM_DIAGRAM_VIRTUALLY_FRAME" val="{&quot;height&quot;:443.71763779527555,&quot;left&quot;:47.1,&quot;top&quot;:168.2823622047244,&quot;width&quot;:873.85}"/>
</p:tagLst>
</file>

<file path=ppt/tags/tag193.xml><?xml version="1.0" encoding="utf-8"?>
<p:tagLst xmlns:p="http://schemas.openxmlformats.org/presentationml/2006/main">
  <p:tag name="KSO_WM_DIAGRAM_VIRTUALLY_FRAME" val="{&quot;height&quot;:443.71763779527555,&quot;left&quot;:47.1,&quot;top&quot;:168.2823622047244,&quot;width&quot;:873.85}"/>
</p:tagLst>
</file>

<file path=ppt/tags/tag194.xml><?xml version="1.0" encoding="utf-8"?>
<p:tagLst xmlns:p="http://schemas.openxmlformats.org/presentationml/2006/main">
  <p:tag name="KSO_WM_DIAGRAM_VIRTUALLY_FRAME" val="{&quot;height&quot;:443.71763779527555,&quot;left&quot;:47.1,&quot;top&quot;:168.2823622047244,&quot;width&quot;:873.85}"/>
</p:tagLst>
</file>

<file path=ppt/tags/tag195.xml><?xml version="1.0" encoding="utf-8"?>
<p:tagLst xmlns:p="http://schemas.openxmlformats.org/presentationml/2006/main">
  <p:tag name="KSO_WM_DIAGRAM_VIRTUALLY_FRAME" val="{&quot;height&quot;:443.71763779527555,&quot;left&quot;:47.1,&quot;top&quot;:168.2823622047244,&quot;width&quot;:873.85}"/>
</p:tagLst>
</file>

<file path=ppt/tags/tag196.xml><?xml version="1.0" encoding="utf-8"?>
<p:tagLst xmlns:p="http://schemas.openxmlformats.org/presentationml/2006/main">
  <p:tag name="KSO_WM_DIAGRAM_VIRTUALLY_FRAME" val="{&quot;height&quot;:443.71763779527555,&quot;left&quot;:47.1,&quot;top&quot;:168.2823622047244,&quot;width&quot;:873.85}"/>
</p:tagLst>
</file>

<file path=ppt/tags/tag197.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198.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199.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2.xml><?xml version="1.0" encoding="utf-8"?>
<p:tagLst xmlns:p="http://schemas.openxmlformats.org/presentationml/2006/main">
  <p:tag name="KSO_WM_UNIT_PLACING_PICTURE_USER_VIEWPORT" val="{&quot;height&quot;:8895,&quot;width&quot;:13380}"/>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2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00.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201.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202.xml><?xml version="1.0" encoding="utf-8"?>
<p:tagLst xmlns:p="http://schemas.openxmlformats.org/presentationml/2006/main">
  <p:tag name="KSO_WM_DIAGRAM_VIRTUALLY_FRAME" val="{&quot;height&quot;:335.6645669291339,&quot;left&quot;:432.071968503937,&quot;top&quot;:114.27874015748031,&quot;width&quot;:461.80157480314955}"/>
</p:tagLst>
</file>

<file path=ppt/tags/tag203.xml><?xml version="1.0" encoding="utf-8"?>
<p:tagLst xmlns:p="http://schemas.openxmlformats.org/presentationml/2006/main">
  <p:tag name="KSO_WM_DIAGRAM_VIRTUALLY_FRAME" val="{&quot;height&quot;:433.71763779527555,&quot;left&quot;:47.1,&quot;top&quot;:178.2823622047244,&quot;width&quot;:873.9}"/>
</p:tagLst>
</file>

<file path=ppt/tags/tag204.xml><?xml version="1.0" encoding="utf-8"?>
<p:tagLst xmlns:p="http://schemas.openxmlformats.org/presentationml/2006/main">
  <p:tag name="KSO_WM_DIAGRAM_VIRTUALLY_FRAME" val="{&quot;height&quot;:433.71763779527555,&quot;left&quot;:47.1,&quot;top&quot;:178.2823622047244,&quot;width&quot;:873.9}"/>
</p:tagLst>
</file>

<file path=ppt/tags/tag205.xml><?xml version="1.0" encoding="utf-8"?>
<p:tagLst xmlns:p="http://schemas.openxmlformats.org/presentationml/2006/main">
  <p:tag name="KSO_WM_DIAGRAM_VIRTUALLY_FRAME" val="{&quot;height&quot;:433.71763779527555,&quot;left&quot;:47.1,&quot;top&quot;:178.2823622047244,&quot;width&quot;:873.9}"/>
</p:tagLst>
</file>

<file path=ppt/tags/tag206.xml><?xml version="1.0" encoding="utf-8"?>
<p:tagLst xmlns:p="http://schemas.openxmlformats.org/presentationml/2006/main">
  <p:tag name="KSO_WM_DIAGRAM_VIRTUALLY_FRAME" val="{&quot;height&quot;:433.71763779527555,&quot;left&quot;:47.1,&quot;top&quot;:178.2823622047244,&quot;width&quot;:873.9}"/>
</p:tagLst>
</file>

<file path=ppt/tags/tag207.xml><?xml version="1.0" encoding="utf-8"?>
<p:tagLst xmlns:p="http://schemas.openxmlformats.org/presentationml/2006/main">
  <p:tag name="KSO_WM_DIAGRAM_VIRTUALLY_FRAME" val="{&quot;height&quot;:433.71763779527555,&quot;left&quot;:47.1,&quot;top&quot;:178.2823622047244,&quot;width&quot;:873.9}"/>
</p:tagLst>
</file>

<file path=ppt/tags/tag208.xml><?xml version="1.0" encoding="utf-8"?>
<p:tagLst xmlns:p="http://schemas.openxmlformats.org/presentationml/2006/main">
  <p:tag name="KSO_WM_DIAGRAM_VIRTUALLY_FRAME" val="{&quot;height&quot;:433.71763779527555,&quot;left&quot;:47.1,&quot;top&quot;:178.2823622047244,&quot;width&quot;:873.9}"/>
</p:tagLst>
</file>

<file path=ppt/tags/tag209.xml><?xml version="1.0" encoding="utf-8"?>
<p:tagLst xmlns:p="http://schemas.openxmlformats.org/presentationml/2006/main">
  <p:tag name="KSO_WM_DIAGRAM_VIRTUALLY_FRAME" val="{&quot;height&quot;:433.71763779527555,&quot;left&quot;:47.1,&quot;top&quot;:178.2823622047244,&quot;width&quot;:873.9}"/>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2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10.xml><?xml version="1.0" encoding="utf-8"?>
<p:tagLst xmlns:p="http://schemas.openxmlformats.org/presentationml/2006/main">
  <p:tag name="KSO_WM_DIAGRAM_VIRTUALLY_FRAME" val="{&quot;height&quot;:433.71763779527555,&quot;left&quot;:47.1,&quot;top&quot;:178.2823622047244,&quot;width&quot;:873.9}"/>
</p:tagLst>
</file>

<file path=ppt/tags/tag211.xml><?xml version="1.0" encoding="utf-8"?>
<p:tagLst xmlns:p="http://schemas.openxmlformats.org/presentationml/2006/main">
  <p:tag name="KSO_WM_DIAGRAM_VIRTUALLY_FRAME" val="{&quot;height&quot;:433.71763779527555,&quot;left&quot;:47.1,&quot;top&quot;:178.2823622047244,&quot;width&quot;:873.9}"/>
</p:tagLst>
</file>

<file path=ppt/tags/tag212.xml><?xml version="1.0" encoding="utf-8"?>
<p:tagLst xmlns:p="http://schemas.openxmlformats.org/presentationml/2006/main">
  <p:tag name="KSO_WM_DIAGRAM_VIRTUALLY_FRAME" val="{&quot;height&quot;:433.71763779527555,&quot;left&quot;:47.1,&quot;top&quot;:178.2823622047244,&quot;width&quot;:873.9}"/>
</p:tagLst>
</file>

<file path=ppt/tags/tag213.xml><?xml version="1.0" encoding="utf-8"?>
<p:tagLst xmlns:p="http://schemas.openxmlformats.org/presentationml/2006/main">
  <p:tag name="KSO_WM_DIAGRAM_VIRTUALLY_FRAME" val="{&quot;height&quot;:433.71763779527555,&quot;left&quot;:47.1,&quot;top&quot;:178.2823622047244,&quot;width&quot;:873.9}"/>
</p:tagLst>
</file>

<file path=ppt/tags/tag214.xml><?xml version="1.0" encoding="utf-8"?>
<p:tagLst xmlns:p="http://schemas.openxmlformats.org/presentationml/2006/main">
  <p:tag name="KSO_WM_DIAGRAM_VIRTUALLY_FRAME" val="{&quot;height&quot;:433.71763779527555,&quot;left&quot;:47.1,&quot;top&quot;:178.2823622047244,&quot;width&quot;:873.9}"/>
</p:tagLst>
</file>

<file path=ppt/tags/tag215.xml><?xml version="1.0" encoding="utf-8"?>
<p:tagLst xmlns:p="http://schemas.openxmlformats.org/presentationml/2006/main">
  <p:tag name="KSO_WM_DIAGRAM_VIRTUALLY_FRAME" val="{&quot;height&quot;:255.7605511811024,&quot;left&quot;:52,&quot;top&quot;:158.5823622047244,&quot;width&quot;:867}"/>
</p:tagLst>
</file>

<file path=ppt/tags/tag216.xml><?xml version="1.0" encoding="utf-8"?>
<p:tagLst xmlns:p="http://schemas.openxmlformats.org/presentationml/2006/main">
  <p:tag name="KSO_WM_DIAGRAM_VIRTUALLY_FRAME" val="{&quot;height&quot;:433.71763779527555,&quot;left&quot;:47.1,&quot;top&quot;:178.2823622047244,&quot;width&quot;:873.9}"/>
</p:tagLst>
</file>

<file path=ppt/tags/tag217.xml><?xml version="1.0" encoding="utf-8"?>
<p:tagLst xmlns:p="http://schemas.openxmlformats.org/presentationml/2006/main">
  <p:tag name="KSO_WM_DIAGRAM_VIRTUALLY_FRAME" val="{&quot;height&quot;:433.71763779527555,&quot;left&quot;:47.1,&quot;top&quot;:178.2823622047244,&quot;width&quot;:873.9}"/>
</p:tagLst>
</file>

<file path=ppt/tags/tag218.xml><?xml version="1.0" encoding="utf-8"?>
<p:tagLst xmlns:p="http://schemas.openxmlformats.org/presentationml/2006/main">
  <p:tag name="KSO_WM_DIAGRAM_VIRTUALLY_FRAME" val="{&quot;height&quot;:433.71763779527555,&quot;left&quot;:47.1,&quot;top&quot;:178.2823622047244,&quot;width&quot;:873.9}"/>
</p:tagLst>
</file>

<file path=ppt/tags/tag219.xml><?xml version="1.0" encoding="utf-8"?>
<p:tagLst xmlns:p="http://schemas.openxmlformats.org/presentationml/2006/main">
  <p:tag name="KSO_WM_DIAGRAM_VIRTUALLY_FRAME" val="{&quot;height&quot;:433.71763779527555,&quot;left&quot;:47.1,&quot;top&quot;:178.2823622047244,&quot;width&quot;:873.9}"/>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1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20.xml><?xml version="1.0" encoding="utf-8"?>
<p:tagLst xmlns:p="http://schemas.openxmlformats.org/presentationml/2006/main">
  <p:tag name="KSO_WM_DIAGRAM_VIRTUALLY_FRAME" val="{&quot;height&quot;:433.71763779527555,&quot;left&quot;:47.1,&quot;top&quot;:178.2823622047244,&quot;width&quot;:873.9}"/>
</p:tagLst>
</file>

<file path=ppt/tags/tag221.xml><?xml version="1.0" encoding="utf-8"?>
<p:tagLst xmlns:p="http://schemas.openxmlformats.org/presentationml/2006/main">
  <p:tag name="KSO_WM_DIAGRAM_VIRTUALLY_FRAME" val="{&quot;height&quot;:433.71763779527555,&quot;left&quot;:47.1,&quot;top&quot;:178.2823622047244,&quot;width&quot;:873.9}"/>
</p:tagLst>
</file>

<file path=ppt/tags/tag222.xml><?xml version="1.0" encoding="utf-8"?>
<p:tagLst xmlns:p="http://schemas.openxmlformats.org/presentationml/2006/main">
  <p:tag name="KSO_WM_DIAGRAM_VIRTUALLY_FRAME" val="{&quot;height&quot;:433.71763779527555,&quot;left&quot;:47.1,&quot;top&quot;:178.2823622047244,&quot;width&quot;:873.9}"/>
</p:tagLst>
</file>

<file path=ppt/tags/tag223.xml><?xml version="1.0" encoding="utf-8"?>
<p:tagLst xmlns:p="http://schemas.openxmlformats.org/presentationml/2006/main">
  <p:tag name="KSO_WM_DIAGRAM_VIRTUALLY_FRAME" val="{&quot;height&quot;:433.71763779527555,&quot;left&quot;:47.1,&quot;top&quot;:178.2823622047244,&quot;width&quot;:873.9}"/>
</p:tagLst>
</file>

<file path=ppt/tags/tag224.xml><?xml version="1.0" encoding="utf-8"?>
<p:tagLst xmlns:p="http://schemas.openxmlformats.org/presentationml/2006/main">
  <p:tag name="KSO_WM_DIAGRAM_VIRTUALLY_FRAME" val="{&quot;height&quot;:433.71763779527555,&quot;left&quot;:47.1,&quot;top&quot;:178.2823622047244,&quot;width&quot;:873.9}"/>
</p:tagLst>
</file>

<file path=ppt/tags/tag225.xml><?xml version="1.0" encoding="utf-8"?>
<p:tagLst xmlns:p="http://schemas.openxmlformats.org/presentationml/2006/main">
  <p:tag name="KSO_WM_DIAGRAM_VIRTUALLY_FRAME" val="{&quot;height&quot;:433.71763779527555,&quot;left&quot;:47.1,&quot;top&quot;:178.2823622047244,&quot;width&quot;:873.9}"/>
</p:tagLst>
</file>

<file path=ppt/tags/tag226.xml><?xml version="1.0" encoding="utf-8"?>
<p:tagLst xmlns:p="http://schemas.openxmlformats.org/presentationml/2006/main">
  <p:tag name="KSO_WM_DIAGRAM_VIRTUALLY_FRAME" val="{&quot;height&quot;:433.71763779527555,&quot;left&quot;:47.1,&quot;top&quot;:178.2823622047244,&quot;width&quot;:873.9}"/>
</p:tagLst>
</file>

<file path=ppt/tags/tag227.xml><?xml version="1.0" encoding="utf-8"?>
<p:tagLst xmlns:p="http://schemas.openxmlformats.org/presentationml/2006/main">
  <p:tag name="KSO_WM_DIAGRAM_VIRTUALLY_FRAME" val="{&quot;height&quot;:433.71763779527555,&quot;left&quot;:47.1,&quot;top&quot;:178.2823622047244,&quot;width&quot;:873.9}"/>
</p:tagLst>
</file>

<file path=ppt/tags/tag228.xml><?xml version="1.0" encoding="utf-8"?>
<p:tagLst xmlns:p="http://schemas.openxmlformats.org/presentationml/2006/main">
  <p:tag name="KSO_WM_DIAGRAM_VIRTUALLY_FRAME" val="{&quot;height&quot;:433.71763779527555,&quot;left&quot;:47.1,&quot;top&quot;:178.2823622047244,&quot;width&quot;:873.9}"/>
</p:tagLst>
</file>

<file path=ppt/tags/tag2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59_2*l_h_f*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8976377953,&quot;left&quot;:72.39546847125675,&quot;top&quot;:160.19102362204723,&quot;width&quot;:664.70453152874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
  <p:tag name="KSO_WM_UNIT_TEXT_FILL_FORE_SCHEMECOLOR_INDEX" val="1"/>
  <p:tag name="KSO_WM_UNIT_TEXT_FILL_TYPE" val="1"/>
  <p:tag name="KSO_WM_UNIT_TEXT_TYPE" val="1"/>
  <p:tag name="KSO_WM_UNIT_USESOURCEFORMAT_APPLY" val="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1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9_2*l_h_a*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8976377953,&quot;left&quot;:72.39546847125675,&quot;top&quot;:160.19102362204723,&quot;width&quot;:664.70453152874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0"/>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59_2*l_h_i*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8976377953,&quot;left&quot;:72.39546847125675,&quot;top&quot;:160.19102362204723,&quot;width&quot;:664.704531528743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3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59_2*l_h_f*1_3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8976377953,&quot;left&quot;:72.39546847125675,&quot;top&quot;:160.19102362204723,&quot;width&quot;:664.70453152874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
  <p:tag name="KSO_WM_UNIT_TEXT_FILL_FORE_SCHEMECOLOR_INDEX" val="1"/>
  <p:tag name="KSO_WM_UNIT_TEXT_FILL_TYPE" val="1"/>
  <p:tag name="KSO_WM_UNIT_TEXT_TYPE" val="1"/>
  <p:tag name="KSO_WM_UNIT_USESOURCEFORMAT_APPLY" val="0"/>
</p:tagLst>
</file>

<file path=ppt/tags/tag23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59_2*l_h_a*1_3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8976377953,&quot;left&quot;:72.39546847125675,&quot;top&quot;:160.19102362204723,&quot;width&quot;:664.70453152874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0"/>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1759_2*l_h_i*1_3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8976377953,&quot;left&quot;:72.39546847125675,&quot;top&quot;:160.19102362204723,&quot;width&quot;:664.704531528743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35.xml><?xml version="1.0" encoding="utf-8"?>
<p:tagLst xmlns:p="http://schemas.openxmlformats.org/presentationml/2006/main">
  <p:tag name="KSO_WM_DIAGRAM_VIRTUALLY_FRAME" val="{&quot;height&quot;:392.9362562380814,&quot;left&quot;:53.9,&quot;top&quot;:169.3944094488189,&quot;width&quot;:544.95}"/>
</p:tagLst>
</file>

<file path=ppt/tags/tag23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10_3*l_h_f*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53.9,&quot;top&quot;:169.3944094488189,&quot;width&quot;:544.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UNIT_USESOURCEFORMAT_APPLY" val="0"/>
</p:tagLst>
</file>

<file path=ppt/tags/tag23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10_3*l_h_a*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53.9,&quot;top&quot;:169.3944094488189,&quot;width&quot;:544.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UNIT_USESOURCEFORMAT_APPLY" val="0"/>
</p:tagLst>
</file>

<file path=ppt/tags/tag238.xml><?xml version="1.0" encoding="utf-8"?>
<p:tagLst xmlns:p="http://schemas.openxmlformats.org/presentationml/2006/main">
  <p:tag name="KSO_WM_DIAGRAM_VIRTUALLY_FRAME" val="{&quot;height&quot;:361.75,&quot;left&quot;:63.15,&quot;top&quot;:178,&quot;width&quot;:495}"/>
</p:tagLst>
</file>

<file path=ppt/tags/tag239.xml><?xml version="1.0" encoding="utf-8"?>
<p:tagLst xmlns:p="http://schemas.openxmlformats.org/presentationml/2006/main">
  <p:tag name="KSO_WM_DIAGRAM_VIRTUALLY_FRAME" val="{&quot;height&quot;:361.75,&quot;left&quot;:63.15,&quot;top&quot;:178,&quot;width&quot;:49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1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0.xml><?xml version="1.0" encoding="utf-8"?>
<p:tagLst xmlns:p="http://schemas.openxmlformats.org/presentationml/2006/main">
  <p:tag name="KSO_WM_DIAGRAM_VIRTUALLY_FRAME" val="{&quot;height&quot;:361.75,&quot;left&quot;:63.15,&quot;top&quot;:178,&quot;width&quot;:495}"/>
</p:tagLst>
</file>

<file path=ppt/tags/tag241.xml><?xml version="1.0" encoding="utf-8"?>
<p:tagLst xmlns:p="http://schemas.openxmlformats.org/presentationml/2006/main">
  <p:tag name="KSO_WM_DIAGRAM_VIRTUALLY_FRAME" val="{&quot;height&quot;:361.75,&quot;left&quot;:63.15,&quot;top&quot;:178,&quot;width&quot;:495}"/>
</p:tagLst>
</file>

<file path=ppt/tags/tag242.xml><?xml version="1.0" encoding="utf-8"?>
<p:tagLst xmlns:p="http://schemas.openxmlformats.org/presentationml/2006/main">
  <p:tag name="KSO_WM_DIAGRAM_VIRTUALLY_FRAME" val="{&quot;height&quot;:361.75,&quot;left&quot;:63.15,&quot;top&quot;:178,&quot;width&quot;:495}"/>
</p:tagLst>
</file>

<file path=ppt/tags/tag243.xml><?xml version="1.0" encoding="utf-8"?>
<p:tagLst xmlns:p="http://schemas.openxmlformats.org/presentationml/2006/main">
  <p:tag name="KSO_WM_DIAGRAM_VIRTUALLY_FRAME" val="{&quot;height&quot;:361.75,&quot;left&quot;:63.15,&quot;top&quot;:178,&quot;width&quot;:495}"/>
</p:tagLst>
</file>

<file path=ppt/tags/tag244.xml><?xml version="1.0" encoding="utf-8"?>
<p:tagLst xmlns:p="http://schemas.openxmlformats.org/presentationml/2006/main">
  <p:tag name="KSO_WM_DIAGRAM_VIRTUALLY_FRAME" val="{&quot;height&quot;:361.75,&quot;left&quot;:63.15,&quot;top&quot;:178,&quot;width&quot;:495}"/>
</p:tagLst>
</file>

<file path=ppt/tags/tag245.xml><?xml version="1.0" encoding="utf-8"?>
<p:tagLst xmlns:p="http://schemas.openxmlformats.org/presentationml/2006/main">
  <p:tag name="KSO_WM_DIAGRAM_VIRTUALLY_FRAME" val="{&quot;height&quot;:361.75,&quot;left&quot;:63.15,&quot;top&quot;:178,&quot;width&quot;:495}"/>
</p:tagLst>
</file>

<file path=ppt/tags/tag246.xml><?xml version="1.0" encoding="utf-8"?>
<p:tagLst xmlns:p="http://schemas.openxmlformats.org/presentationml/2006/main">
  <p:tag name="KSO_WM_DIAGRAM_VIRTUALLY_FRAME" val="{&quot;height&quot;:361.75,&quot;left&quot;:63.15,&quot;top&quot;:178,&quot;width&quot;:495}"/>
</p:tagLst>
</file>

<file path=ppt/tags/tag247.xml><?xml version="1.0" encoding="utf-8"?>
<p:tagLst xmlns:p="http://schemas.openxmlformats.org/presentationml/2006/main">
  <p:tag name="KSO_WM_DIAGRAM_VIRTUALLY_FRAME" val="{&quot;height&quot;:399.6806656869003,&quot;left&quot;:62.9,&quot;top&quot;:158.15,&quot;width&quot;:813.15}"/>
</p:tagLst>
</file>

<file path=ppt/tags/tag24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10_3*l_h_a*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9.6806656869003,&quot;left&quot;:62.9,&quot;top&quot;:158.15,&quot;width&quot;:81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UNIT_USESOURCEFORMAT_APPLY" val="0"/>
</p:tagLst>
</file>

<file path=ppt/tags/tag249.xml><?xml version="1.0" encoding="utf-8"?>
<p:tagLst xmlns:p="http://schemas.openxmlformats.org/presentationml/2006/main">
  <p:tag name="KSO_WM_DIAGRAM_VIRTUALLY_FRAME" val="{&quot;height&quot;:361.75,&quot;left&quot;:63.15,&quot;top&quot;:178,&quot;width&quot;:495}"/>
</p:tagLst>
</file>

<file path=ppt/tags/tag2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4824_2*l_h_f*1_1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5"/>
  <p:tag name="KSO_WM_BEAUTIFY_FLAG" val="#wm#"/>
  <p:tag name="KSO_WM_DIAGRAM_GROUP_CODE" val="l1-1"/>
  <p:tag name="KSO_WM_DIAGRAM_VERSION" val="3"/>
  <p:tag name="KSO_WM_DIAGRAM_COLOR_TRICK" val="1"/>
  <p:tag name="KSO_WM_DIAGRAM_COLOR_TEXT_CAN_REMOVE" val="n"/>
  <p:tag name="KSO_WM_UNIT_PRESET_TEXT" val="单击此处添加文本内容，简明扼要地阐述。根据需要可酌情增减文字，以便观者准确地理解您传达的思想。单击此处添加文本具体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50.xml><?xml version="1.0" encoding="utf-8"?>
<p:tagLst xmlns:p="http://schemas.openxmlformats.org/presentationml/2006/main">
  <p:tag name="KSO_WM_DIAGRAM_VIRTUALLY_FRAME" val="{&quot;height&quot;:380.4813855413002,&quot;left&quot;:55.45,&quot;top&quot;:119.1686144586998,&quot;width&quot;:559.65}"/>
</p:tagLst>
</file>

<file path=ppt/tags/tag2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151_3*l_h_f*1_2_1"/>
  <p:tag name="KSO_WM_TEMPLATE_CATEGORY" val="diagram"/>
  <p:tag name="KSO_WM_TEMPLATE_INDEX" val="20233151"/>
  <p:tag name="KSO_WM_UNIT_LAYERLEVEL" val="1_1_1"/>
  <p:tag name="KSO_WM_TAG_VERSION" val="3.0"/>
  <p:tag name="KSO_WM_BEAUTIFY_FLAG" val="#wm#"/>
  <p:tag name="KSO_WM_UNIT_TEXT_FILL_FORE_SCHEMECOLOR_INDEX_BRIGHTNESS" val="0.15"/>
  <p:tag name="KSO_WM_DIAGRAM_GROUP_CODE" val="l1-1"/>
  <p:tag name="KSO_WM_DIAGRAM_MAX_ITEMCNT" val="4"/>
  <p:tag name="KSO_WM_DIAGRAM_MIN_ITEMCNT" val="2"/>
  <p:tag name="KSO_WM_DIAGRAM_VIRTUALLY_FRAME" val="{&quot;height&quot;:380.4813855413002,&quot;left&quot;:55.45,&quot;top&quot;:119.1686144586998,&quot;width&quot;:559.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USESOURCEFORMAT_APPLY" val="0"/>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1_3*l_h_i*1_1_1"/>
  <p:tag name="KSO_WM_TEMPLATE_CATEGORY" val="diagram"/>
  <p:tag name="KSO_WM_TEMPLATE_INDEX" val="20233151"/>
  <p:tag name="KSO_WM_UNIT_LAYERLEVEL" val="1_1_1"/>
  <p:tag name="KSO_WM_TAG_VERSION" val="3.0"/>
  <p:tag name="KSO_WM_UNIT_TEXT_FILL_FORE_SCHEMECOLOR_INDEX_BRIGHTNESS" val="0.15"/>
  <p:tag name="KSO_WM_DIAGRAM_GROUP_CODE" val="l1-1"/>
  <p:tag name="KSO_WM_UNIT_FILL_TYPE" val="3"/>
  <p:tag name="KSO_WM_DIAGRAM_MAX_ITEMCNT" val="4"/>
  <p:tag name="KSO_WM_DIAGRAM_MIN_ITEMCNT" val="2"/>
  <p:tag name="KSO_WM_DIAGRAM_VIRTUALLY_FRAME" val="{&quot;height&quot;:366.4813537597656,&quot;left&quot;:55.5,&quot;top&quot;:119.1686144586998,&quot;width&quot;:414.6362992125984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LINE_FORE_SCHEMECOLOR_INDEX" val="5"/>
  <p:tag name="KSO_WM_UNIT_TEXT_FILL_FORE_SCHEMECOLOR_INDEX" val="1"/>
  <p:tag name="KSO_WM_UNIT_TEXT_FILL_TYPE" val="1"/>
  <p:tag name="KSO_WM_UNIT_LINE_FILL_TYPE" val="2"/>
  <p:tag name="KSO_WM_UNIT_USESOURCEFORMAT_APPLY" val="0"/>
</p:tagLst>
</file>

<file path=ppt/tags/tag253.xml><?xml version="1.0" encoding="utf-8"?>
<p:tagLst xmlns:p="http://schemas.openxmlformats.org/presentationml/2006/main">
  <p:tag name="TABLE_ENDDRAG_ORIGIN_RECT" val="720*308"/>
  <p:tag name="TABLE_ENDDRAG_RECT" val="126*180*720*308"/>
</p:tagLst>
</file>

<file path=ppt/tags/tag254.xml><?xml version="1.0" encoding="utf-8"?>
<p:tagLst xmlns:p="http://schemas.openxmlformats.org/presentationml/2006/main">
  <p:tag name="KSO_WM_DIAGRAM_VIRTUALLY_FRAME" val="{&quot;height&quot;:467.33138554130016,&quot;left&quot;:55.45,&quot;top&quot;:119.1686144586998,&quot;width&quot;:1072.6}"/>
</p:tagLst>
</file>

<file path=ppt/tags/tag2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151_3*l_h_f*1_2_1"/>
  <p:tag name="KSO_WM_TEMPLATE_CATEGORY" val="diagram"/>
  <p:tag name="KSO_WM_TEMPLATE_INDEX" val="20233151"/>
  <p:tag name="KSO_WM_UNIT_LAYERLEVEL" val="1_1_1"/>
  <p:tag name="KSO_WM_TAG_VERSION" val="3.0"/>
  <p:tag name="KSO_WM_BEAUTIFY_FLAG" val="#wm#"/>
  <p:tag name="KSO_WM_UNIT_TEXT_FILL_FORE_SCHEMECOLOR_INDEX_BRIGHTNESS" val="0.15"/>
  <p:tag name="KSO_WM_DIAGRAM_GROUP_CODE" val="l1-1"/>
  <p:tag name="KSO_WM_DIAGRAM_MAX_ITEMCNT" val="4"/>
  <p:tag name="KSO_WM_DIAGRAM_MIN_ITEMCNT" val="2"/>
  <p:tag name="KSO_WM_DIAGRAM_VIRTUALLY_FRAME" val="{&quot;height&quot;:467.33138554130016,&quot;left&quot;:55.45,&quot;top&quot;:119.1686144586998,&quot;width&quot;:107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USESOURCEFORMAT_APPLY" val="0"/>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1_3*l_h_i*1_1_1"/>
  <p:tag name="KSO_WM_TEMPLATE_CATEGORY" val="diagram"/>
  <p:tag name="KSO_WM_TEMPLATE_INDEX" val="20233151"/>
  <p:tag name="KSO_WM_UNIT_LAYERLEVEL" val="1_1_1"/>
  <p:tag name="KSO_WM_TAG_VERSION" val="3.0"/>
  <p:tag name="KSO_WM_UNIT_TEXT_FILL_FORE_SCHEMECOLOR_INDEX_BRIGHTNESS" val="0.15"/>
  <p:tag name="KSO_WM_DIAGRAM_GROUP_CODE" val="l1-1"/>
  <p:tag name="KSO_WM_UNIT_FILL_TYPE" val="3"/>
  <p:tag name="KSO_WM_DIAGRAM_MAX_ITEMCNT" val="4"/>
  <p:tag name="KSO_WM_DIAGRAM_MIN_ITEMCNT" val="2"/>
  <p:tag name="KSO_WM_DIAGRAM_VIRTUALLY_FRAME" val="{&quot;height&quot;:366.4813537597656,&quot;left&quot;:55.5,&quot;top&quot;:119.1686144586998,&quot;width&quot;:414.6362992125984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LINE_FORE_SCHEMECOLOR_INDEX" val="5"/>
  <p:tag name="KSO_WM_UNIT_TEXT_FILL_FORE_SCHEMECOLOR_INDEX" val="1"/>
  <p:tag name="KSO_WM_UNIT_TEXT_FILL_TYPE" val="1"/>
  <p:tag name="KSO_WM_UNIT_LINE_FILL_TYPE" val="2"/>
  <p:tag name="KSO_WM_UNIT_USESOURCEFORMAT_APPLY" val="0"/>
</p:tagLst>
</file>

<file path=ppt/tags/tag257.xml><?xml version="1.0" encoding="utf-8"?>
<p:tagLst xmlns:p="http://schemas.openxmlformats.org/presentationml/2006/main">
  <p:tag name="KSO_WM_DIAGRAM_VIRTUALLY_FRAME" val="{&quot;height&quot;:467.33138554130016,&quot;left&quot;:55.45,&quot;top&quot;:119.1686144586998,&quot;width&quot;:1072.6}"/>
</p:tagLst>
</file>

<file path=ppt/tags/tag258.xml><?xml version="1.0" encoding="utf-8"?>
<p:tagLst xmlns:p="http://schemas.openxmlformats.org/presentationml/2006/main">
  <p:tag name="KSO_WM_DIAGRAM_VIRTUALLY_FRAME" val="{&quot;height&quot;:467.33138554130016,&quot;left&quot;:55.45,&quot;top&quot;:119.1686144586998,&quot;width&quot;:1072.6}"/>
</p:tagLst>
</file>

<file path=ppt/tags/tag2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151_3*l_h_f*1_2_1"/>
  <p:tag name="KSO_WM_TEMPLATE_CATEGORY" val="diagram"/>
  <p:tag name="KSO_WM_TEMPLATE_INDEX" val="20233151"/>
  <p:tag name="KSO_WM_UNIT_LAYERLEVEL" val="1_1_1"/>
  <p:tag name="KSO_WM_TAG_VERSION" val="3.0"/>
  <p:tag name="KSO_WM_BEAUTIFY_FLAG" val="#wm#"/>
  <p:tag name="KSO_WM_UNIT_TEXT_FILL_FORE_SCHEMECOLOR_INDEX_BRIGHTNESS" val="0.15"/>
  <p:tag name="KSO_WM_DIAGRAM_GROUP_CODE" val="l1-1"/>
  <p:tag name="KSO_WM_DIAGRAM_MAX_ITEMCNT" val="4"/>
  <p:tag name="KSO_WM_DIAGRAM_MIN_ITEMCNT" val="2"/>
  <p:tag name="KSO_WM_DIAGRAM_VIRTUALLY_FRAME" val="{&quot;height&quot;:467.33138554130016,&quot;left&quot;:55.45,&quot;top&quot;:119.1686144586998,&quot;width&quot;:107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USESOURCEFORMAT_APPLY" val="0"/>
</p:tagLst>
</file>

<file path=ppt/tags/tag2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4824_2*l_h_f*1_2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UNIT_VALUE" val="65"/>
  <p:tag name="KSO_WM_DIAGRAM_VERSION" val="3"/>
  <p:tag name="KSO_WM_DIAGRAM_COLOR_TRICK" val="1"/>
  <p:tag name="KSO_WM_DIAGRAM_COLOR_TEXT_CAN_REMOVE" val="n"/>
  <p:tag name="KSO_WM_UNIT_PRESET_TEXT" val="单击此处添加文本内容，简明扼要地阐述。根据需要可酌情增减文字，以便观者准确地理解您传达的思想。单击此处添加文本具体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1_3*l_h_i*1_1_1"/>
  <p:tag name="KSO_WM_TEMPLATE_CATEGORY" val="diagram"/>
  <p:tag name="KSO_WM_TEMPLATE_INDEX" val="20233151"/>
  <p:tag name="KSO_WM_UNIT_LAYERLEVEL" val="1_1_1"/>
  <p:tag name="KSO_WM_TAG_VERSION" val="3.0"/>
  <p:tag name="KSO_WM_UNIT_TEXT_FILL_FORE_SCHEMECOLOR_INDEX_BRIGHTNESS" val="0.15"/>
  <p:tag name="KSO_WM_DIAGRAM_GROUP_CODE" val="l1-1"/>
  <p:tag name="KSO_WM_UNIT_FILL_TYPE" val="3"/>
  <p:tag name="KSO_WM_DIAGRAM_MAX_ITEMCNT" val="4"/>
  <p:tag name="KSO_WM_DIAGRAM_MIN_ITEMCNT" val="2"/>
  <p:tag name="KSO_WM_DIAGRAM_VIRTUALLY_FRAME" val="{&quot;height&quot;:366.4813537597656,&quot;left&quot;:55.5,&quot;top&quot;:119.1686144586998,&quot;width&quot;:414.6362992125984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LINE_FORE_SCHEMECOLOR_INDEX" val="5"/>
  <p:tag name="KSO_WM_UNIT_TEXT_FILL_FORE_SCHEMECOLOR_INDEX" val="1"/>
  <p:tag name="KSO_WM_UNIT_TEXT_FILL_TYPE" val="1"/>
  <p:tag name="KSO_WM_UNIT_LINE_FILL_TYPE" val="2"/>
  <p:tag name="KSO_WM_UNIT_USESOURCEFORMAT_APPLY" val="0"/>
</p:tagLst>
</file>

<file path=ppt/tags/tag261.xml><?xml version="1.0" encoding="utf-8"?>
<p:tagLst xmlns:p="http://schemas.openxmlformats.org/presentationml/2006/main">
  <p:tag name="KSO_WM_DIAGRAM_VIRTUALLY_FRAME" val="{&quot;height&quot;:354.49133858267726,&quot;left&quot;:136,&quot;top&quot;:121.9,&quot;width&quot;:688}"/>
</p:tagLst>
</file>

<file path=ppt/tags/tag262.xml><?xml version="1.0" encoding="utf-8"?>
<p:tagLst xmlns:p="http://schemas.openxmlformats.org/presentationml/2006/main">
  <p:tag name="KSO_WM_DIAGRAM_VIRTUALLY_FRAME" val="{&quot;height&quot;:354.49133858267726,&quot;left&quot;:136,&quot;top&quot;:121.9,&quot;width&quot;:688}"/>
</p:tagLst>
</file>

<file path=ppt/tags/tag263.xml><?xml version="1.0" encoding="utf-8"?>
<p:tagLst xmlns:p="http://schemas.openxmlformats.org/presentationml/2006/main">
  <p:tag name="KSO_WM_DIAGRAM_VIRTUALLY_FRAME" val="{&quot;height&quot;:354.49133858267726,&quot;left&quot;:136,&quot;top&quot;:121.9,&quot;width&quot;:688}"/>
</p:tagLst>
</file>

<file path=ppt/tags/tag264.xml><?xml version="1.0" encoding="utf-8"?>
<p:tagLst xmlns:p="http://schemas.openxmlformats.org/presentationml/2006/main">
  <p:tag name="KSO_WM_DIAGRAM_VIRTUALLY_FRAME" val="{&quot;height&quot;:354.49133858267726,&quot;left&quot;:136,&quot;top&quot;:121.9,&quot;width&quot;:688}"/>
</p:tagLst>
</file>

<file path=ppt/tags/tag265.xml><?xml version="1.0" encoding="utf-8"?>
<p:tagLst xmlns:p="http://schemas.openxmlformats.org/presentationml/2006/main">
  <p:tag name="KSO_WM_DIAGRAM_VIRTUALLY_FRAME" val="{&quot;height&quot;:354.49133858267726,&quot;left&quot;:136,&quot;top&quot;:121.9,&quot;width&quot;:688}"/>
</p:tagLst>
</file>

<file path=ppt/tags/tag266.xml><?xml version="1.0" encoding="utf-8"?>
<p:tagLst xmlns:p="http://schemas.openxmlformats.org/presentationml/2006/main">
  <p:tag name="KSO_WM_DIAGRAM_VIRTUALLY_FRAME" val="{&quot;height&quot;:354.49133858267726,&quot;left&quot;:136,&quot;top&quot;:121.9,&quot;width&quot;:688}"/>
</p:tagLst>
</file>

<file path=ppt/tags/tag2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59_1*l_h_f*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left&quot;:54.90503937007874,&quot;top&quot;:134.31626130832464,&quot;width&quot;:414.0518110236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请尽量言简意赅的阐述观点。单击输入您的项正文，请尽量言简意赅的阐述观点。"/>
  <p:tag name="KSO_WM_UNIT_TEXT_FILL_FORE_SCHEMECOLOR_INDEX" val="1"/>
  <p:tag name="KSO_WM_UNIT_TEXT_FILL_TYPE" val="1"/>
  <p:tag name="KSO_WM_UNIT_TEXT_TYPE" val="1"/>
  <p:tag name="KSO_WM_UNIT_USESOURCEFORMAT_APPLY" val="0"/>
</p:tagLst>
</file>

<file path=ppt/tags/tag2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9_1*l_h_a*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left&quot;:54.90503937007874,&quot;top&quot;:134.31626130832464,&quot;width&quot;:414.0518110236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0"/>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59_1*l_h_i*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left&quot;:54.90503937007874,&quot;top&quot;:134.31626130832464,&quot;width&quot;:414.05181102362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4824_2*l_h_f*1_3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UNIT_VALUE" val="65"/>
  <p:tag name="KSO_WM_DIAGRAM_VERSION" val="3"/>
  <p:tag name="KSO_WM_DIAGRAM_COLOR_TRICK" val="1"/>
  <p:tag name="KSO_WM_DIAGRAM_COLOR_TEXT_CAN_REMOVE" val="n"/>
  <p:tag name="KSO_WM_UNIT_PRESET_TEXT" val="单击此处添加文本内容，简明扼要地阐述。根据需要可酌情增减文字，以便观者准确地理解您传达的思想。单击此处添加文本具体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7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973_4*l_h_i*1_1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27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73_4*l_h_f*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48"/>
  <p:tag name="KSO_WM_UNIT_TEXT_TYPE" val="1"/>
  <p:tag name="KSO_WM_UNIT_PRESET_TEXT" val="单击此处添加文本具体内容，简明扼要地阐述您的观点。根据需要您可酌情增减文字内容"/>
  <p:tag name="KSO_WM_UNIT_TEXT_FILL_FORE_SCHEMECOLOR_INDEX" val="1"/>
  <p:tag name="KSO_WM_UNIT_TEXT_FILL_TYPE" val="1"/>
  <p:tag name="KSO_WM_UNIT_USESOURCEFORMAT_APPLY" val="0"/>
</p:tagLst>
</file>

<file path=ppt/tags/tag27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73_4*l_h_i*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7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973_4*l_h_i*1_1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7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73_4*l_h_a*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
  <p:tag name="KSO_WM_UNIT_TEXT_TYPE" val="1"/>
  <p:tag name="KSO_WM_UNIT_PRESET_TEXT" val="添加标题"/>
  <p:tag name="KSO_WM_UNIT_TEXT_FILL_FORE_SCHEMECOLOR_INDEX" val="1"/>
  <p:tag name="KSO_WM_UNIT_TEXT_FILL_TYPE" val="1"/>
  <p:tag name="KSO_WM_UNIT_USESOURCEFORMAT_APPLY" val="0"/>
</p:tagLst>
</file>

<file path=ppt/tags/tag27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973_4*l_h_i*1_2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27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73_4*l_h_f*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48"/>
  <p:tag name="KSO_WM_UNIT_TEXT_TYPE" val="1"/>
  <p:tag name="KSO_WM_UNIT_PRESET_TEXT" val="单击此处添加文本具体内容，简明扼要地阐述您的观点。根据需要您可酌情增减文字内容"/>
  <p:tag name="KSO_WM_UNIT_TEXT_FILL_FORE_SCHEMECOLOR_INDEX" val="1"/>
  <p:tag name="KSO_WM_UNIT_TEXT_FILL_TYPE" val="1"/>
  <p:tag name="KSO_WM_UNIT_USESOURCEFORMAT_APPLY" val="0"/>
</p:tagLst>
</file>

<file path=ppt/tags/tag27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973_4*l_h_i*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7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973_4*l_h_i*1_2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7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73_4*l_h_a*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UNIT_USESOURCEFORMAT_APPLY" val="0"/>
</p:tagLst>
</file>

<file path=ppt/tags/tag2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4824_2*l_h_a*1_1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BEAUTIFY_FLAG" val="#wm#"/>
  <p:tag name="KSO_WM_DIAGRAM_GROUP_CODE" val="l1-1"/>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8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973_4*l_h_i*1_3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28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973_4*l_h_f*1_3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48"/>
  <p:tag name="KSO_WM_UNIT_TEXT_TYPE" val="1"/>
  <p:tag name="KSO_WM_UNIT_PRESET_TEXT" val="单击此处添加文本具体内容，简明扼要地阐述您的观点。根据需要您可酌情增减文字内容"/>
  <p:tag name="KSO_WM_UNIT_TEXT_FILL_FORE_SCHEMECOLOR_INDEX" val="1"/>
  <p:tag name="KSO_WM_UNIT_TEXT_FILL_TYPE" val="1"/>
  <p:tag name="KSO_WM_UNIT_USESOURCEFORMAT_APPLY" val="0"/>
</p:tagLst>
</file>

<file path=ppt/tags/tag28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973_4*l_h_i*1_3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8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973_4*l_h_i*1_3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8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973_4*l_h_a*1_3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
  <p:tag name="KSO_WM_UNIT_TEXT_TYPE" val="1"/>
  <p:tag name="KSO_WM_UNIT_PRESET_TEXT" val="添加标题"/>
  <p:tag name="KSO_WM_UNIT_TEXT_FILL_FORE_SCHEMECOLOR_INDEX" val="1"/>
  <p:tag name="KSO_WM_UNIT_TEXT_FILL_TYPE" val="1"/>
  <p:tag name="KSO_WM_UNIT_USESOURCEFORMAT_APPLY" val="0"/>
</p:tagLst>
</file>

<file path=ppt/tags/tag28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973_4*l_h_i*1_4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28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973_4*l_h_f*1_4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48"/>
  <p:tag name="KSO_WM_UNIT_TEXT_TYPE" val="1"/>
  <p:tag name="KSO_WM_UNIT_PRESET_TEXT" val="单击此处添加文本具体内容，简明扼要地阐述您的观点。根据需要您可酌情增减文字内容"/>
  <p:tag name="KSO_WM_UNIT_TEXT_FILL_FORE_SCHEMECOLOR_INDEX" val="1"/>
  <p:tag name="KSO_WM_UNIT_TEXT_FILL_TYPE" val="1"/>
  <p:tag name="KSO_WM_UNIT_USESOURCEFORMAT_APPLY" val="0"/>
</p:tagLst>
</file>

<file path=ppt/tags/tag28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973_4*l_h_i*1_4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8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973_4*l_h_i*1_4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8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973_4*l_h_a*1_4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UNIT_USESOURCEFORMAT_APPLY" val="0"/>
</p:tagLst>
</file>

<file path=ppt/tags/tag2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4824_2*l_h_a*1_2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UNIT_VALUE" val="10"/>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9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973_4*l_h_i*1_5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29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973_4*l_h_f*1_5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48"/>
  <p:tag name="KSO_WM_UNIT_TEXT_TYPE" val="1"/>
  <p:tag name="KSO_WM_UNIT_PRESET_TEXT" val="单击此处添加文本具体内容，简明扼要地阐述您的观点。根据需要您可酌情增减文字内容"/>
  <p:tag name="KSO_WM_UNIT_TEXT_FILL_FORE_SCHEMECOLOR_INDEX" val="1"/>
  <p:tag name="KSO_WM_UNIT_TEXT_FILL_TYPE" val="1"/>
  <p:tag name="KSO_WM_UNIT_USESOURCEFORMAT_APPLY" val="0"/>
</p:tagLst>
</file>

<file path=ppt/tags/tag29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973_4*l_h_i*1_5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9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973_4*l_h_i*1_5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9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31973_4*l_h_a*1_5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33.6999938964844,&quot;left&quot;:60.35,&quot;top&quot;:179.90000610351564,&quot;width&quot;:85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UNIT_USESOURCEFORMAT_APPLY" val="0"/>
</p:tagLst>
</file>

<file path=ppt/tags/tag29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59_1*l_h_f*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left&quot;:54.90503937007874,&quot;top&quot;:134.31626130832464,&quot;width&quot;:414.0518110236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请尽量言简意赅的阐述观点。单击输入您的项正文，请尽量言简意赅的阐述观点。"/>
  <p:tag name="KSO_WM_UNIT_TEXT_FILL_FORE_SCHEMECOLOR_INDEX" val="1"/>
  <p:tag name="KSO_WM_UNIT_TEXT_FILL_TYPE" val="1"/>
  <p:tag name="KSO_WM_UNIT_TEXT_TYPE" val="1"/>
  <p:tag name="KSO_WM_UNIT_USESOURCEFORMAT_APPLY" val="0"/>
</p:tagLst>
</file>

<file path=ppt/tags/tag2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9_1*l_h_a*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left&quot;:54.90503937007874,&quot;top&quot;:134.31626130832464,&quot;width&quot;:414.0518110236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0"/>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59_1*l_h_i*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left&quot;:54.90503937007874,&quot;top&quot;:134.31626130832464,&quot;width&quot;:414.05181102362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298.xml><?xml version="1.0" encoding="utf-8"?>
<p:tagLst xmlns:p="http://schemas.openxmlformats.org/presentationml/2006/main">
  <p:tag name="KSO_WM_DIAGRAM_VIRTUALLY_FRAME" val="{&quot;height&quot;:372.65,&quot;left&quot;:62.7,&quot;top&quot;:145.65,&quot;width&quot;:868.4}"/>
</p:tagLst>
</file>

<file path=ppt/tags/tag29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315_1*l_h_f*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72.65,&quot;left&quot;:62.7,&quot;top&quot;:145.65,&quot;width&quot;:8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1"/>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8500000238418579},{&quot;brightness&quot;:0,&quot;colorType&quot;:1,&quot;foreColorIndex&quot;:5,&quot;pos&quot;:1,&quot;transparency&quot;:0.8999999761581421}],&quot;type&quot;:3},&quot;glow&quot;:{&quot;colorType&quot;:0},&quot;line&quot;:{&quot;gradient&quot;:[{&quot;brightness&quot;:0,&quot;colorType&quot;:1,&quot;foreColorIndex&quot;:5,&quot;pos&quot;:0.23999999463558197,&quot;transparency&quot;:1},{&quot;brightness&quot;:0,&quot;colorType&quot;:1,&quot;foreColorIndex&quot;:5,&quot;pos&quot;:1,&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4824_2*l_h_a*1_3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UNIT_VALUE" val="10"/>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0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15_1*l_h_a*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72.65,&quot;left&quot;:62.7,&quot;top&quot;:145.65,&quot;width&quot;:8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2"/>
  <p:tag name="KSO_WM_DIAGRAM_VERSION" val="3"/>
  <p:tag name="KSO_WM_DIAGRAM_COLOR_TRICK" val="1"/>
  <p:tag name="KSO_WM_DIAGRAM_COLOR_TEXT_CAN_REMOVE" val="n"/>
  <p:tag name="KSO_WM_UNIT_PRESET_TEXT" val="此处添加项标题"/>
  <p:tag name="KSO_WM_UNIT_TEXT_FILL_FORE_SCHEMECOLOR_INDEX" val="1"/>
  <p:tag name="KSO_WM_UNIT_TEXT_FILL_TYPE" val="1"/>
  <p:tag name="KSO_WM_UNIT_TEXT_TYPE" val="1"/>
  <p:tag name="KSO_WM_UNIT_USESOURCEFORMAT_APPLY" val="0"/>
</p:tagLst>
</file>

<file path=ppt/tags/tag30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315_1*l_h_f*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72.65,&quot;left&quot;:62.7,&quot;top&quot;:145.65,&quot;width&quot;:8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30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15_1*l_h_a*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72.65,&quot;left&quot;:62.7,&quot;top&quot;:145.65,&quot;width&quot;:8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30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315_1*l_h_f*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72.65,&quot;left&quot;:62.7,&quot;top&quot;:145.65,&quot;width&quot;:8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10;"/>
  <p:tag name="KSO_WM_UNIT_TEXT_FILL_FORE_SCHEMECOLOR_INDEX" val="1"/>
  <p:tag name="KSO_WM_UNIT_TEXT_FILL_TYPE" val="1"/>
  <p:tag name="KSO_WM_UNIT_TEXT_TYPE" val="1"/>
  <p:tag name="KSO_WM_UNIT_TEXT_LAYER_COUNT" val="1"/>
  <p:tag name="KSO_WM_UNIT_USESOURCEFORMAT_APPLY" val="0"/>
</p:tagLst>
</file>

<file path=ppt/tags/tag30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15_1*l_h_a*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72.65,&quot;left&quot;:62.7,&quot;top&quot;:145.65,&quot;width&quot;:8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1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72.65,&quot;left&quot;:62.7,&quot;top&quot;:145.65,&quot;width&quot;:868.4}"/>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quot;ai_type&quot;:&quot;generate_ppt&quot;,&quot;id&quot;:&quot;VCG41N1336623240&quot;}*auto_gallery_ai_v2.0.6_ONLINE*1737959674716_1.10_796dae2e25a9-slide-9"/>
  <p:tag name="KSO_WM_UNIT_LINE_FILL_TYPE" val="2"/>
  <p:tag name="KSO_WM_UNIT_USESOURCEFORMAT_APPLY" val="0"/>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2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72.65,&quot;left&quot;:62.7,&quot;top&quot;:145.65,&quot;width&quot;:868.4}"/>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quot;ai_type&quot;:&quot;generate_ppt&quot;,&quot;id&quot;:&quot;VCG41N859751646&quot;}*auto_gallery_ai_v2.0.6_ONLINE*1737959674716_1.10_796dae2e25a9-slide-9"/>
  <p:tag name="KSO_WM_UNIT_LINE_FILL_TYPE" val="2"/>
  <p:tag name="KSO_WM_UNIT_USESOURCEFORMAT_APPLY" val="0"/>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3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72.65,&quot;left&quot;:62.7,&quot;top&quot;:145.65,&quot;width&quot;:868.4}"/>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quot;ai_type&quot;:&quot;generate_ppt&quot;,&quot;id&quot;:&quot;VCG41N1158906775&quot;}*auto_gallery_ai_v2.0.6_ONLINE*1737959674716_1.10_796dae2e25a9-slide-9"/>
  <p:tag name="KSO_WM_UNIT_LINE_FILL_TYPE" val="2"/>
  <p:tag name="KSO_WM_UNIT_USESOURCEFORMAT_APPLY" val="0"/>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1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72.65,&quot;left&quot;:62.7,&quot;top&quot;:145.65,&quot;width&quot;:868.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2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72.65,&quot;left&quot;:62.7,&quot;top&quot;:145.65,&quot;width&quot;:868.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5"/>
  <p:tag name="KSO_WM_UNIT_ID" val="diagram20234824_2*l_h_i*1_2_5"/>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gradient&quot;:[{&quot;brightness&quot;:0,&quot;colorType&quot;:1,&quot;foreColorIndex&quot;:5,&quot;pos&quot;:0.2599999904632568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 name="KSO_WM_DIAGRAM_USE_COLOR_VALUE" val="{&quot;color_scheme&quot;:1,&quot;color_type&quot;:1,&quot;theme_color_indexes&quot;:[5,6,5,6,5,6]}"/>
  <p:tag name="KSO_WM_BEAUTIFY_FLAG" val="#wm#"/>
  <p:tag name="KSO_WM_DIAGRAM_GROUP_CODE" val="l1-1"/>
  <p:tag name="KSO_WM_DIAGRAM_VERSION" val="3"/>
  <p:tag name="KSO_WM_DIAGRAM_COLOR_TRICK" val="1"/>
  <p:tag name="KSO_WM_DIAGRAM_COLOR_TEXT_CAN_REMOVE" val="n"/>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3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72.65,&quot;left&quot;:62.7,&quot;top&quot;:145.65,&quot;width&quot;:868.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3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59_1*l_h_f*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left&quot;:54.90503937007874,&quot;top&quot;:134.31626130832464,&quot;width&quot;:414.0518110236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请尽量言简意赅的阐述观点。单击输入您的项正文，请尽量言简意赅的阐述观点。"/>
  <p:tag name="KSO_WM_UNIT_TEXT_FILL_FORE_SCHEMECOLOR_INDEX" val="1"/>
  <p:tag name="KSO_WM_UNIT_TEXT_FILL_TYPE" val="1"/>
  <p:tag name="KSO_WM_UNIT_TEXT_TYPE" val="1"/>
  <p:tag name="KSO_WM_UNIT_USESOURCEFORMAT_APPLY" val="0"/>
</p:tagLst>
</file>

<file path=ppt/tags/tag3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9_1*l_h_a*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left&quot;:54.90503937007874,&quot;top&quot;:134.31626130832464,&quot;width&quot;:414.0518110236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0"/>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59_1*l_h_i*1_1_1"/>
  <p:tag name="KSO_WM_TEMPLATE_CATEGORY" val="diagram"/>
  <p:tag name="KSO_WM_TEMPLATE_INDEX" val="20231759"/>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left&quot;:54.90503937007874,&quot;top&quot;:134.31626130832464,&quot;width&quot;:414.05181102362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314.xml><?xml version="1.0" encoding="utf-8"?>
<p:tagLst xmlns:p="http://schemas.openxmlformats.org/presentationml/2006/main">
  <p:tag name="KSO_WM_DIAGRAM_VIRTUALLY_FRAME" val="{&quot;height&quot;:371.101811023622,&quot;left&quot;:34.5,&quot;top&quot;:108.25,&quot;width&quot;:762.9}"/>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78_2*l_h_i*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4"/>
  <p:tag name="KSO_WM_DIAGRAM_MIN_ITEMCNT" val="2"/>
  <p:tag name="KSO_WM_DIAGRAM_VIRTUALLY_FRAME" val="{&quot;height&quot;:371.101811023622,&quot;left&quot;:34.5,&quot;top&quot;:108.25,&quot;width&quot;:762.9}"/>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678"/>
  <p:tag name="KSO_WM_UNIT_LAYERLEVEL" val="1_1_1"/>
  <p:tag name="KSO_WM_TAG_VERSION" val="3.0"/>
  <p:tag name="KSO_WM_UNIT_VALUE" val="10"/>
  <p:tag name="KSO_WM_UNIT_TYPE" val="l_h_a"/>
  <p:tag name="KSO_WM_UNIT_ID" val="diagram20231678_2*l_h_a*1_1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solid&quot;:{&quot;brightness&quot;:0,&quot;colorType&quot;:1,&quot;foreColorIndex&quot;:5,&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TEXT_FILL_FORE_SCHEMECOLOR_INDEX" val="1"/>
  <p:tag name="KSO_WM_UNIT_TEXT_FILL_TYPE" val="1"/>
  <p:tag name="KSO_WM_UNIT_PRESET_TEXT" val="添加标题"/>
  <p:tag name="KSO_WM_UNIT_TEXT_TYPE" val="1"/>
</p:tagLst>
</file>

<file path=ppt/tags/tag3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78_2*l_h_f*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Lst>
</file>

<file path=ppt/tags/tag318.xml><?xml version="1.0" encoding="utf-8"?>
<p:tagLst xmlns:p="http://schemas.openxmlformats.org/presentationml/2006/main">
  <p:tag name="KSO_WM_UNIT_VALUE" val="358*39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3143_4*l_h_d*1_1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BEAUTIFY_FLAG" val="#wm#"/>
  <p:tag name="KSO_WM_UNIT_LINE_FORE_SCHEMECOLOR_INDEX" val="5"/>
  <p:tag name="KSO_WM_UNIT_PICTURE_SUBTYPE" val="b"/>
  <p:tag name="MH_PIC_SOURCE_TYPE" val="generate_slide_ai*{&quot;ai_type&quot;:&quot;generate_ppt&quot;,&quot;id&quot;:&quot;VCG41N1301548784&quot;}*auto_gallery_ai_v2.0.6_ONLINE*1737959674716_1.10_796dae2e25a9-slide-30"/>
  <p:tag name="KSO_WM_UNIT_LINE_FILL_TYPE" val="2"/>
  <p:tag name="KSO_WM_UNIT_USESOURCEFORMAT_APPLY" val="0"/>
</p:tagLst>
</file>

<file path=ppt/tags/tag319.xml><?xml version="1.0" encoding="utf-8"?>
<p:tagLst xmlns:p="http://schemas.openxmlformats.org/presentationml/2006/main">
  <p:tag name="KSO_WM_UNIT_VALUE" val="358*396"/>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3143_4*l_h_d*1_2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BEAUTIFY_FLAG" val="#wm#"/>
  <p:tag name="KSO_WM_UNIT_LINE_FORE_SCHEMECOLOR_INDEX" val="5"/>
  <p:tag name="KSO_WM_UNIT_PICTURE_SUBTYPE" val="b"/>
  <p:tag name="MH_PIC_SOURCE_TYPE" val="generate_slide_ai*{&quot;ai_type&quot;:&quot;generate_ppt&quot;,&quot;id&quot;:&quot;VCG211237680841&quot;}*auto_gallery_ai_v2.0.6_ONLINE*1737959674716_1.10_796dae2e25a9-slide-30"/>
  <p:tag name="KSO_WM_UNIT_LINE_FILL_TYPE" val="2"/>
  <p:tag name="KSO_WM_UNIT_USESOURCEFORMAT_APPLY" val="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5"/>
  <p:tag name="KSO_WM_UNIT_ID" val="diagram20234824_2*l_h_i*1_3_5"/>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gradient&quot;:[{&quot;brightness&quot;:0,&quot;colorType&quot;:1,&quot;foreColorIndex&quot;:5,&quot;pos&quot;:0.2599999904632568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 name="KSO_WM_DIAGRAM_USE_COLOR_VALUE" val="{&quot;color_scheme&quot;:1,&quot;color_type&quot;:1,&quot;theme_color_indexes&quot;:[5,6,5,6,5,6]}"/>
  <p:tag name="KSO_WM_BEAUTIFY_FLAG" val="#wm#"/>
  <p:tag name="KSO_WM_DIAGRAM_GROUP_CODE" val="l1-1"/>
  <p:tag name="KSO_WM_DIAGRAM_VERSION" val="3"/>
  <p:tag name="KSO_WM_DIAGRAM_COLOR_TRICK" val="1"/>
  <p:tag name="KSO_WM_DIAGRAM_COLOR_TEXT_CAN_REMOVE" val="n"/>
</p:tagLst>
</file>

<file path=ppt/tags/tag320.xml><?xml version="1.0" encoding="utf-8"?>
<p:tagLst xmlns:p="http://schemas.openxmlformats.org/presentationml/2006/main">
  <p:tag name="KSO_WM_UNIT_VALUE" val="358*396"/>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3143_4*l_h_d*1_3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BEAUTIFY_FLAG" val="#wm#"/>
  <p:tag name="KSO_WM_UNIT_LINE_FORE_SCHEMECOLOR_INDEX" val="5"/>
  <p:tag name="KSO_WM_UNIT_PICTURE_SUBTYPE" val="b"/>
  <p:tag name="MH_PIC_SOURCE_TYPE" val="generate_slide_ai*{&quot;ai_type&quot;:&quot;generate_ppt&quot;,&quot;id&quot;:&quot;VCG41N1173930290&quot;}*auto_gallery_ai_v2.0.6_ONLINE*1737959674716_1.10_796dae2e25a9-slide-30"/>
  <p:tag name="KSO_WM_UNIT_LINE_FILL_TYPE" val="2"/>
  <p:tag name="KSO_WM_UNIT_USESOURCEFORMAT_APPLY" val="0"/>
</p:tagLst>
</file>

<file path=ppt/tags/tag321.xml><?xml version="1.0" encoding="utf-8"?>
<p:tagLst xmlns:p="http://schemas.openxmlformats.org/presentationml/2006/main">
  <p:tag name="KSO_WM_UNIT_VALUE" val="358*396"/>
  <p:tag name="KSO_WM_UNIT_HIGHLIGHT" val="0"/>
  <p:tag name="KSO_WM_UNIT_COMPATIBLE" val="0"/>
  <p:tag name="KSO_WM_UNIT_DIAGRAM_ISNUMVISUAL" val="0"/>
  <p:tag name="KSO_WM_UNIT_DIAGRAM_ISREFERUNIT" val="0"/>
  <p:tag name="KSO_WM_DIAGRAM_GROUP_CODE" val="l1-1"/>
  <p:tag name="KSO_WM_UNIT_TYPE" val="l_h_d"/>
  <p:tag name="KSO_WM_UNIT_INDEX" val="1_4_1"/>
  <p:tag name="KSO_WM_UNIT_ID" val="diagram20233143_4*l_h_d*1_4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BEAUTIFY_FLAG" val="#wm#"/>
  <p:tag name="KSO_WM_UNIT_LINE_FORE_SCHEMECOLOR_INDEX" val="5"/>
  <p:tag name="KSO_WM_UNIT_PICTURE_SUBTYPE" val="b"/>
  <p:tag name="MH_PIC_SOURCE_TYPE" val="generate_slide_ai*{&quot;ai_type&quot;:&quot;generate_ppt&quot;,&quot;id&quot;:&quot;VCG41N1163635226&quot;}*auto_gallery_ai_v2.0.6_ONLINE*1737959674716_1.10_796dae2e25a9-slide-30"/>
  <p:tag name="KSO_WM_UNIT_LINE_FILL_TYPE" val="2"/>
  <p:tag name="KSO_WM_UNIT_USESOURCEFORMAT_APPLY" val="0"/>
</p:tagLst>
</file>

<file path=ppt/tags/tag322.xml><?xml version="1.0" encoding="utf-8"?>
<p:tagLst xmlns:p="http://schemas.openxmlformats.org/presentationml/2006/main">
  <p:tag name="KSO_WM_UNIT_VALUE" val="358*396"/>
  <p:tag name="KSO_WM_UNIT_HIGHLIGHT" val="0"/>
  <p:tag name="KSO_WM_UNIT_COMPATIBLE" val="0"/>
  <p:tag name="KSO_WM_UNIT_DIAGRAM_ISNUMVISUAL" val="0"/>
  <p:tag name="KSO_WM_UNIT_DIAGRAM_ISREFERUNIT" val="0"/>
  <p:tag name="KSO_WM_UNIT_TYPE" val="l_h_d"/>
  <p:tag name="KSO_WM_UNIT_INDEX" val="1_5_1"/>
  <p:tag name="KSO_WM_UNIT_ID" val="diagram20233143_4*l_h_d*1_5_1"/>
  <p:tag name="KSO_WM_TEMPLATE_CATEGORY" val="diagram"/>
  <p:tag name="KSO_WM_TEMPLATE_INDEX" val="20233143"/>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BEAUTIFY_FLAG" val="#wm#"/>
  <p:tag name="KSO_WM_UNIT_LINE_FORE_SCHEMECOLOR_INDEX" val="5"/>
  <p:tag name="KSO_WM_UNIT_PICTURE_SUBTYPE" val="b"/>
  <p:tag name="MH_PIC_SOURCE_TYPE" val="generate_slide_ai*{&quot;ai_type&quot;:&quot;generate_ppt&quot;,&quot;id&quot;:&quot;VCG41N532648791&quot;}*auto_gallery_ai_v2.0.6_ONLINE*1737959674716_1.10_796dae2e25a9-slide-30"/>
  <p:tag name="KSO_WM_UNIT_LINE_FILL_TYPE" val="2"/>
  <p:tag name="KSO_WM_UNIT_USESOURCEFORMAT_APPLY" val="0"/>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143_4*l_h_a*1_2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VALUE" val="26"/>
  <p:tag name="KSO_WM_UNIT_PRESET_TEXT" val="单击此处添加标题"/>
  <p:tag name="KSO_WM_UNIT_FILL_TYPE" val="3"/>
  <p:tag name="KSO_WM_UNIT_TEXT_FILL_FORE_SCHEMECOLOR_INDEX" val="1"/>
  <p:tag name="KSO_WM_UNIT_TEXT_FILL_TYPE" val="1"/>
  <p:tag name="KSO_WM_UNIT_TEXT_TYPE" val="1"/>
  <p:tag name="KSO_WM_UNIT_USESOURCEFORMAT_APPLY" val="0"/>
</p:tagLst>
</file>

<file path=ppt/tags/tag3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143_4*l_h_f*1_2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VALUE" val="68"/>
  <p:tag name="KSO_WM_UNIT_PRESET_TEXT" val="单击此处添加文本，简明扼要地阐述观点。根据需要可酌情增减文字"/>
  <p:tag name="KSO_WM_UNIT_TEXT_FILL_FORE_SCHEMECOLOR_INDEX" val="1"/>
  <p:tag name="KSO_WM_UNIT_TEXT_FILL_TYPE" val="1"/>
  <p:tag name="KSO_WM_UNIT_TEXT_TYPE" val="1"/>
  <p:tag name="KSO_WM_UNIT_TEXT_LAYER_COUNT" val="1"/>
  <p:tag name="KSO_WM_UNIT_USESOURCEFORMAT_APPLY" val="0"/>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3143_4*l_h_a*1_4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VALUE" val="26"/>
  <p:tag name="KSO_WM_UNIT_PRESET_TEXT" val="单击此处添加标题"/>
  <p:tag name="KSO_WM_UNIT_FILL_TYPE" val="3"/>
  <p:tag name="KSO_WM_UNIT_TEXT_FILL_FORE_SCHEMECOLOR_INDEX" val="1"/>
  <p:tag name="KSO_WM_UNIT_TEXT_FILL_TYPE" val="1"/>
  <p:tag name="KSO_WM_UNIT_TEXT_TYPE" val="1"/>
  <p:tag name="KSO_WM_UNIT_USESOURCEFORMAT_APPLY" val="0"/>
</p:tagLst>
</file>

<file path=ppt/tags/tag32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3143_4*l_h_f*1_4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VALUE" val="68"/>
  <p:tag name="KSO_WM_UNIT_PRESET_TEXT" val="单击此处添加文本，简明扼要地阐述观点。根据需要可酌情增减文字"/>
  <p:tag name="KSO_WM_UNIT_TEXT_FILL_FORE_SCHEMECOLOR_INDEX" val="1"/>
  <p:tag name="KSO_WM_UNIT_TEXT_FILL_TYPE" val="1"/>
  <p:tag name="KSO_WM_UNIT_TEXT_TYPE" val="1"/>
  <p:tag name="KSO_WM_UNIT_TEXT_LAYER_COUNT" val="1"/>
  <p:tag name="KSO_WM_UNIT_USESOURCEFORMAT_APPLY" val="0"/>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4*l_h_i*1_2_1"/>
  <p:tag name="KSO_WM_TEMPLATE_CATEGORY" val="diagram"/>
  <p:tag name="KSO_WM_TEMPLATE_INDEX" val="20233143"/>
  <p:tag name="KSO_WM_UNIT_LAYERLEVEL" val="1_1_1"/>
  <p:tag name="KSO_WM_TAG_VERSION" val="3.0"/>
  <p:tag name="KSO_WM_BEAUTIFY_FLAG" val="#wm#"/>
  <p:tag name="KSO_WM_DIAGRAM_VERSION" val="3"/>
  <p:tag name="KSO_WM_DIAGRAM_COLOR_TRICK" val="1"/>
  <p:tag name="KSO_WM_DIAGRAM_COLOR_TEXT_CAN_REMOVE" val="n"/>
  <p:tag name="KSO_WM_UNIT_TYPE" val="l_h_i"/>
  <p:tag name="KSO_WM_UNIT_INDEX" val="1_2_1"/>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4*l_h_i*1_4_1"/>
  <p:tag name="KSO_WM_TEMPLATE_CATEGORY" val="diagram"/>
  <p:tag name="KSO_WM_TEMPLATE_INDEX" val="20233143"/>
  <p:tag name="KSO_WM_UNIT_LAYERLEVEL" val="1_1_1"/>
  <p:tag name="KSO_WM_TAG_VERSION" val="3.0"/>
  <p:tag name="KSO_WM_BEAUTIFY_FLAG" val="#wm#"/>
  <p:tag name="KSO_WM_DIAGRAM_VERSION" val="3"/>
  <p:tag name="KSO_WM_DIAGRAM_COLOR_TRICK" val="1"/>
  <p:tag name="KSO_WM_DIAGRAM_COLOR_TEXT_CAN_REMOVE" val="n"/>
  <p:tag name="KSO_WM_UNIT_TYPE" val="l_h_i"/>
  <p:tag name="KSO_WM_UNIT_INDEX" val="1_4_1"/>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143_4*l_h_a*1_1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VALUE" val="26"/>
  <p:tag name="KSO_WM_UNIT_PRESET_TEXT" val="单击此处添加标题"/>
  <p:tag name="KSO_WM_UNIT_FILL_TYPE" val="3"/>
  <p:tag name="KSO_WM_UNIT_TEXT_FILL_FORE_SCHEMECOLOR_INDEX" val="1"/>
  <p:tag name="KSO_WM_UNIT_TEXT_FILL_TYPE" val="1"/>
  <p:tag name="KSO_WM_UNIT_TEXT_TYPE" val="1"/>
  <p:tag name="KSO_WM_UNIT_USESOURCEFORMAT_APPLY" val="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1_3"/>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1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30.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143_4*l_h_f*1_1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PRESET_TEXT" val="单击此处添加文本，简明扼要地阐述观点。根据需要可酌情增减文字"/>
  <p:tag name="KSO_WM_UNIT_TEXT_FILL_FORE_SCHEMECOLOR_INDEX" val="1"/>
  <p:tag name="KSO_WM_UNIT_TEXT_FILL_TYPE" val="1"/>
  <p:tag name="KSO_WM_UNIT_TEXT_TYPE" val="1"/>
  <p:tag name="KSO_WM_UNIT_TEXT_LAYER_COUNT" val="1"/>
  <p:tag name="KSO_WM_UNIT_USESOURCEFORMAT_APPLY" val="0"/>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143_4*l_h_a*1_3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VALUE" val="26"/>
  <p:tag name="KSO_WM_UNIT_PRESET_TEXT" val="单击此处添加标题"/>
  <p:tag name="KSO_WM_UNIT_FILL_TYPE" val="3"/>
  <p:tag name="KSO_WM_UNIT_TEXT_FILL_FORE_SCHEMECOLOR_INDEX" val="1"/>
  <p:tag name="KSO_WM_UNIT_TEXT_FILL_TYPE" val="1"/>
  <p:tag name="KSO_WM_UNIT_TEXT_TYPE" val="1"/>
  <p:tag name="KSO_WM_UNIT_USESOURCEFORMAT_APPLY" val="0"/>
</p:tagLst>
</file>

<file path=ppt/tags/tag3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143_4*l_h_f*1_3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VALUE" val="68"/>
  <p:tag name="KSO_WM_UNIT_PRESET_TEXT" val="单击此处添加文本，简明扼要地阐述观点。根据需要可酌情增减文字"/>
  <p:tag name="KSO_WM_UNIT_TEXT_FILL_FORE_SCHEMECOLOR_INDEX" val="1"/>
  <p:tag name="KSO_WM_UNIT_TEXT_FILL_TYPE" val="1"/>
  <p:tag name="KSO_WM_UNIT_TEXT_TYPE" val="1"/>
  <p:tag name="KSO_WM_UNIT_TEXT_LAYER_COUNT" val="1"/>
  <p:tag name="KSO_WM_UNIT_USESOURCEFORMAT_APPLY" val="0"/>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33143_4*l_h_a*1_5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VALUE" val="26"/>
  <p:tag name="KSO_WM_UNIT_PRESET_TEXT" val="单击此处添加标题"/>
  <p:tag name="KSO_WM_UNIT_FILL_TYPE" val="3"/>
  <p:tag name="KSO_WM_UNIT_TEXT_FILL_FORE_SCHEMECOLOR_INDEX" val="1"/>
  <p:tag name="KSO_WM_UNIT_TEXT_FILL_TYPE" val="1"/>
  <p:tag name="KSO_WM_UNIT_TEXT_TYPE" val="1"/>
  <p:tag name="KSO_WM_UNIT_USESOURCEFORMAT_APPLY" val="0"/>
</p:tagLst>
</file>

<file path=ppt/tags/tag33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3143_4*l_h_f*1_5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VALUE" val="68"/>
  <p:tag name="KSO_WM_UNIT_PRESET_TEXT" val="单击此处添加文本，简明扼要地阐述观点。根据需要可酌情增减文字"/>
  <p:tag name="KSO_WM_UNIT_TEXT_FILL_FORE_SCHEMECOLOR_INDEX" val="1"/>
  <p:tag name="KSO_WM_UNIT_TEXT_FILL_TYPE" val="1"/>
  <p:tag name="KSO_WM_UNIT_TEXT_TYPE" val="1"/>
  <p:tag name="KSO_WM_UNIT_TEXT_LAYER_COUNT" val="1"/>
  <p:tag name="KSO_WM_UNIT_USESOURCEFORMAT_APPLY" val="0"/>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4*l_h_i*1_1_1"/>
  <p:tag name="KSO_WM_TEMPLATE_CATEGORY" val="diagram"/>
  <p:tag name="KSO_WM_TEMPLATE_INDEX" val="20233143"/>
  <p:tag name="KSO_WM_UNIT_LAYERLEVEL" val="1_1_1"/>
  <p:tag name="KSO_WM_TAG_VERSION" val="3.0"/>
  <p:tag name="KSO_WM_BEAUTIFY_FLAG" val="#wm#"/>
  <p:tag name="KSO_WM_DIAGRAM_VERSION" val="3"/>
  <p:tag name="KSO_WM_DIAGRAM_COLOR_TRICK" val="1"/>
  <p:tag name="KSO_WM_DIAGRAM_COLOR_TEXT_CAN_REMOVE" val="n"/>
  <p:tag name="KSO_WM_UNIT_TYPE" val="l_h_i"/>
  <p:tag name="KSO_WM_UNIT_INDEX" val="1_1_1"/>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4*l_h_i*1_3_1"/>
  <p:tag name="KSO_WM_TEMPLATE_CATEGORY" val="diagram"/>
  <p:tag name="KSO_WM_TEMPLATE_INDEX" val="20233143"/>
  <p:tag name="KSO_WM_UNIT_LAYERLEVEL" val="1_1_1"/>
  <p:tag name="KSO_WM_TAG_VERSION" val="3.0"/>
  <p:tag name="KSO_WM_BEAUTIFY_FLAG" val="#wm#"/>
  <p:tag name="KSO_WM_DIAGRAM_VERSION" val="3"/>
  <p:tag name="KSO_WM_DIAGRAM_COLOR_TRICK" val="1"/>
  <p:tag name="KSO_WM_DIAGRAM_COLOR_TEXT_CAN_REMOVE" val="n"/>
  <p:tag name="KSO_WM_UNIT_TYPE" val="l_h_i"/>
  <p:tag name="KSO_WM_UNIT_INDEX" val="1_3_1"/>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4*l_h_i*1_5_1"/>
  <p:tag name="KSO_WM_TEMPLATE_CATEGORY" val="diagram"/>
  <p:tag name="KSO_WM_TEMPLATE_INDEX" val="20233143"/>
  <p:tag name="KSO_WM_UNIT_LAYERLEVEL" val="1_1_1"/>
  <p:tag name="KSO_WM_TAG_VERSION" val="3.0"/>
  <p:tag name="KSO_WM_BEAUTIFY_FLAG" val="#wm#"/>
  <p:tag name="KSO_WM_DIAGRAM_VERSION" val="3"/>
  <p:tag name="KSO_WM_DIAGRAM_COLOR_TRICK" val="1"/>
  <p:tag name="KSO_WM_DIAGRAM_COLOR_TEXT_CAN_REMOVE" val="n"/>
  <p:tag name="KSO_WM_UNIT_TYPE" val="l_h_i"/>
  <p:tag name="KSO_WM_UNIT_INDEX" val="1_5_1"/>
  <p:tag name="KSO_WM_DIAGRAM_MAX_ITEMCNT" val="5"/>
  <p:tag name="KSO_WM_DIAGRAM_MIN_ITEMCNT" val="2"/>
  <p:tag name="KSO_WM_DIAGRAM_VIRTUALLY_FRAME" val="{&quot;height&quot;:391.5596062992126,&quot;left&quot;:79.26905969334402,&quot;top&quot;:130.1403937007874,&quot;width&quot;:800.409912109375}"/>
  <p:tag name="KSO_WM_DIAGRAM_COLOR_MATCH_VALUE" val="{&quot;shape&quot;:{&quot;fill&quot;:{&quot;type&quot;:0},&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38.xml><?xml version="1.0" encoding="utf-8"?>
<p:tagLst xmlns:p="http://schemas.openxmlformats.org/presentationml/2006/main">
  <p:tag name="KSO_WM_DIAGRAM_VIRTUALLY_FRAME" val="{&quot;height&quot;:371.101811023622,&quot;left&quot;:34.5,&quot;top&quot;:108.25,&quot;width&quot;:762.9}"/>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78_2*l_h_i*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4"/>
  <p:tag name="KSO_WM_DIAGRAM_MIN_ITEMCNT" val="2"/>
  <p:tag name="KSO_WM_DIAGRAM_VIRTUALLY_FRAME" val="{&quot;height&quot;:371.101811023622,&quot;left&quot;:34.5,&quot;top&quot;:108.25,&quot;width&quot;:762.9}"/>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2_3"/>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1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4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678"/>
  <p:tag name="KSO_WM_UNIT_LAYERLEVEL" val="1_1_1"/>
  <p:tag name="KSO_WM_TAG_VERSION" val="3.0"/>
  <p:tag name="KSO_WM_UNIT_VALUE" val="10"/>
  <p:tag name="KSO_WM_UNIT_TYPE" val="l_h_a"/>
  <p:tag name="KSO_WM_UNIT_ID" val="diagram20231678_2*l_h_a*1_1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solid&quot;:{&quot;brightness&quot;:0,&quot;colorType&quot;:1,&quot;foreColorIndex&quot;:5,&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TEXT_FILL_FORE_SCHEMECOLOR_INDEX" val="1"/>
  <p:tag name="KSO_WM_UNIT_TEXT_FILL_TYPE" val="1"/>
  <p:tag name="KSO_WM_UNIT_PRESET_TEXT" val="添加标题"/>
  <p:tag name="KSO_WM_UNIT_TEXT_TYPE" val="1"/>
</p:tagLst>
</file>

<file path=ppt/tags/tag34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78_2*l_h_f*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Lst>
</file>

<file path=ppt/tags/tag342.xml><?xml version="1.0" encoding="utf-8"?>
<p:tagLst xmlns:p="http://schemas.openxmlformats.org/presentationml/2006/main">
  <p:tag name="KSO_WM_DIAGRAM_VIRTUALLY_FRAME" val="{&quot;height&quot;:351.55,&quot;left&quot;:82.5,&quot;top&quot;:182.4,&quot;width&quot;:795.85}"/>
</p:tagLst>
</file>

<file path=ppt/tags/tag34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1.55,&quot;left&quot;:82.5,&quot;top&quot;:182.4,&quot;width&quot;:79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a*1_1_1"/>
  <p:tag name="KSO_WM_UNIT_INDEX" val="1_1_1"/>
  <p:tag name="KSO_WM_DIAGRAM_GROUP_CODE" val="l1-1"/>
  <p:tag name="KSO_WM_UNIT_PRESET_TEXT" val="单击此处添加项标题"/>
  <p:tag name="KSO_WM_UNIT_TEXT_FILL_FORE_SCHEMECOLOR_INDEX" val="1"/>
  <p:tag name="KSO_WM_UNIT_TEXT_FILL_TYPE" val="1"/>
  <p:tag name="KSO_WM_UNIT_TEXT_TYPE" val="1"/>
  <p:tag name="KSO_WM_UNIT_USESOURCEFORMAT_APPLY" val="0"/>
</p:tagLst>
</file>

<file path=ppt/tags/tag34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UNIT_TYPE" val="l_h_f"/>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1.55,&quot;left&quot;:82.5,&quot;top&quot;:182.4,&quot;width&quot;:79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f*1_1_1"/>
  <p:tag name="KSO_WM_UNIT_INDEX" val="1_1_1"/>
  <p:tag name="KSO_WM_DIAGRAM_GROUP_CODE" val="l1-1"/>
  <p:tag name="KSO_WM_UNIT_PRESET_TEXT" val="单击添加文本内容，简明扼要地阐述您的观点。根据需要可增减文字，以便观者准确地理解您传达的思想"/>
  <p:tag name="KSO_WM_UNIT_TEXT_FILL_FORE_SCHEMECOLOR_INDEX" val="1"/>
  <p:tag name="KSO_WM_UNIT_TEXT_FILL_TYPE" val="1"/>
  <p:tag name="KSO_WM_UNIT_TEXT_TYPE" val="1"/>
  <p:tag name="KSO_WM_UNIT_USESOURCEFORMAT_APPLY" val="0"/>
</p:tagLst>
</file>

<file path=ppt/tags/tag345.xml><?xml version="1.0" encoding="utf-8"?>
<p:tagLst xmlns:p="http://schemas.openxmlformats.org/presentationml/2006/main">
  <p:tag name="KSO_WM_DIAGRAM_VIRTUALLY_FRAME" val="{&quot;height&quot;:184.14999389648438,&quot;left&quot;:54.82503937007874,&quot;top&quot;:300.2000030517578,&quot;width&quot;:850.55}"/>
</p:tagLst>
</file>

<file path=ppt/tags/tag34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1.55,&quot;left&quot;:82.5,&quot;top&quot;:182.4,&quot;width&quot;:795.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i*1_1_1"/>
  <p:tag name="KSO_WM_UNIT_INDEX" val="1_1_1"/>
  <p:tag name="KSO_WM_DIAGRAM_GROUP_CODE" val="l1-1"/>
  <p:tag name="KSO_WM_UNIT_FILL_TYPE" val="1"/>
  <p:tag name="KSO_WM_UNIT_FILL_FORE_SCHEMECOLOR_INDEX" val="5"/>
  <p:tag name="KSO_WM_UNIT_FILL_FORE_SCHEMECOLOR_INDEX_BRIGHTNESS" val="0"/>
  <p:tag name="KSO_WM_UNIT_USESOURCEFORMAT_APPLY" val="0"/>
</p:tagLst>
</file>

<file path=ppt/tags/tag347.xml><?xml version="1.0" encoding="utf-8"?>
<p:tagLst xmlns:p="http://schemas.openxmlformats.org/presentationml/2006/main">
  <p:tag name="KSO_WM_DIAGRAM_VERSION" val="3"/>
  <p:tag name="KSO_WM_DIAGRAM_COLOR_TRICK" val="1"/>
  <p:tag name="KSO_WM_DIAGRAM_COLOR_TEXT_CAN_REMOVE" val="n"/>
  <p:tag name="KSO_WM_UNIT_VALUE" val="88*82"/>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3181_2*l_h_x*1_1_1"/>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1.55,&quot;left&quot;:82.5,&quot;top&quot;:182.4,&quot;width&quot;:795.8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348.xml><?xml version="1.0" encoding="utf-8"?>
<p:tagLst xmlns:p="http://schemas.openxmlformats.org/presentationml/2006/main">
  <p:tag name="KSO_WM_DIAGRAM_VIRTUALLY_FRAME" val="{&quot;height&quot;:351.55,&quot;left&quot;:82.5,&quot;top&quot;:182.4,&quot;width&quot;:795.85}"/>
</p:tagLst>
</file>

<file path=ppt/tags/tag349.xml><?xml version="1.0" encoding="utf-8"?>
<p:tagLst xmlns:p="http://schemas.openxmlformats.org/presentationml/2006/main">
  <p:tag name="KSO_WM_DIAGRAM_VIRTUALLY_FRAME" val="{&quot;height&quot;:184.14999389648438,&quot;left&quot;:54.82503937007874,&quot;top&quot;:300.2000030517578,&quot;width&quot;:850.55}"/>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3_3"/>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1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5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1.55,&quot;left&quot;:82.5,&quot;top&quot;:182.4,&quot;width&quot;:795.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i*1_2_1"/>
  <p:tag name="KSO_WM_UNIT_INDEX" val="1_2_1"/>
  <p:tag name="KSO_WM_DIAGRAM_GROUP_CODE" val="l1-1"/>
  <p:tag name="KSO_WM_UNIT_FILL_TYPE" val="1"/>
  <p:tag name="KSO_WM_UNIT_FILL_FORE_SCHEMECOLOR_INDEX" val="5"/>
  <p:tag name="KSO_WM_UNIT_FILL_FORE_SCHEMECOLOR_INDEX_BRIGHTNESS" val="0"/>
  <p:tag name="KSO_WM_UNIT_USESOURCEFORMAT_APPLY" val="0"/>
</p:tagLst>
</file>

<file path=ppt/tags/tag351.xml><?xml version="1.0" encoding="utf-8"?>
<p:tagLst xmlns:p="http://schemas.openxmlformats.org/presentationml/2006/main">
  <p:tag name="KSO_WM_DIAGRAM_VERSION" val="3"/>
  <p:tag name="KSO_WM_DIAGRAM_COLOR_TRICK" val="1"/>
  <p:tag name="KSO_WM_DIAGRAM_COLOR_TEXT_CAN_REMOVE" val="n"/>
  <p:tag name="KSO_WM_UNIT_VALUE" val="88*88"/>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181_2*l_h_x*1_2_1"/>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1.55,&quot;left&quot;:82.5,&quot;top&quot;:182.4,&quot;width&quot;:795.8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35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1.55,&quot;left&quot;:82.5,&quot;top&quot;:182.4,&quot;width&quot;:79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a*1_1_1"/>
  <p:tag name="KSO_WM_UNIT_INDEX" val="1_1_1"/>
  <p:tag name="KSO_WM_DIAGRAM_GROUP_CODE" val="l1-1"/>
  <p:tag name="KSO_WM_UNIT_PRESET_TEXT" val="单击此处添加项标题"/>
  <p:tag name="KSO_WM_UNIT_TEXT_FILL_FORE_SCHEMECOLOR_INDEX" val="1"/>
  <p:tag name="KSO_WM_UNIT_TEXT_FILL_TYPE" val="1"/>
  <p:tag name="KSO_WM_UNIT_TEXT_TYPE" val="1"/>
  <p:tag name="KSO_WM_UNIT_USESOURCEFORMAT_APPLY" val="0"/>
</p:tagLst>
</file>

<file path=ppt/tags/tag35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UNIT_TYPE" val="l_h_f"/>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1.55,&quot;left&quot;:82.5,&quot;top&quot;:182.4,&quot;width&quot;:79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f*1_1_1"/>
  <p:tag name="KSO_WM_UNIT_INDEX" val="1_1_1"/>
  <p:tag name="KSO_WM_DIAGRAM_GROUP_CODE" val="l1-1"/>
  <p:tag name="KSO_WM_UNIT_PRESET_TEXT" val="单击添加文本内容，简明扼要地阐述您的观点。根据需要可增减文字，以便观者准确地理解您传达的思想"/>
  <p:tag name="KSO_WM_UNIT_TEXT_FILL_FORE_SCHEMECOLOR_INDEX" val="1"/>
  <p:tag name="KSO_WM_UNIT_TEXT_FILL_TYPE" val="1"/>
  <p:tag name="KSO_WM_UNIT_TEXT_TYPE" val="1"/>
  <p:tag name="KSO_WM_UNIT_USESOURCEFORMAT_APPLY" val="0"/>
</p:tagLst>
</file>

<file path=ppt/tags/tag354.xml><?xml version="1.0" encoding="utf-8"?>
<p:tagLst xmlns:p="http://schemas.openxmlformats.org/presentationml/2006/main">
  <p:tag name="KSO_WM_DIAGRAM_VIRTUALLY_FRAME" val="{&quot;height&quot;:350.95,&quot;left&quot;:82.5,&quot;top&quot;:182.4,&quot;width&quot;:795.85}"/>
</p:tagLst>
</file>

<file path=ppt/tags/tag355.xml><?xml version="1.0" encoding="utf-8"?>
<p:tagLst xmlns:p="http://schemas.openxmlformats.org/presentationml/2006/main">
  <p:tag name="KSO_WM_DIAGRAM_VIRTUALLY_FRAME" val="{&quot;height&quot;:301.9499969482422,&quot;left&quot;:54.82503937007874,&quot;top&quot;:182.4,&quot;width&quot;:850.55}"/>
</p:tagLst>
</file>

<file path=ppt/tags/tag35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0.95,&quot;left&quot;:82.5,&quot;top&quot;:182.4,&quot;width&quot;:79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a*1_1_1"/>
  <p:tag name="KSO_WM_UNIT_INDEX" val="1_1_1"/>
  <p:tag name="KSO_WM_DIAGRAM_GROUP_CODE" val="l1-1"/>
  <p:tag name="KSO_WM_UNIT_PRESET_TEXT" val="单击此处添加项标题"/>
  <p:tag name="KSO_WM_UNIT_TEXT_FILL_FORE_SCHEMECOLOR_INDEX" val="1"/>
  <p:tag name="KSO_WM_UNIT_TEXT_FILL_TYPE" val="1"/>
  <p:tag name="KSO_WM_UNIT_TEXT_TYPE" val="1"/>
  <p:tag name="KSO_WM_UNIT_USESOURCEFORMAT_APPLY" val="0"/>
</p:tagLst>
</file>

<file path=ppt/tags/tag35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UNIT_TYPE" val="l_h_f"/>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0.95,&quot;left&quot;:82.5,&quot;top&quot;:182.4,&quot;width&quot;:79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f*1_1_1"/>
  <p:tag name="KSO_WM_UNIT_INDEX" val="1_1_1"/>
  <p:tag name="KSO_WM_DIAGRAM_GROUP_CODE" val="l1-1"/>
  <p:tag name="KSO_WM_UNIT_PRESET_TEXT" val="单击添加文本内容，简明扼要地阐述您的观点。根据需要可增减文字，以便观者准确地理解您传达的思想"/>
  <p:tag name="KSO_WM_UNIT_TEXT_FILL_FORE_SCHEMECOLOR_INDEX" val="1"/>
  <p:tag name="KSO_WM_UNIT_TEXT_FILL_TYPE" val="1"/>
  <p:tag name="KSO_WM_UNIT_TEXT_TYPE" val="1"/>
  <p:tag name="KSO_WM_UNIT_USESOURCEFORMAT_APPLY" val="0"/>
</p:tagLst>
</file>

<file path=ppt/tags/tag358.xml><?xml version="1.0" encoding="utf-8"?>
<p:tagLst xmlns:p="http://schemas.openxmlformats.org/presentationml/2006/main">
  <p:tag name="KSO_WM_DIAGRAM_VIRTUALLY_FRAME" val="{&quot;height&quot;:301.9499969482422,&quot;left&quot;:54.82503937007874,&quot;top&quot;:182.4,&quot;width&quot;:850.55}"/>
</p:tagLst>
</file>

<file path=ppt/tags/tag35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0.95,&quot;left&quot;:82.5,&quot;top&quot;:182.4,&quot;width&quot;:795.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i*1_1_1"/>
  <p:tag name="KSO_WM_UNIT_INDEX" val="1_1_1"/>
  <p:tag name="KSO_WM_DIAGRAM_GROUP_CODE" val="l1-1"/>
  <p:tag name="KSO_WM_UNIT_FILL_TYPE" val="1"/>
  <p:tag name="KSO_WM_UNIT_FILL_FORE_SCHEMECOLOR_INDEX" val="5"/>
  <p:tag name="KSO_WM_UNIT_FILL_FORE_SCHEMECOLOR_INDEX_BRIGHTNESS" val="0"/>
  <p:tag name="KSO_WM_UNIT_USESOURCEFORMAT_APPLY" val="0"/>
</p:tagLst>
</file>

<file path=ppt/tags/tag3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7_1*l_h_f*1_1_1"/>
  <p:tag name="KSO_WM_TEMPLATE_CATEGORY" val="diagram"/>
  <p:tag name="KSO_WM_TEMPLATE_INDEX" val="2023333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以便观者准确地理解您传达的思想。"/>
  <p:tag name="KSO_WM_UNIT_TEXT_TYPE" val="1"/>
  <p:tag name="KSO_WM_UNIT_TEXT_LAYER_COUNT" val="1"/>
  <p:tag name="KSO_WM_UNIT_USESOURCEFORMAT_APPLY" val="0"/>
</p:tagLst>
</file>

<file path=ppt/tags/tag360.xml><?xml version="1.0" encoding="utf-8"?>
<p:tagLst xmlns:p="http://schemas.openxmlformats.org/presentationml/2006/main">
  <p:tag name="KSO_WM_DIAGRAM_VERSION" val="3"/>
  <p:tag name="KSO_WM_DIAGRAM_COLOR_TRICK" val="1"/>
  <p:tag name="KSO_WM_DIAGRAM_COLOR_TEXT_CAN_REMOVE" val="n"/>
  <p:tag name="KSO_WM_UNIT_VALUE" val="88*82"/>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3181_2*l_h_x*1_1_1"/>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0.95,&quot;left&quot;:82.5,&quot;top&quot;:182.4,&quot;width&quot;:795.8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361.xml><?xml version="1.0" encoding="utf-8"?>
<p:tagLst xmlns:p="http://schemas.openxmlformats.org/presentationml/2006/main">
  <p:tag name="KSO_WM_DIAGRAM_VIRTUALLY_FRAME" val="{&quot;height&quot;:350.95,&quot;left&quot;:82.5,&quot;top&quot;:182.4,&quot;width&quot;:795.85}"/>
</p:tagLst>
</file>

<file path=ppt/tags/tag362.xml><?xml version="1.0" encoding="utf-8"?>
<p:tagLst xmlns:p="http://schemas.openxmlformats.org/presentationml/2006/main">
  <p:tag name="KSO_WM_DIAGRAM_VIRTUALLY_FRAME" val="{&quot;height&quot;:301.9499969482422,&quot;left&quot;:54.82503937007874,&quot;top&quot;:182.4,&quot;width&quot;:850.55}"/>
</p:tagLst>
</file>

<file path=ppt/tags/tag36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0.95,&quot;left&quot;:82.5,&quot;top&quot;:182.4,&quot;width&quot;:795.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i*1_2_1"/>
  <p:tag name="KSO_WM_UNIT_INDEX" val="1_2_1"/>
  <p:tag name="KSO_WM_DIAGRAM_GROUP_CODE" val="l1-1"/>
  <p:tag name="KSO_WM_UNIT_FILL_TYPE" val="1"/>
  <p:tag name="KSO_WM_UNIT_FILL_FORE_SCHEMECOLOR_INDEX" val="5"/>
  <p:tag name="KSO_WM_UNIT_FILL_FORE_SCHEMECOLOR_INDEX_BRIGHTNESS" val="0"/>
  <p:tag name="KSO_WM_UNIT_USESOURCEFORMAT_APPLY" val="0"/>
</p:tagLst>
</file>

<file path=ppt/tags/tag364.xml><?xml version="1.0" encoding="utf-8"?>
<p:tagLst xmlns:p="http://schemas.openxmlformats.org/presentationml/2006/main">
  <p:tag name="KSO_WM_DIAGRAM_VERSION" val="3"/>
  <p:tag name="KSO_WM_DIAGRAM_COLOR_TRICK" val="1"/>
  <p:tag name="KSO_WM_DIAGRAM_COLOR_TEXT_CAN_REMOVE" val="n"/>
  <p:tag name="KSO_WM_UNIT_VALUE" val="88*88"/>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181_2*l_h_x*1_2_1"/>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0.95,&quot;left&quot;:82.5,&quot;top&quot;:182.4,&quot;width&quot;:795.8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365.xml><?xml version="1.0" encoding="utf-8"?>
<p:tagLst xmlns:p="http://schemas.openxmlformats.org/presentationml/2006/main">
  <p:tag name="KSO_WM_DIAGRAM_VIRTUALLY_FRAME" val="{&quot;height&quot;:301.9499969482422,&quot;left&quot;:54.82503937007874,&quot;top&quot;:182.4,&quot;width&quot;:850.55}"/>
</p:tagLst>
</file>

<file path=ppt/tags/tag36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0.95,&quot;left&quot;:82.5,&quot;top&quot;:182.4,&quot;width&quot;:79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a*1_1_1"/>
  <p:tag name="KSO_WM_UNIT_INDEX" val="1_1_1"/>
  <p:tag name="KSO_WM_DIAGRAM_GROUP_CODE" val="l1-1"/>
  <p:tag name="KSO_WM_UNIT_PRESET_TEXT" val="单击此处添加项标题"/>
  <p:tag name="KSO_WM_UNIT_TEXT_FILL_FORE_SCHEMECOLOR_INDEX" val="1"/>
  <p:tag name="KSO_WM_UNIT_TEXT_FILL_TYPE" val="1"/>
  <p:tag name="KSO_WM_UNIT_TEXT_TYPE" val="1"/>
  <p:tag name="KSO_WM_UNIT_USESOURCEFORMAT_APPLY" val="0"/>
</p:tagLst>
</file>

<file path=ppt/tags/tag36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UNIT_TYPE" val="l_h_f"/>
  <p:tag name="KSO_WM_TEMPLATE_CATEGORY" val="diagram"/>
  <p:tag name="KSO_WM_TEMPLATE_INDEX" val="20233181"/>
  <p:tag name="KSO_WM_UNIT_LAYERLEVEL" val="1_1_1"/>
  <p:tag name="KSO_WM_TAG_VERSION" val="3.0"/>
  <p:tag name="KSO_WM_DIAGRAM_MAX_ITEMCNT" val="5"/>
  <p:tag name="KSO_WM_DIAGRAM_MIN_ITEMCNT" val="1"/>
  <p:tag name="KSO_WM_DIAGRAM_VIRTUALLY_FRAME" val="{&quot;height&quot;:350.95,&quot;left&quot;:82.5,&quot;top&quot;:182.4,&quot;width&quot;:79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2*l_h_f*1_1_1"/>
  <p:tag name="KSO_WM_UNIT_INDEX" val="1_1_1"/>
  <p:tag name="KSO_WM_DIAGRAM_GROUP_CODE" val="l1-1"/>
  <p:tag name="KSO_WM_UNIT_PRESET_TEXT" val="单击添加文本内容，简明扼要地阐述您的观点。根据需要可增减文字，以便观者准确地理解您传达的思想"/>
  <p:tag name="KSO_WM_UNIT_TEXT_FILL_FORE_SCHEMECOLOR_INDEX" val="1"/>
  <p:tag name="KSO_WM_UNIT_TEXT_FILL_TYPE" val="1"/>
  <p:tag name="KSO_WM_UNIT_TEXT_TYPE" val="1"/>
  <p:tag name="KSO_WM_UNIT_USESOURCEFORMAT_APPLY" val="0"/>
</p:tagLst>
</file>

<file path=ppt/tags/tag368.xml><?xml version="1.0" encoding="utf-8"?>
<p:tagLst xmlns:p="http://schemas.openxmlformats.org/presentationml/2006/main">
  <p:tag name="KSO_WM_DIAGRAM_VIRTUALLY_FRAME" val="{&quot;height&quot;:371.101811023622,&quot;left&quot;:34.5,&quot;top&quot;:108.25,&quot;width&quot;:762.9}"/>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78_2*l_h_i*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4"/>
  <p:tag name="KSO_WM_DIAGRAM_MIN_ITEMCNT" val="2"/>
  <p:tag name="KSO_WM_DIAGRAM_VIRTUALLY_FRAME" val="{&quot;height&quot;:371.101811023622,&quot;left&quot;:34.5,&quot;top&quot;:108.25,&quot;width&quot;:762.9}"/>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1*l_h_a*1_1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TYPE" val="1"/>
  <p:tag name="KSO_WM_UNIT_USESOURCEFORMAT_APPLY" val="0"/>
</p:tagLst>
</file>

<file path=ppt/tags/tag37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678"/>
  <p:tag name="KSO_WM_UNIT_LAYERLEVEL" val="1_1_1"/>
  <p:tag name="KSO_WM_TAG_VERSION" val="3.0"/>
  <p:tag name="KSO_WM_UNIT_VALUE" val="10"/>
  <p:tag name="KSO_WM_UNIT_TYPE" val="l_h_a"/>
  <p:tag name="KSO_WM_UNIT_ID" val="diagram20231678_2*l_h_a*1_1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solid&quot;:{&quot;brightness&quot;:0,&quot;colorType&quot;:1,&quot;foreColorIndex&quot;:5,&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TEXT_FILL_FORE_SCHEMECOLOR_INDEX" val="1"/>
  <p:tag name="KSO_WM_UNIT_TEXT_FILL_TYPE" val="1"/>
  <p:tag name="KSO_WM_UNIT_PRESET_TEXT" val="添加标题"/>
  <p:tag name="KSO_WM_UNIT_TEXT_TYPE" val="1"/>
</p:tagLst>
</file>

<file path=ppt/tags/tag37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78_2*l_h_f*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Lst>
</file>

<file path=ppt/tags/tag37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10_3*l_h_f*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UNIT_USESOURCEFORMAT_APPLY" val="0"/>
</p:tagLst>
</file>

<file path=ppt/tags/tag37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10_3*l_h_a*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UNIT_USESOURCEFORMAT_APPLY" val="0"/>
</p:tagLst>
</file>

<file path=ppt/tags/tag37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2410_3*l_h_f*1_4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UNIT_USESOURCEFORMAT_APPLY" val="0"/>
</p:tagLst>
</file>

<file path=ppt/tags/tag37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2410_3*l_h_a*1_4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UNIT_USESOURCEFORMAT_APPLY" val="0"/>
</p:tagLst>
</file>

<file path=ppt/tags/tag37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10_3*l_h_f*1_2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UNIT_USESOURCEFORMAT_APPLY" val="0"/>
</p:tagLst>
</file>

<file path=ppt/tags/tag37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10_3*l_h_a*1_2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92.9362562380814,&quot;left&quot;:-42.235314806840506,&quot;top&quot;:166.6444094488189,&quot;width&quot;:700.88531480684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UNIT_USESOURCEFORMAT_APPLY" val="0"/>
</p:tagLst>
</file>

<file path=ppt/tags/tag37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7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1*l_h_i*1_1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38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38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8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38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38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8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8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38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38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8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7_1*l_h_f*1_2_1"/>
  <p:tag name="KSO_WM_TEMPLATE_CATEGORY" val="diagram"/>
  <p:tag name="KSO_WM_TEMPLATE_INDEX" val="2023333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以便观者准确地理解您传达的思想。"/>
  <p:tag name="KSO_WM_UNIT_TEXT_TYPE" val="1"/>
  <p:tag name="KSO_WM_UNIT_TEXT_LAYER_COUNT" val="1"/>
  <p:tag name="KSO_WM_UNIT_USESOURCEFORMAT_APPLY" val="0"/>
</p:tagLst>
</file>

<file path=ppt/tags/tag39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9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92.xml><?xml version="1.0" encoding="utf-8"?>
<p:tagLst xmlns:p="http://schemas.openxmlformats.org/presentationml/2006/main">
  <p:tag name="KSO_WM_DIAGRAM_VIRTUALLY_FRAME" val="{&quot;height&quot;:279.85,&quot;left&quot;:89.15,&quot;top&quot;:222.05,&quot;width&quot;:754.45}"/>
</p:tagLst>
</file>

<file path=ppt/tags/tag39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9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9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39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397.xml><?xml version="1.0" encoding="utf-8"?>
<p:tagLst xmlns:p="http://schemas.openxmlformats.org/presentationml/2006/main">
  <p:tag name="KSO_WM_DIAGRAM_VIRTUALLY_FRAME" val="{&quot;height&quot;:279.85,&quot;left&quot;:89.15,&quot;top&quot;:222.05,&quot;width&quot;:754.45}"/>
</p:tagLst>
</file>

<file path=ppt/tags/tag39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39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2"/>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2"/>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337_1*l_h_a*1_2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TYPE" val="1"/>
  <p:tag name="KSO_WM_UNIT_USESOURCEFORMAT_APPLY" val="0"/>
</p:tagLst>
</file>

<file path=ppt/tags/tag40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0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0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0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0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0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0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0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0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0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337_1*l_h_i*1_2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41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1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1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1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14.xml><?xml version="1.0" encoding="utf-8"?>
<p:tagLst xmlns:p="http://schemas.openxmlformats.org/presentationml/2006/main">
  <p:tag name="KSO_WM_DIAGRAM_VIRTUALLY_FRAME" val="{&quot;height&quot;:279.85,&quot;left&quot;:89.15,&quot;top&quot;:222.05,&quot;width&quot;:754.45}"/>
</p:tagLst>
</file>

<file path=ppt/tags/tag41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1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1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1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19.xml><?xml version="1.0" encoding="utf-8"?>
<p:tagLst xmlns:p="http://schemas.openxmlformats.org/presentationml/2006/main">
  <p:tag name="KSO_WM_DIAGRAM_VIRTUALLY_FRAME" val="{&quot;height&quot;:279.85,&quot;left&quot;:89.15,&quot;top&quot;:222.05,&quot;width&quot;:754.45}"/>
</p:tagLst>
</file>

<file path=ppt/tags/tag4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7_1*l_h_f*1_3_1"/>
  <p:tag name="KSO_WM_TEMPLATE_CATEGORY" val="diagram"/>
  <p:tag name="KSO_WM_TEMPLATE_INDEX" val="2023333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以便观者准确地理解您传达的思想。"/>
  <p:tag name="KSO_WM_UNIT_TEXT_TYPE" val="1"/>
  <p:tag name="KSO_WM_UNIT_TEXT_LAYER_COUNT" val="1"/>
  <p:tag name="KSO_WM_UNIT_USESOURCEFORMAT_APPLY" val="0"/>
</p:tagLst>
</file>

<file path=ppt/tags/tag42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2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2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2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24.xml><?xml version="1.0" encoding="utf-8"?>
<p:tagLst xmlns:p="http://schemas.openxmlformats.org/presentationml/2006/main">
  <p:tag name="KSO_WM_DIAGRAM_VIRTUALLY_FRAME" val="{&quot;height&quot;:279.85,&quot;left&quot;:89.15,&quot;top&quot;:222.05,&quot;width&quot;:754.45}"/>
</p:tagLst>
</file>

<file path=ppt/tags/tag42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2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2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2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2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337_1*l_h_a*1_3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TYPE" val="1"/>
  <p:tag name="KSO_WM_UNIT_USESOURCEFORMAT_APPLY" val="0"/>
</p:tagLst>
</file>

<file path=ppt/tags/tag43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3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32.xml><?xml version="1.0" encoding="utf-8"?>
<p:tagLst xmlns:p="http://schemas.openxmlformats.org/presentationml/2006/main">
  <p:tag name="KSO_WM_DIAGRAM_VIRTUALLY_FRAME" val="{&quot;height&quot;:279.85,&quot;left&quot;:89.15,&quot;top&quot;:222.05,&quot;width&quot;:754.45}"/>
</p:tagLst>
</file>

<file path=ppt/tags/tag43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3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3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3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3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3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3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3337_1*l_h_i*1_3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44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4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4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43.xml><?xml version="1.0" encoding="utf-8"?>
<p:tagLst xmlns:p="http://schemas.openxmlformats.org/presentationml/2006/main">
  <p:tag name="KSO_WM_DIAGRAM_VIRTUALLY_FRAME" val="{&quot;height&quot;:279.85,&quot;left&quot;:89.15,&quot;top&quot;:222.05,&quot;width&quot;:754.45}"/>
</p:tagLst>
</file>

<file path=ppt/tags/tag44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4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4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4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48.xml><?xml version="1.0" encoding="utf-8"?>
<p:tagLst xmlns:p="http://schemas.openxmlformats.org/presentationml/2006/main">
  <p:tag name="KSO_WM_DIAGRAM_VIRTUALLY_FRAME" val="{&quot;height&quot;:279.85,&quot;left&quot;:89.15,&quot;top&quot;:222.05,&quot;width&quot;:754.45}"/>
</p:tagLst>
</file>

<file path=ppt/tags/tag44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337_1*l_h_i*1_1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0"/>
</p:tagLst>
</file>

<file path=ppt/tags/tag45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5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5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53.xml><?xml version="1.0" encoding="utf-8"?>
<p:tagLst xmlns:p="http://schemas.openxmlformats.org/presentationml/2006/main">
  <p:tag name="KSO_WM_DIAGRAM_VIRTUALLY_FRAME" val="{&quot;height&quot;:279.85,&quot;left&quot;:89.15,&quot;top&quot;:222.05,&quot;width&quot;:754.45}"/>
</p:tagLst>
</file>

<file path=ppt/tags/tag45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5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279.85,&quot;left&quot;:89.15,&quot;top&quot;:222.05,&quot;width&quot;:75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5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5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5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5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337_1*l_h_i*1_2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0"/>
</p:tagLst>
</file>

<file path=ppt/tags/tag46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6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6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3*l_h_f*1_1_1"/>
  <p:tag name="KSO_WM_TEMPLATE_CATEGORY" val="diagram"/>
  <p:tag name="KSO_WM_TEMPLATE_INDEX" val="20231967"/>
  <p:tag name="KSO_WM_UNIT_LAYERLEVEL" val="1_1_1"/>
  <p:tag name="KSO_WM_TAG_VERSION" val="3.0"/>
  <p:tag name="KSO_WM_UNIT_VALUE" val="88"/>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您的观点。根据需要增减文字，准确地理解您传达的思想。"/>
  <p:tag name="KSO_WM_UNIT_TEXT_TYPE" val="1"/>
  <p:tag name="KSO_WM_UNIT_USESOURCEFORMAT_APPLY" val="0"/>
</p:tagLst>
</file>

<file path=ppt/tags/tag46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3*l_h_a*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TEXT_FILL_FORE_SCHEMECOLOR_INDEX" val="1"/>
  <p:tag name="KSO_WM_UNIT_TEXT_FILL_TYPE" val="1"/>
  <p:tag name="KSO_WM_UNIT_PRESET_TEXT" val="单击此处添加标题"/>
  <p:tag name="KSO_WM_UNIT_TEXT_TYPE" val="1"/>
  <p:tag name="KSO_WM_UNIT_USESOURCEFORMAT_APPLY" val="0"/>
</p:tagLst>
</file>

<file path=ppt/tags/tag46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3*l_h_i*1_1_1"/>
  <p:tag name="KSO_WM_TEMPLATE_CATEGORY" val="diagram"/>
  <p:tag name="KSO_WM_TEMPLATE_INDEX" val="20231967"/>
  <p:tag name="KSO_WM_UNIT_LAYERLEVEL" val="1_1_1"/>
  <p:tag name="KSO_WM_TAG_VERSION" val="3.0"/>
  <p:tag name="KSO_WM_DIAGRAM_MAX_ITEMCNT" val="4"/>
  <p:tag name="KSO_WM_DIAGRAM_MIN_ITEMCNT" val="2"/>
  <p:tag name="KSO_WM_DIAGRAM_VIRTUALLY_FRAME" val="{&quot;height&quot;:372.13134765625,&quot;left&quot;:97.73582677165355,&quot;top&quot;:116.19857814037896,&quot;width&quot;:780.27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465.xml><?xml version="1.0" encoding="utf-8"?>
<p:tagLst xmlns:p="http://schemas.openxmlformats.org/presentationml/2006/main">
  <p:tag name="KSO_WM_DIAGRAM_VIRTUALLY_FRAME" val="{&quot;height&quot;:248.85,&quot;left&quot;:75.55,&quot;top&quot;:183.55,&quot;width&quot;:564.1}"/>
</p:tagLst>
</file>

<file path=ppt/tags/tag46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658_3*l_h_f*1_1_1"/>
  <p:tag name="KSO_WM_TEMPLATE_CATEGORY" val="diagram"/>
  <p:tag name="KSO_WM_TEMPLATE_INDEX" val="20233658"/>
  <p:tag name="KSO_WM_UNIT_LAYERLEVEL" val="1_1_1"/>
  <p:tag name="KSO_WM_TAG_VERSION" val="3.0"/>
  <p:tag name="KSO_WM_UNIT_VALUE" val="87"/>
  <p:tag name="KSO_WM_DIAGRAM_MAX_ITEMCNT" val="3"/>
  <p:tag name="KSO_WM_DIAGRAM_MIN_ITEMCNT" val="1"/>
  <p:tag name="KSO_WM_DIAGRAM_VIRTUALLY_FRAME" val="{&quot;height&quot;:248.85,&quot;left&quot;:75.55,&quot;top&quot;:183.55,&quot;width&quot;:56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 name="KSO_WM_UNIT_USESOURCEFORMAT_APPLY" val="0"/>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1_3*l_h_i*1_1_1"/>
  <p:tag name="KSO_WM_TEMPLATE_CATEGORY" val="diagram"/>
  <p:tag name="KSO_WM_TEMPLATE_INDEX" val="20233151"/>
  <p:tag name="KSO_WM_UNIT_LAYERLEVEL" val="1_1_1"/>
  <p:tag name="KSO_WM_TAG_VERSION" val="3.0"/>
  <p:tag name="KSO_WM_UNIT_TEXT_FILL_FORE_SCHEMECOLOR_INDEX_BRIGHTNESS" val="0.15"/>
  <p:tag name="KSO_WM_DIAGRAM_GROUP_CODE" val="l1-1"/>
  <p:tag name="KSO_WM_UNIT_FILL_TYPE" val="3"/>
  <p:tag name="KSO_WM_DIAGRAM_MAX_ITEMCNT" val="4"/>
  <p:tag name="KSO_WM_DIAGRAM_MIN_ITEMCNT" val="2"/>
  <p:tag name="KSO_WM_DIAGRAM_VIRTUALLY_FRAME" val="{&quot;height&quot;:248.85,&quot;left&quot;:75.55,&quot;top&quot;:183.55,&quot;width&quot;:564.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LINE_FORE_SCHEMECOLOR_INDEX" val="5"/>
  <p:tag name="KSO_WM_UNIT_TEXT_FILL_FORE_SCHEMECOLOR_INDEX" val="1"/>
  <p:tag name="KSO_WM_UNIT_TEXT_FILL_TYPE" val="1"/>
  <p:tag name="KSO_WM_UNIT_LINE_FILL_TYPE" val="2"/>
  <p:tag name="KSO_WM_UNIT_USESOURCEFORMAT_APPLY" val="0"/>
</p:tagLst>
</file>

<file path=ppt/tags/tag468.xml><?xml version="1.0" encoding="utf-8"?>
<p:tagLst xmlns:p="http://schemas.openxmlformats.org/presentationml/2006/main">
  <p:tag name="KSO_WM_DIAGRAM_VIRTUALLY_FRAME" val="{&quot;height&quot;:248.85,&quot;left&quot;:75.55,&quot;top&quot;:183.55,&quot;width&quot;:564.1}"/>
</p:tagLst>
</file>

<file path=ppt/tags/tag46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658_3*l_h_f*1_1_1"/>
  <p:tag name="KSO_WM_TEMPLATE_CATEGORY" val="diagram"/>
  <p:tag name="KSO_WM_TEMPLATE_INDEX" val="20233658"/>
  <p:tag name="KSO_WM_UNIT_LAYERLEVEL" val="1_1_1"/>
  <p:tag name="KSO_WM_TAG_VERSION" val="3.0"/>
  <p:tag name="KSO_WM_UNIT_VALUE" val="87"/>
  <p:tag name="KSO_WM_DIAGRAM_MAX_ITEMCNT" val="3"/>
  <p:tag name="KSO_WM_DIAGRAM_MIN_ITEMCNT" val="1"/>
  <p:tag name="KSO_WM_DIAGRAM_VIRTUALLY_FRAME" val="{&quot;height&quot;:248.85,&quot;left&quot;:75.55,&quot;top&quot;:183.55,&quot;width&quot;:56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 name="KSO_WM_UNIT_USESOURCEFORMAT_APPLY" val="0"/>
</p:tagLst>
</file>

<file path=ppt/tags/tag4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337_1*l_h_i*1_3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475.35472440944886,&quot;left&quot;:55.9,&quot;top&quot;:116.74527559055119,&quot;width&quot;:858.594758204662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0"/>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1_3*l_h_i*1_1_1"/>
  <p:tag name="KSO_WM_TEMPLATE_CATEGORY" val="diagram"/>
  <p:tag name="KSO_WM_TEMPLATE_INDEX" val="20233151"/>
  <p:tag name="KSO_WM_UNIT_LAYERLEVEL" val="1_1_1"/>
  <p:tag name="KSO_WM_TAG_VERSION" val="3.0"/>
  <p:tag name="KSO_WM_UNIT_TEXT_FILL_FORE_SCHEMECOLOR_INDEX_BRIGHTNESS" val="0.15"/>
  <p:tag name="KSO_WM_DIAGRAM_GROUP_CODE" val="l1-1"/>
  <p:tag name="KSO_WM_UNIT_FILL_TYPE" val="3"/>
  <p:tag name="KSO_WM_DIAGRAM_MAX_ITEMCNT" val="4"/>
  <p:tag name="KSO_WM_DIAGRAM_MIN_ITEMCNT" val="2"/>
  <p:tag name="KSO_WM_DIAGRAM_VIRTUALLY_FRAME" val="{&quot;height&quot;:248.85,&quot;left&quot;:75.55,&quot;top&quot;:183.55,&quot;width&quot;:564.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LINE_FORE_SCHEMECOLOR_INDEX" val="5"/>
  <p:tag name="KSO_WM_UNIT_TEXT_FILL_FORE_SCHEMECOLOR_INDEX" val="1"/>
  <p:tag name="KSO_WM_UNIT_TEXT_FILL_TYPE" val="1"/>
  <p:tag name="KSO_WM_UNIT_LINE_FILL_TYPE" val="2"/>
  <p:tag name="KSO_WM_UNIT_USESOURCEFORMAT_APPLY" val="0"/>
</p:tagLst>
</file>

<file path=ppt/tags/tag471.xml><?xml version="1.0" encoding="utf-8"?>
<p:tagLst xmlns:p="http://schemas.openxmlformats.org/presentationml/2006/main">
  <p:tag name="KSO_WM_DIAGRAM_VIRTUALLY_FRAME" val="{&quot;height&quot;:248.85,&quot;left&quot;:75.55,&quot;top&quot;:183.55,&quot;width&quot;:564.1}"/>
</p:tagLst>
</file>

<file path=ppt/tags/tag47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658_3*l_h_f*1_1_1"/>
  <p:tag name="KSO_WM_TEMPLATE_CATEGORY" val="diagram"/>
  <p:tag name="KSO_WM_TEMPLATE_INDEX" val="20233658"/>
  <p:tag name="KSO_WM_UNIT_LAYERLEVEL" val="1_1_1"/>
  <p:tag name="KSO_WM_TAG_VERSION" val="3.0"/>
  <p:tag name="KSO_WM_UNIT_VALUE" val="87"/>
  <p:tag name="KSO_WM_DIAGRAM_MAX_ITEMCNT" val="3"/>
  <p:tag name="KSO_WM_DIAGRAM_MIN_ITEMCNT" val="1"/>
  <p:tag name="KSO_WM_DIAGRAM_VIRTUALLY_FRAME" val="{&quot;height&quot;:248.85,&quot;left&quot;:75.55,&quot;top&quot;:183.55,&quot;width&quot;:56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 name="KSO_WM_UNIT_USESOURCEFORMAT_APPLY" val="0"/>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1_3*l_h_i*1_1_1"/>
  <p:tag name="KSO_WM_TEMPLATE_CATEGORY" val="diagram"/>
  <p:tag name="KSO_WM_TEMPLATE_INDEX" val="20233151"/>
  <p:tag name="KSO_WM_UNIT_LAYERLEVEL" val="1_1_1"/>
  <p:tag name="KSO_WM_TAG_VERSION" val="3.0"/>
  <p:tag name="KSO_WM_UNIT_TEXT_FILL_FORE_SCHEMECOLOR_INDEX_BRIGHTNESS" val="0.15"/>
  <p:tag name="KSO_WM_DIAGRAM_GROUP_CODE" val="l1-1"/>
  <p:tag name="KSO_WM_UNIT_FILL_TYPE" val="3"/>
  <p:tag name="KSO_WM_DIAGRAM_MAX_ITEMCNT" val="4"/>
  <p:tag name="KSO_WM_DIAGRAM_MIN_ITEMCNT" val="2"/>
  <p:tag name="KSO_WM_DIAGRAM_VIRTUALLY_FRAME" val="{&quot;height&quot;:248.85,&quot;left&quot;:75.55,&quot;top&quot;:183.55,&quot;width&quot;:564.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LINE_FORE_SCHEMECOLOR_INDEX" val="5"/>
  <p:tag name="KSO_WM_UNIT_TEXT_FILL_FORE_SCHEMECOLOR_INDEX" val="1"/>
  <p:tag name="KSO_WM_UNIT_TEXT_FILL_TYPE" val="1"/>
  <p:tag name="KSO_WM_UNIT_LINE_FILL_TYPE" val="2"/>
  <p:tag name="KSO_WM_UNIT_USESOURCEFORMAT_APPLY" val="0"/>
</p:tagLst>
</file>

<file path=ppt/tags/tag474.xml><?xml version="1.0" encoding="utf-8"?>
<p:tagLst xmlns:p="http://schemas.openxmlformats.org/presentationml/2006/main">
  <p:tag name="RESOURCE_RECORD_KEY" val="{&quot;70&quot;:[3326237]}"/>
  <p:tag name="resource_record_key" val="{&quot;29&quot;:[50000076],&quot;70&quot;:[3326237]}"/>
</p:tagLst>
</file>

<file path=ppt/tags/tag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7_1*l_h_f*1_1_1"/>
  <p:tag name="KSO_WM_TEMPLATE_CATEGORY" val="diagram"/>
  <p:tag name="KSO_WM_TEMPLATE_INDEX" val="2023333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62.85472440944886,&quot;left&quot;:54.9,&quot;top&quot;:128.2452755905512,&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以便观者准确地理解您传达的思想。"/>
  <p:tag name="KSO_WM_UNIT_TEXT_TYPE" val="1"/>
  <p:tag name="KSO_WM_UNIT_TEXT_LAYER_COUNT" val="1"/>
  <p:tag name="KSO_WM_UNIT_USESOURCEFORMAT_APPLY" val="0"/>
</p:tagLst>
</file>

<file path=ppt/tags/tag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1*l_h_a*1_1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62.85472440944886,&quot;left&quot;:54.9,&quot;top&quot;:128.2452755905512,&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TYPE" val="1"/>
  <p:tag name="KSO_WM_UNIT_USESOURCEFORMAT_APPLY" val="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7"/>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7"/>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1*l_h_i*1_1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62.85472440944886,&quot;left&quot;:54.9,&quot;top&quot;:128.2452755905512,&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7_1*l_h_f*1_2_1"/>
  <p:tag name="KSO_WM_TEMPLATE_CATEGORY" val="diagram"/>
  <p:tag name="KSO_WM_TEMPLATE_INDEX" val="2023333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62.85472440944886,&quot;left&quot;:54.9,&quot;top&quot;:128.2452755905512,&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以便观者准确地理解您传达的思想。"/>
  <p:tag name="KSO_WM_UNIT_TEXT_TYPE" val="1"/>
  <p:tag name="KSO_WM_UNIT_TEXT_LAYER_COUNT" val="1"/>
  <p:tag name="KSO_WM_UNIT_USESOURCEFORMAT_APPLY" val="0"/>
</p:tagLst>
</file>

<file path=ppt/tags/tag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337_1*l_h_a*1_2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62.85472440944886,&quot;left&quot;:54.9,&quot;top&quot;:128.2452755905512,&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TYPE" val="1"/>
  <p:tag name="KSO_WM_UNIT_USESOURCEFORMAT_APPLY" val="0"/>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337_1*l_h_i*1_2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462.85472440944886,&quot;left&quot;:54.9,&quot;top&quot;:128.2452755905512,&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5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337_1*l_h_i*1_1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462.85472440944886,&quot;left&quot;:54.9,&quot;top&quot;:128.2452755905512,&quot;width&quot;:858.594758204662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0"/>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337_1*l_h_i*1_2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462.85472440944886,&quot;left&quot;:54.9,&quot;top&quot;:128.2452755905512,&quot;width&quot;:858.594758204662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0"/>
</p:tagLst>
</file>

<file path=ppt/tags/tag5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315_2*l_h_f*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32"/>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5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15_2*l_h_a*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5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315_2*l_h_f*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32"/>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5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15_2*l_h_a*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8"/>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8"/>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315_2*l_h_f*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32"/>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6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15_2*l_h_a*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3315_2*l_h_f*1_4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32"/>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6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3315_2*l_h_a*1_4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i*1_1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i*1_2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i*1_3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i*1_4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4_1"/>
  <p:tag name="KSO_WM_DIAGRAM_VERSION" val="3"/>
  <p:tag name="KSO_WM_DIAGRAM_COLOR_TRICK" val="1"/>
  <p:tag name="KSO_WM_DIAGRAM_COLOR_TEXT_CAN_REMOVE" val="n"/>
  <p:tag name="KSO_WM_DIAGRAM_MAX_ITEMCNT" val="4"/>
  <p:tag name="KSO_WM_DIAGRAM_MIN_ITEMCNT" val="3"/>
  <p:tag name="KSO_WM_DIAGRAM_VIRTUALLY_FRAME" val="{&quot;height&quot;:305.54212598425204,&quot;left&quot;:22.5,&quot;top&quot;:131.35,&quot;width&quot;:900.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68.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i*1_1_1"/>
  <p:tag name="KSO_WM_TEMPLATE_CATEGORY" val="diagram"/>
  <p:tag name="KSO_WM_TEMPLATE_INDEX" val="20233205"/>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69.xml><?xml version="1.0" encoding="utf-8"?>
<p:tagLst xmlns:p="http://schemas.openxmlformats.org/presentationml/2006/main">
  <p:tag name="KSO_WM_DIAGRAM_VIRTUALLY_FRAME" val="{&quot;height&quot;:376.54998779296875,&quot;left&quot;:56.75,&quot;top&quot;:113.6250454735944,&quot;width&quot;:846.55}"/>
  <p:tag name="KSO_WM_BEAUTIFY_FLAG" val="#wm#"/>
  <p:tag name="KSO_WM_UNIT_HIGHLIGHT" val="0"/>
  <p:tag name="KSO_WM_UNIT_COMPATIBLE" val="0"/>
  <p:tag name="KSO_WM_UNIT_DIAGRAM_ISNUMVISUAL" val="0"/>
  <p:tag name="KSO_WM_UNIT_DIAGRAM_ISREFERUNIT" val="0"/>
  <p:tag name="KSO_WM_UNIT_ID" val="diagram20233205_3*l_h_i*1_1_4"/>
  <p:tag name="KSO_WM_TEMPLATE_CATEGORY" val="diagram"/>
  <p:tag name="KSO_WM_TEMPLATE_INDEX" val="20233205"/>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9"/>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9"/>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70.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f*1_1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0"/>
</p:tagLst>
</file>

<file path=ppt/tags/tag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5,&quot;left&quot;:56.75,&quot;top&quot;:113.6250454735944,&quot;width&quot;:846.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0"/>
</p:tagLst>
</file>

<file path=ppt/tags/tag72.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i*1_1_3"/>
  <p:tag name="KSO_WM_TEMPLATE_CATEGORY" val="diagram"/>
  <p:tag name="KSO_WM_TEMPLATE_INDEX" val="20233205"/>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73.xml><?xml version="1.0" encoding="utf-8"?>
<p:tagLst xmlns:p="http://schemas.openxmlformats.org/presentationml/2006/main">
  <p:tag name="KSO_WM_DIAGRAM_VIRTUALLY_FRAME" val="{&quot;height&quot;:376.54998779296875,&quot;left&quot;:56.75,&quot;top&quot;:113.6250454735944,&quot;width&quot;:846.55}"/>
  <p:tag name="KSO_WM_BEAUTIFY_FLAG" val="#wm#"/>
  <p:tag name="KSO_WM_UNIT_HIGHLIGHT" val="0"/>
  <p:tag name="KSO_WM_UNIT_COMPATIBLE" val="0"/>
  <p:tag name="KSO_WM_UNIT_DIAGRAM_ISNUMVISUAL" val="0"/>
  <p:tag name="KSO_WM_UNIT_DIAGRAM_ISREFERUNIT" val="0"/>
  <p:tag name="KSO_WM_UNIT_ID" val="diagram20233205_3*l_h_i*1_1_2"/>
  <p:tag name="KSO_WM_TEMPLATE_CATEGORY" val="diagram"/>
  <p:tag name="KSO_WM_TEMPLATE_INDEX" val="20233205"/>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74.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i*1_2_1"/>
  <p:tag name="KSO_WM_TEMPLATE_CATEGORY" val="diagram"/>
  <p:tag name="KSO_WM_TEMPLATE_INDEX" val="20233205"/>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75.xml><?xml version="1.0" encoding="utf-8"?>
<p:tagLst xmlns:p="http://schemas.openxmlformats.org/presentationml/2006/main">
  <p:tag name="KSO_WM_DIAGRAM_VIRTUALLY_FRAME" val="{&quot;height&quot;:376.54998779296875,&quot;left&quot;:56.75,&quot;top&quot;:113.6250454735944,&quot;width&quot;:846.55}"/>
  <p:tag name="KSO_WM_BEAUTIFY_FLAG" val="#wm#"/>
  <p:tag name="KSO_WM_UNIT_HIGHLIGHT" val="0"/>
  <p:tag name="KSO_WM_UNIT_COMPATIBLE" val="0"/>
  <p:tag name="KSO_WM_UNIT_DIAGRAM_ISNUMVISUAL" val="0"/>
  <p:tag name="KSO_WM_UNIT_DIAGRAM_ISREFERUNIT" val="0"/>
  <p:tag name="KSO_WM_UNIT_ID" val="diagram20233205_3*l_h_i*1_2_4"/>
  <p:tag name="KSO_WM_TEMPLATE_CATEGORY" val="diagram"/>
  <p:tag name="KSO_WM_TEMPLATE_INDEX" val="20233205"/>
  <p:tag name="KSO_WM_UNIT_LAYERLEVEL" val="1_1_1"/>
  <p:tag name="KSO_WM_TAG_VERSION" val="3.0"/>
  <p:tag name="KSO_WM_DIAGRAM_GROUP_CODE" val="l1-1"/>
  <p:tag name="KSO_WM_UNIT_TYPE" val="l_h_i"/>
  <p:tag name="KSO_WM_UNIT_INDEX" val="1_2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76.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i*1_2_3"/>
  <p:tag name="KSO_WM_TEMPLATE_CATEGORY" val="diagram"/>
  <p:tag name="KSO_WM_TEMPLATE_INDEX" val="20233205"/>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77.xml><?xml version="1.0" encoding="utf-8"?>
<p:tagLst xmlns:p="http://schemas.openxmlformats.org/presentationml/2006/main">
  <p:tag name="KSO_WM_DIAGRAM_VIRTUALLY_FRAME" val="{&quot;height&quot;:376.54998779296875,&quot;left&quot;:56.75,&quot;top&quot;:113.6250454735944,&quot;width&quot;:846.55}"/>
  <p:tag name="KSO_WM_BEAUTIFY_FLAG" val="#wm#"/>
  <p:tag name="KSO_WM_UNIT_HIGHLIGHT" val="0"/>
  <p:tag name="KSO_WM_UNIT_COMPATIBLE" val="0"/>
  <p:tag name="KSO_WM_UNIT_DIAGRAM_ISNUMVISUAL" val="0"/>
  <p:tag name="KSO_WM_UNIT_DIAGRAM_ISREFERUNIT" val="0"/>
  <p:tag name="KSO_WM_UNIT_ID" val="diagram20233205_3*l_h_i*1_2_2"/>
  <p:tag name="KSO_WM_TEMPLATE_CATEGORY" val="diagram"/>
  <p:tag name="KSO_WM_TEMPLATE_INDEX" val="20233205"/>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78.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f*1_2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0"/>
</p:tagLst>
</file>

<file path=ppt/tags/tag7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5_3*l_h_a*1_2_1"/>
  <p:tag name="KSO_WM_TEMPLATE_CATEGORY" val="diagram"/>
  <p:tag name="KSO_WM_TEMPLATE_INDEX" val="2023320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5,&quot;left&quot;:56.75,&quot;top&quot;:113.6250454735944,&quot;width&quot;:846.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10"/>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1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3.95,&quot;left&quot;:95.50007874015748,&quot;top&quot;:124.45,&quot;width&quot;:770.049921259842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0.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i*1_3_1"/>
  <p:tag name="KSO_WM_TEMPLATE_CATEGORY" val="diagram"/>
  <p:tag name="KSO_WM_TEMPLATE_INDEX" val="20233205"/>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81.xml><?xml version="1.0" encoding="utf-8"?>
<p:tagLst xmlns:p="http://schemas.openxmlformats.org/presentationml/2006/main">
  <p:tag name="KSO_WM_DIAGRAM_VIRTUALLY_FRAME" val="{&quot;height&quot;:376.54998779296875,&quot;left&quot;:56.75,&quot;top&quot;:113.6250454735944,&quot;width&quot;:846.55}"/>
  <p:tag name="KSO_WM_BEAUTIFY_FLAG" val="#wm#"/>
  <p:tag name="KSO_WM_UNIT_HIGHLIGHT" val="0"/>
  <p:tag name="KSO_WM_UNIT_COMPATIBLE" val="0"/>
  <p:tag name="KSO_WM_UNIT_DIAGRAM_ISNUMVISUAL" val="0"/>
  <p:tag name="KSO_WM_UNIT_DIAGRAM_ISREFERUNIT" val="0"/>
  <p:tag name="KSO_WM_UNIT_ID" val="diagram20233205_3*l_h_i*1_3_4"/>
  <p:tag name="KSO_WM_TEMPLATE_CATEGORY" val="diagram"/>
  <p:tag name="KSO_WM_TEMPLATE_INDEX" val="20233205"/>
  <p:tag name="KSO_WM_UNIT_LAYERLEVEL" val="1_1_1"/>
  <p:tag name="KSO_WM_TAG_VERSION" val="3.0"/>
  <p:tag name="KSO_WM_DIAGRAM_GROUP_CODE" val="l1-1"/>
  <p:tag name="KSO_WM_UNIT_TYPE" val="l_h_i"/>
  <p:tag name="KSO_WM_UNIT_INDEX" val="1_3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82.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i*1_3_3"/>
  <p:tag name="KSO_WM_TEMPLATE_CATEGORY" val="diagram"/>
  <p:tag name="KSO_WM_TEMPLATE_INDEX" val="20233205"/>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83.xml><?xml version="1.0" encoding="utf-8"?>
<p:tagLst xmlns:p="http://schemas.openxmlformats.org/presentationml/2006/main">
  <p:tag name="KSO_WM_DIAGRAM_VIRTUALLY_FRAME" val="{&quot;height&quot;:376.54998779296875,&quot;left&quot;:56.75,&quot;top&quot;:113.6250454735944,&quot;width&quot;:846.55}"/>
  <p:tag name="KSO_WM_BEAUTIFY_FLAG" val="#wm#"/>
  <p:tag name="KSO_WM_UNIT_HIGHLIGHT" val="0"/>
  <p:tag name="KSO_WM_UNIT_COMPATIBLE" val="0"/>
  <p:tag name="KSO_WM_UNIT_DIAGRAM_ISNUMVISUAL" val="0"/>
  <p:tag name="KSO_WM_UNIT_DIAGRAM_ISREFERUNIT" val="0"/>
  <p:tag name="KSO_WM_UNIT_ID" val="diagram20233205_3*l_h_i*1_3_2"/>
  <p:tag name="KSO_WM_TEMPLATE_CATEGORY" val="diagram"/>
  <p:tag name="KSO_WM_TEMPLATE_INDEX" val="20233205"/>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84.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f*1_3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0"/>
</p:tagLst>
</file>

<file path=ppt/tags/tag8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5_3*l_h_a*1_3_1"/>
  <p:tag name="KSO_WM_TEMPLATE_CATEGORY" val="diagram"/>
  <p:tag name="KSO_WM_TEMPLATE_INDEX" val="2023320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5,&quot;left&quot;:56.75,&quot;top&quot;:113.6250454735944,&quot;width&quot;:846.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0"/>
</p:tagLst>
</file>

<file path=ppt/tags/tag86.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i*1_4_1"/>
  <p:tag name="KSO_WM_TEMPLATE_CATEGORY" val="diagram"/>
  <p:tag name="KSO_WM_TEMPLATE_INDEX" val="20233205"/>
  <p:tag name="KSO_WM_UNIT_LAYERLEVEL" val="1_1_1"/>
  <p:tag name="KSO_WM_TAG_VERSION" val="3.0"/>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87.xml><?xml version="1.0" encoding="utf-8"?>
<p:tagLst xmlns:p="http://schemas.openxmlformats.org/presentationml/2006/main">
  <p:tag name="KSO_WM_DIAGRAM_VIRTUALLY_FRAME" val="{&quot;height&quot;:376.54998779296875,&quot;left&quot;:56.75,&quot;top&quot;:113.6250454735944,&quot;width&quot;:846.55}"/>
  <p:tag name="KSO_WM_BEAUTIFY_FLAG" val="#wm#"/>
  <p:tag name="KSO_WM_UNIT_HIGHLIGHT" val="0"/>
  <p:tag name="KSO_WM_UNIT_COMPATIBLE" val="0"/>
  <p:tag name="KSO_WM_UNIT_DIAGRAM_ISNUMVISUAL" val="0"/>
  <p:tag name="KSO_WM_UNIT_DIAGRAM_ISREFERUNIT" val="0"/>
  <p:tag name="KSO_WM_UNIT_ID" val="diagram20233205_3*l_h_i*1_4_4"/>
  <p:tag name="KSO_WM_TEMPLATE_CATEGORY" val="diagram"/>
  <p:tag name="KSO_WM_TEMPLATE_INDEX" val="20233205"/>
  <p:tag name="KSO_WM_UNIT_LAYERLEVEL" val="1_1_1"/>
  <p:tag name="KSO_WM_TAG_VERSION" val="3.0"/>
  <p:tag name="KSO_WM_DIAGRAM_GROUP_CODE" val="l1-1"/>
  <p:tag name="KSO_WM_UNIT_TYPE" val="l_h_i"/>
  <p:tag name="KSO_WM_UNIT_INDEX" val="1_4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88.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i*1_4_3"/>
  <p:tag name="KSO_WM_TEMPLATE_CATEGORY" val="diagram"/>
  <p:tag name="KSO_WM_TEMPLATE_INDEX" val="20233205"/>
  <p:tag name="KSO_WM_UNIT_LAYERLEVEL" val="1_1_1"/>
  <p:tag name="KSO_WM_TAG_VERSION" val="3.0"/>
  <p:tag name="KSO_WM_DIAGRAM_GROUP_CODE" val="l1-1"/>
  <p:tag name="KSO_WM_UNIT_TYPE" val="l_h_i"/>
  <p:tag name="KSO_WM_UNIT_INDEX" val="1_4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89.xml><?xml version="1.0" encoding="utf-8"?>
<p:tagLst xmlns:p="http://schemas.openxmlformats.org/presentationml/2006/main">
  <p:tag name="KSO_WM_DIAGRAM_VIRTUALLY_FRAME" val="{&quot;height&quot;:376.54998779296875,&quot;left&quot;:56.75,&quot;top&quot;:113.6250454735944,&quot;width&quot;:846.55}"/>
  <p:tag name="KSO_WM_BEAUTIFY_FLAG" val="#wm#"/>
  <p:tag name="KSO_WM_UNIT_HIGHLIGHT" val="0"/>
  <p:tag name="KSO_WM_UNIT_COMPATIBLE" val="0"/>
  <p:tag name="KSO_WM_UNIT_DIAGRAM_ISNUMVISUAL" val="0"/>
  <p:tag name="KSO_WM_UNIT_DIAGRAM_ISREFERUNIT" val="0"/>
  <p:tag name="KSO_WM_UNIT_ID" val="diagram20233205_3*l_h_i*1_4_2"/>
  <p:tag name="KSO_WM_TEMPLATE_CATEGORY" val="diagram"/>
  <p:tag name="KSO_WM_TEMPLATE_INDEX" val="20233205"/>
  <p:tag name="KSO_WM_UNIT_LAYERLEVEL" val="1_1_1"/>
  <p:tag name="KSO_WM_TAG_VERSION" val="3.0"/>
  <p:tag name="KSO_WM_DIAGRAM_GROUP_CODE" val="l1-1"/>
  <p:tag name="KSO_WM_UNIT_TYPE" val="l_h_i"/>
  <p:tag name="KSO_WM_UNIT_INDEX" val="1_4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9.xml><?xml version="1.0" encoding="utf-8"?>
<p:tagLst xmlns:p="http://schemas.openxmlformats.org/presentationml/2006/main">
  <p:tag name="KSO_WM_DIAGRAM_VIRTUALLY_FRAME" val="{&quot;height&quot;:363.95,&quot;left&quot;:95.50007874015748,&quot;top&quot;:124.45,&quot;width&quot;:770.0499212598426}"/>
</p:tagLst>
</file>

<file path=ppt/tags/tag90.xml><?xml version="1.0" encoding="utf-8"?>
<p:tagLst xmlns:p="http://schemas.openxmlformats.org/presentationml/2006/main">
  <p:tag name="KSO_WM_BEAUTIFY_FLAG" val="#wm#"/>
  <p:tag name="KSO_WM_DIAGRAM_VIRTUALLY_FRAME" val="{&quot;height&quot;:376.54998779296875,&quot;left&quot;:56.75,&quot;top&quot;:113.6250454735944,&quot;width&quot;:846.55}"/>
  <p:tag name="KSO_WM_UNIT_HIGHLIGHT" val="0"/>
  <p:tag name="KSO_WM_UNIT_COMPATIBLE" val="0"/>
  <p:tag name="KSO_WM_UNIT_DIAGRAM_ISNUMVISUAL" val="0"/>
  <p:tag name="KSO_WM_UNIT_DIAGRAM_ISREFERUNIT" val="0"/>
  <p:tag name="KSO_WM_UNIT_ID" val="diagram20233205_3*l_h_f*1_4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4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0"/>
</p:tagLst>
</file>

<file path=ppt/tags/tag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205_3*l_h_a*1_4_1"/>
  <p:tag name="KSO_WM_TEMPLATE_CATEGORY" val="diagram"/>
  <p:tag name="KSO_WM_TEMPLATE_INDEX" val="2023320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5,&quot;left&quot;:56.75,&quot;top&quot;:113.6250454735944,&quot;width&quot;:846.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5_3*l_h_x*1_1_1"/>
  <p:tag name="KSO_WM_TEMPLATE_CATEGORY" val="diagram"/>
  <p:tag name="KSO_WM_TEMPLATE_INDEX" val="20233205"/>
  <p:tag name="KSO_WM_UNIT_LAYERLEVEL" val="1_1_1"/>
  <p:tag name="KSO_WM_TAG_VERSION" val="3.0"/>
  <p:tag name="KSO_WM_BEAUTIFY_FLAG" val="#wm#"/>
  <p:tag name="KSO_WM_DIAGRAM_GROUP_CODE" val="l1-1"/>
  <p:tag name="KSO_WM_UNIT_VALUE" val="80*69"/>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5,&quot;left&quot;:56.75,&quot;top&quot;:113.6250454735944,&quot;width&quot;:846.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UNIT_USESOURCEFORMAT_APPLY" val="0"/>
</p:tagLst>
</file>

<file path=ppt/tags/tag93.xml><?xml version="1.0" encoding="utf-8"?>
<p:tagLst xmlns:p="http://schemas.openxmlformats.org/presentationml/2006/main">
  <p:tag name="KSO_WM_DIAGRAM_VIRTUALLY_FRAME" val="{&quot;height&quot;:376.54998779296875,&quot;left&quot;:56.75,&quot;top&quot;:113.6250454735944,&quot;width&quot;:846.55}"/>
  <p:tag name="KSO_WM_UNIT_VALUE" val="90*85"/>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05_3*l_h_x*1_2_1"/>
  <p:tag name="KSO_WM_TEMPLATE_CATEGORY" val="diagram"/>
  <p:tag name="KSO_WM_TEMPLATE_INDEX" val="2023320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UNIT_USESOURCEFORMAT_APPLY" val="0"/>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05_3*l_h_x*1_3_1"/>
  <p:tag name="KSO_WM_TEMPLATE_CATEGORY" val="diagram"/>
  <p:tag name="KSO_WM_TEMPLATE_INDEX" val="20233205"/>
  <p:tag name="KSO_WM_UNIT_LAYERLEVEL" val="1_1_1"/>
  <p:tag name="KSO_WM_TAG_VERSION" val="3.0"/>
  <p:tag name="KSO_WM_BEAUTIFY_FLAG" val="#wm#"/>
  <p:tag name="KSO_WM_DIAGRAM_GROUP_CODE" val="l1-1"/>
  <p:tag name="KSO_WM_UNIT_VALUE" val="64*80"/>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5,&quot;left&quot;:56.75,&quot;top&quot;:113.6250454735944,&quot;width&quot;:846.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UNIT_USESOURCEFORMAT_APPLY" val="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205_3*l_h_x*1_4_1"/>
  <p:tag name="KSO_WM_TEMPLATE_CATEGORY" val="diagram"/>
  <p:tag name="KSO_WM_TEMPLATE_INDEX" val="20233205"/>
  <p:tag name="KSO_WM_UNIT_LAYERLEVEL" val="1_1_1"/>
  <p:tag name="KSO_WM_TAG_VERSION" val="3.0"/>
  <p:tag name="KSO_WM_BEAUTIFY_FLAG" val="#wm#"/>
  <p:tag name="KSO_WM_UNIT_VALUE" val="80*80"/>
  <p:tag name="KSO_WM_UNIT_TYPE" val="l_h_x"/>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5,&quot;left&quot;:56.75,&quot;top&quot;:113.6250454735944,&quot;width&quot;:846.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UNIT_USESOURCEFORMAT_APPLY" val="0"/>
</p:tagLst>
</file>

<file path=ppt/tags/tag96.xml><?xml version="1.0" encoding="utf-8"?>
<p:tagLst xmlns:p="http://schemas.openxmlformats.org/presentationml/2006/main">
  <p:tag name="KSO_WM_DIAGRAM_VIRTUALLY_FRAME" val="{&quot;height&quot;:371.101811023622,&quot;left&quot;:34.5,&quot;top&quot;:108.25,&quot;width&quot;:762.9}"/>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78_2*l_h_i*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4"/>
  <p:tag name="KSO_WM_DIAGRAM_MIN_ITEMCNT" val="2"/>
  <p:tag name="KSO_WM_DIAGRAM_VIRTUALLY_FRAME" val="{&quot;height&quot;:371.101811023622,&quot;left&quot;:34.5,&quot;top&quot;:108.25,&quot;width&quot;:762.9}"/>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678"/>
  <p:tag name="KSO_WM_UNIT_LAYERLEVEL" val="1_1_1"/>
  <p:tag name="KSO_WM_TAG_VERSION" val="3.0"/>
  <p:tag name="KSO_WM_UNIT_VALUE" val="10"/>
  <p:tag name="KSO_WM_UNIT_TYPE" val="l_h_a"/>
  <p:tag name="KSO_WM_UNIT_ID" val="diagram20231678_2*l_h_a*1_1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solid&quot;:{&quot;brightness&quot;:0,&quot;colorType&quot;:1,&quot;foreColorIndex&quot;:5,&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TEXT_FILL_FORE_SCHEMECOLOR_INDEX" val="1"/>
  <p:tag name="KSO_WM_UNIT_TEXT_FILL_TYPE" val="1"/>
  <p:tag name="KSO_WM_UNIT_PRESET_TEXT" val="添加标题"/>
  <p:tag name="KSO_WM_UNIT_TEXT_TYPE" val="1"/>
</p:tagLst>
</file>

<file path=ppt/tags/tag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78_2*l_h_f*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1.101811023622,&quot;left&quot;:34.5,&quot;top&quot;:108.25,&quot;width&quot;:7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27FFD"/>
      </a:accent1>
      <a:accent2>
        <a:srgbClr val="FF4E01"/>
      </a:accent2>
      <a:accent3>
        <a:srgbClr val="FFA000"/>
      </a:accent3>
      <a:accent4>
        <a:srgbClr val="1FD5F9"/>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rtlCol="0" anchor="t">
        <a:noAutofit/>
      </a:bodyPr>
      <a:lstStyle>
        <a:defPPr marL="0" lvl="1" indent="0" algn="ctr">
          <a:lnSpc>
            <a:spcPts val="8570"/>
          </a:lnSpc>
          <a:spcBef>
            <a:spcPct val="0"/>
          </a:spcBef>
          <a:defRPr 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13130</Words>
  <Application>WPS 演示</Application>
  <PresentationFormat>宽屏</PresentationFormat>
  <Paragraphs>1130</Paragraphs>
  <Slides>81</Slides>
  <Notes>0</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81</vt:i4>
      </vt:variant>
    </vt:vector>
  </HeadingPairs>
  <TitlesOfParts>
    <vt:vector size="106" baseType="lpstr">
      <vt:lpstr>Arial</vt:lpstr>
      <vt:lpstr>宋体</vt:lpstr>
      <vt:lpstr>Wingdings</vt:lpstr>
      <vt:lpstr>思源黑体 Heavy</vt:lpstr>
      <vt:lpstr>黑体</vt:lpstr>
      <vt:lpstr>思源黑体 CN Bold</vt:lpstr>
      <vt:lpstr>汉仪力量黑简</vt:lpstr>
      <vt:lpstr>思源黑体</vt:lpstr>
      <vt:lpstr>微软雅黑</vt:lpstr>
      <vt:lpstr>MiSans Normal</vt:lpstr>
      <vt:lpstr>Wingdings</vt:lpstr>
      <vt:lpstr>等线</vt:lpstr>
      <vt:lpstr>Arial Unicode MS</vt:lpstr>
      <vt:lpstr>等线 Light</vt:lpstr>
      <vt:lpstr>Source Han Sans CN Bold</vt:lpstr>
      <vt:lpstr>Source Han Sans</vt:lpstr>
      <vt:lpstr>Calibri</vt:lpstr>
      <vt:lpstr>楷体</vt:lpstr>
      <vt:lpstr>Calibri</vt:lpstr>
      <vt:lpstr>仿宋</vt:lpstr>
      <vt:lpstr>方正公文小标宋</vt:lpstr>
      <vt:lpstr>华文彩云</vt:lpstr>
      <vt:lpstr>华文隶书</vt:lpstr>
      <vt:lpstr>华文琥珀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Bing-</dc:creator>
  <cp:lastModifiedBy>祝远航</cp:lastModifiedBy>
  <cp:revision>62</cp:revision>
  <dcterms:created xsi:type="dcterms:W3CDTF">2020-03-02T02:09:00Z</dcterms:created>
  <dcterms:modified xsi:type="dcterms:W3CDTF">2025-01-27T14:47:27Z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5988CDCECAC141619DD469BF4F8606AF_13</vt:lpwstr>
  </property>
  <property fmtid="{D5CDD505-2E9C-101B-9397-08002B2CF9AE}" pid="3" name="KSOProductBuildVer">
    <vt:lpwstr>2052-12.1.0.19302</vt:lpwstr>
  </property>
</Properties>
</file>