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11.svg" ContentType="image/svg+xml"/>
  <Override PartName="/ppt/media/image19.svg" ContentType="image/svg+xml"/>
  <Override PartName="/ppt/media/image26.svg" ContentType="image/svg+xml"/>
  <Override PartName="/ppt/media/image6.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
  </p:notesMasterIdLst>
  <p:handoutMasterIdLst>
    <p:handoutMasterId r:id="rId62"/>
  </p:handoutMasterIdLst>
  <p:sldIdLst>
    <p:sldId id="256" r:id="rId3"/>
    <p:sldId id="336" r:id="rId4"/>
    <p:sldId id="348" r:id="rId5"/>
    <p:sldId id="345" r:id="rId7"/>
    <p:sldId id="347" r:id="rId8"/>
    <p:sldId id="349" r:id="rId9"/>
    <p:sldId id="350" r:id="rId10"/>
    <p:sldId id="351" r:id="rId11"/>
    <p:sldId id="352" r:id="rId12"/>
    <p:sldId id="353" r:id="rId13"/>
    <p:sldId id="354" r:id="rId14"/>
    <p:sldId id="355" r:id="rId15"/>
    <p:sldId id="358" r:id="rId16"/>
    <p:sldId id="359" r:id="rId17"/>
    <p:sldId id="360" r:id="rId18"/>
    <p:sldId id="361" r:id="rId19"/>
    <p:sldId id="362" r:id="rId20"/>
    <p:sldId id="363" r:id="rId21"/>
    <p:sldId id="364" r:id="rId22"/>
    <p:sldId id="365" r:id="rId23"/>
    <p:sldId id="371" r:id="rId24"/>
    <p:sldId id="373" r:id="rId25"/>
    <p:sldId id="374" r:id="rId26"/>
    <p:sldId id="375" r:id="rId27"/>
    <p:sldId id="376" r:id="rId28"/>
    <p:sldId id="377" r:id="rId29"/>
    <p:sldId id="378" r:id="rId30"/>
    <p:sldId id="379" r:id="rId31"/>
    <p:sldId id="381" r:id="rId32"/>
    <p:sldId id="382" r:id="rId33"/>
    <p:sldId id="383" r:id="rId34"/>
    <p:sldId id="384" r:id="rId35"/>
    <p:sldId id="385" r:id="rId36"/>
    <p:sldId id="387" r:id="rId37"/>
    <p:sldId id="388" r:id="rId38"/>
    <p:sldId id="389" r:id="rId39"/>
    <p:sldId id="390" r:id="rId40"/>
    <p:sldId id="391" r:id="rId41"/>
    <p:sldId id="392" r:id="rId42"/>
    <p:sldId id="394" r:id="rId43"/>
    <p:sldId id="396" r:id="rId44"/>
    <p:sldId id="402" r:id="rId45"/>
    <p:sldId id="403" r:id="rId46"/>
    <p:sldId id="404" r:id="rId47"/>
    <p:sldId id="405" r:id="rId48"/>
    <p:sldId id="407" r:id="rId49"/>
    <p:sldId id="408" r:id="rId50"/>
    <p:sldId id="406" r:id="rId51"/>
    <p:sldId id="409" r:id="rId52"/>
    <p:sldId id="410" r:id="rId53"/>
    <p:sldId id="411" r:id="rId54"/>
    <p:sldId id="412" r:id="rId55"/>
    <p:sldId id="413" r:id="rId56"/>
    <p:sldId id="414" r:id="rId57"/>
    <p:sldId id="415" r:id="rId58"/>
    <p:sldId id="416" r:id="rId59"/>
    <p:sldId id="417" r:id="rId60"/>
    <p:sldId id="418" r:id="rId61"/>
  </p:sldIdLst>
  <p:sldSz cx="12192000" cy="6858000"/>
  <p:notesSz cx="6858000" cy="9144000"/>
  <p:embeddedFontLst>
    <p:embeddedFont>
      <p:font typeface="汉仪力量黑简" panose="00020600040101010101" charset="-122"/>
      <p:regular r:id="rId67"/>
    </p:embeddedFont>
    <p:embeddedFont>
      <p:font typeface="微软雅黑" panose="020B0503020204020204" charset="-122"/>
      <p:regular r:id="rId68"/>
    </p:embeddedFont>
    <p:embeddedFont>
      <p:font typeface="Agency FB" panose="020B0503020202020204" charset="0"/>
      <p:regular r:id="rId69"/>
      <p:bold r:id="rId70"/>
    </p:embeddedFont>
    <p:embeddedFont>
      <p:font typeface="等线" panose="02010600030101010101" charset="-122"/>
      <p:regular r:id="rId71"/>
    </p:embeddedFont>
    <p:embeddedFont>
      <p:font typeface="等线 Light" panose="02010600030101010101" charset="-122"/>
      <p:regular r:id="rId72"/>
    </p:embeddedFont>
    <p:embeddedFont>
      <p:font typeface="Calibri" panose="020F0502020204030204" charset="0"/>
      <p:regular r:id="rId73"/>
      <p:bold r:id="rId74"/>
      <p:italic r:id="rId75"/>
      <p:boldItalic r:id="rId76"/>
    </p:embeddedFont>
  </p:embeddedFontLst>
  <p:custDataLst>
    <p:tags r:id="rId7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54" userDrawn="1">
          <p15:clr>
            <a:srgbClr val="5ACBF0"/>
          </p15:clr>
        </p15:guide>
        <p15:guide id="3" pos="3216" userDrawn="1">
          <p15:clr>
            <a:srgbClr val="5ACBF0"/>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34538883" name="J.L" initials="J"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4C4C4C"/>
    <a:srgbClr val="027FFD"/>
    <a:srgbClr val="E68E00"/>
    <a:srgbClr val="FFA000"/>
    <a:srgbClr val="1FD5F9"/>
    <a:srgbClr val="0266CA"/>
    <a:srgbClr val="FF4E01"/>
    <a:srgbClr val="A1A1A1"/>
    <a:srgbClr val="F2F2F2"/>
    <a:srgbClr val="2F2F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51" autoAdjust="0"/>
    <p:restoredTop sz="94660"/>
  </p:normalViewPr>
  <p:slideViewPr>
    <p:cSldViewPr snapToGrid="0" showGuides="1">
      <p:cViewPr>
        <p:scale>
          <a:sx n="125" d="100"/>
          <a:sy n="125" d="100"/>
        </p:scale>
        <p:origin x="302" y="178"/>
      </p:cViewPr>
      <p:guideLst>
        <p:guide orient="horz" pos="2454"/>
        <p:guide pos="321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7" Type="http://schemas.openxmlformats.org/officeDocument/2006/relationships/tags" Target="tags/tag179.xml"/><Relationship Id="rId76" Type="http://schemas.openxmlformats.org/officeDocument/2006/relationships/font" Target="fonts/font10.fntdata"/><Relationship Id="rId75" Type="http://schemas.openxmlformats.org/officeDocument/2006/relationships/font" Target="fonts/font9.fntdata"/><Relationship Id="rId74" Type="http://schemas.openxmlformats.org/officeDocument/2006/relationships/font" Target="fonts/font8.fntdata"/><Relationship Id="rId73" Type="http://schemas.openxmlformats.org/officeDocument/2006/relationships/font" Target="fonts/font7.fntdata"/><Relationship Id="rId72" Type="http://schemas.openxmlformats.org/officeDocument/2006/relationships/font" Target="fonts/font6.fntdata"/><Relationship Id="rId71" Type="http://schemas.openxmlformats.org/officeDocument/2006/relationships/font" Target="fonts/font5.fntdata"/><Relationship Id="rId70" Type="http://schemas.openxmlformats.org/officeDocument/2006/relationships/font" Target="fonts/font4.fntdata"/><Relationship Id="rId7" Type="http://schemas.openxmlformats.org/officeDocument/2006/relationships/slide" Target="slides/slide4.xml"/><Relationship Id="rId69" Type="http://schemas.openxmlformats.org/officeDocument/2006/relationships/font" Target="fonts/font3.fntdata"/><Relationship Id="rId68" Type="http://schemas.openxmlformats.org/officeDocument/2006/relationships/font" Target="fonts/font2.fntdata"/><Relationship Id="rId67" Type="http://schemas.openxmlformats.org/officeDocument/2006/relationships/font" Target="fonts/font1.fntdata"/><Relationship Id="rId66" Type="http://schemas.openxmlformats.org/officeDocument/2006/relationships/commentAuthors" Target="commentAuthors.xml"/><Relationship Id="rId65" Type="http://schemas.openxmlformats.org/officeDocument/2006/relationships/tableStyles" Target="tableStyles.xml"/><Relationship Id="rId64" Type="http://schemas.openxmlformats.org/officeDocument/2006/relationships/viewProps" Target="viewProps.xml"/><Relationship Id="rId63" Type="http://schemas.openxmlformats.org/officeDocument/2006/relationships/presProps" Target="presProps.xml"/><Relationship Id="rId62" Type="http://schemas.openxmlformats.org/officeDocument/2006/relationships/handoutMaster" Target="handoutMasters/handoutMaster1.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notesMaster" Target="notesMasters/notesMaster1.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7375B-645A-4B83-93EC-8A3A766EDBB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BF8934-6CED-46F5-B7D3-6CA10363127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E8761-A14E-4E6E-B19C-D0ABAA7747F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410F0F-E077-475B-A7EC-03CDC27F5B8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399" advClick="0"/>
    </mc:Choice>
    <mc:Fallback>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tags" Target="../tags/tag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7.xml"/><Relationship Id="rId3" Type="http://schemas.openxmlformats.org/officeDocument/2006/relationships/image" Target="../media/image15.png"/><Relationship Id="rId2" Type="http://schemas.openxmlformats.org/officeDocument/2006/relationships/tags" Target="../tags/tag64.xml"/><Relationship Id="rId1" Type="http://schemas.openxmlformats.org/officeDocument/2006/relationships/tags" Target="../tags/tag63.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image" Target="../media/image16.png"/><Relationship Id="rId2" Type="http://schemas.openxmlformats.org/officeDocument/2006/relationships/tags" Target="../tags/tag66.xml"/><Relationship Id="rId1" Type="http://schemas.openxmlformats.org/officeDocument/2006/relationships/tags" Target="../tags/tag65.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image" Target="../media/image17.jpeg"/><Relationship Id="rId2" Type="http://schemas.openxmlformats.org/officeDocument/2006/relationships/tags" Target="../tags/tag68.xml"/><Relationship Id="rId1" Type="http://schemas.openxmlformats.org/officeDocument/2006/relationships/tags" Target="../tags/tag6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9.svg"/><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image" Target="../media/image20.jpeg"/><Relationship Id="rId2" Type="http://schemas.openxmlformats.org/officeDocument/2006/relationships/tags" Target="../tags/tag70.xml"/><Relationship Id="rId1" Type="http://schemas.openxmlformats.org/officeDocument/2006/relationships/tags" Target="../tags/tag69.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7.xml"/><Relationship Id="rId3" Type="http://schemas.openxmlformats.org/officeDocument/2006/relationships/image" Target="../media/image21.png"/><Relationship Id="rId2" Type="http://schemas.openxmlformats.org/officeDocument/2006/relationships/tags" Target="../tags/tag72.xml"/><Relationship Id="rId1" Type="http://schemas.openxmlformats.org/officeDocument/2006/relationships/tags" Target="../tags/tag71.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image" Target="../media/image22.png"/><Relationship Id="rId2" Type="http://schemas.openxmlformats.org/officeDocument/2006/relationships/tags" Target="../tags/tag74.xml"/><Relationship Id="rId1" Type="http://schemas.openxmlformats.org/officeDocument/2006/relationships/tags" Target="../tags/tag73.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7.xml"/><Relationship Id="rId3" Type="http://schemas.openxmlformats.org/officeDocument/2006/relationships/image" Target="../media/image23.png"/><Relationship Id="rId2" Type="http://schemas.openxmlformats.org/officeDocument/2006/relationships/tags" Target="../tags/tag76.xml"/><Relationship Id="rId1" Type="http://schemas.openxmlformats.org/officeDocument/2006/relationships/tags" Target="../tags/tag75.xml"/></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7.xml"/><Relationship Id="rId3" Type="http://schemas.openxmlformats.org/officeDocument/2006/relationships/image" Target="../media/image24.png"/><Relationship Id="rId2" Type="http://schemas.openxmlformats.org/officeDocument/2006/relationships/tags" Target="../tags/tag78.xml"/><Relationship Id="rId1" Type="http://schemas.openxmlformats.org/officeDocument/2006/relationships/tags" Target="../tags/tag7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6.svg"/><Relationship Id="rId1"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4" Type="http://schemas.openxmlformats.org/officeDocument/2006/relationships/notesSlide" Target="../notesSlides/notesSlide14.xml"/><Relationship Id="rId13" Type="http://schemas.openxmlformats.org/officeDocument/2006/relationships/slideLayout" Target="../slideLayouts/slideLayout7.xml"/><Relationship Id="rId12" Type="http://schemas.openxmlformats.org/officeDocument/2006/relationships/tags" Target="../tags/tag90.xml"/><Relationship Id="rId11" Type="http://schemas.openxmlformats.org/officeDocument/2006/relationships/tags" Target="../tags/tag89.xml"/><Relationship Id="rId10" Type="http://schemas.openxmlformats.org/officeDocument/2006/relationships/tags" Target="../tags/tag88.xml"/><Relationship Id="rId1" Type="http://schemas.openxmlformats.org/officeDocument/2006/relationships/tags" Target="../tags/tag79.xml"/></Relationships>
</file>

<file path=ppt/slides/_rels/slide21.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2" Type="http://schemas.openxmlformats.org/officeDocument/2006/relationships/notesSlide" Target="../notesSlides/notesSlide15.xml"/><Relationship Id="rId11" Type="http://schemas.openxmlformats.org/officeDocument/2006/relationships/slideLayout" Target="../slideLayouts/slideLayout7.xml"/><Relationship Id="rId10" Type="http://schemas.openxmlformats.org/officeDocument/2006/relationships/tags" Target="../tags/tag100.xml"/><Relationship Id="rId1" Type="http://schemas.openxmlformats.org/officeDocument/2006/relationships/tags" Target="../tags/tag91.xml"/></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7.xml"/><Relationship Id="rId3" Type="http://schemas.openxmlformats.org/officeDocument/2006/relationships/tags" Target="../tags/tag101.xml"/><Relationship Id="rId2" Type="http://schemas.openxmlformats.org/officeDocument/2006/relationships/image" Target="../media/image28.GIF"/><Relationship Id="rId1" Type="http://schemas.openxmlformats.org/officeDocument/2006/relationships/image" Target="../media/image27.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7.xml"/><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tags" Target="../tags/tag103.xml"/><Relationship Id="rId1" Type="http://schemas.openxmlformats.org/officeDocument/2006/relationships/tags" Target="../tags/tag102.xml"/></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7.xml"/><Relationship Id="rId3" Type="http://schemas.openxmlformats.org/officeDocument/2006/relationships/image" Target="../media/image31.png"/><Relationship Id="rId2" Type="http://schemas.openxmlformats.org/officeDocument/2006/relationships/tags" Target="../tags/tag105.xml"/><Relationship Id="rId1" Type="http://schemas.openxmlformats.org/officeDocument/2006/relationships/tags" Target="../tags/tag104.xml"/></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7.xml"/><Relationship Id="rId3" Type="http://schemas.openxmlformats.org/officeDocument/2006/relationships/image" Target="../media/image32.GIF"/><Relationship Id="rId2" Type="http://schemas.openxmlformats.org/officeDocument/2006/relationships/tags" Target="../tags/tag107.xml"/><Relationship Id="rId1" Type="http://schemas.openxmlformats.org/officeDocument/2006/relationships/tags" Target="../tags/tag10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7.xml"/><Relationship Id="rId3" Type="http://schemas.openxmlformats.org/officeDocument/2006/relationships/image" Target="../media/image34.png"/><Relationship Id="rId2" Type="http://schemas.openxmlformats.org/officeDocument/2006/relationships/tags" Target="../tags/tag109.xml"/><Relationship Id="rId1" Type="http://schemas.openxmlformats.org/officeDocument/2006/relationships/tags" Target="../tags/tag108.xml"/></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7.xml"/><Relationship Id="rId3" Type="http://schemas.openxmlformats.org/officeDocument/2006/relationships/image" Target="../media/image35.jpeg"/><Relationship Id="rId2" Type="http://schemas.openxmlformats.org/officeDocument/2006/relationships/tags" Target="../tags/tag111.xml"/><Relationship Id="rId1" Type="http://schemas.openxmlformats.org/officeDocument/2006/relationships/tags" Target="../tags/tag110.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png"/></Relationships>
</file>

<file path=ppt/slides/_rels/slide3.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2" Type="http://schemas.openxmlformats.org/officeDocument/2006/relationships/notesSlide" Target="../notesSlides/notesSlide1.xml"/><Relationship Id="rId41" Type="http://schemas.openxmlformats.org/officeDocument/2006/relationships/slideLayout" Target="../slideLayouts/slideLayout7.xml"/><Relationship Id="rId40" Type="http://schemas.openxmlformats.org/officeDocument/2006/relationships/tags" Target="../tags/tag41.xml"/><Relationship Id="rId4" Type="http://schemas.openxmlformats.org/officeDocument/2006/relationships/tags" Target="../tags/tag5.xml"/><Relationship Id="rId39" Type="http://schemas.openxmlformats.org/officeDocument/2006/relationships/tags" Target="../tags/tag40.xml"/><Relationship Id="rId38" Type="http://schemas.openxmlformats.org/officeDocument/2006/relationships/tags" Target="../tags/tag39.xml"/><Relationship Id="rId37" Type="http://schemas.openxmlformats.org/officeDocument/2006/relationships/tags" Target="../tags/tag38.xml"/><Relationship Id="rId36" Type="http://schemas.openxmlformats.org/officeDocument/2006/relationships/tags" Target="../tags/tag37.xml"/><Relationship Id="rId35" Type="http://schemas.openxmlformats.org/officeDocument/2006/relationships/tags" Target="../tags/tag36.xml"/><Relationship Id="rId34" Type="http://schemas.openxmlformats.org/officeDocument/2006/relationships/tags" Target="../tags/tag35.xml"/><Relationship Id="rId33" Type="http://schemas.openxmlformats.org/officeDocument/2006/relationships/tags" Target="../tags/tag34.xml"/><Relationship Id="rId32" Type="http://schemas.openxmlformats.org/officeDocument/2006/relationships/tags" Target="../tags/tag33.xml"/><Relationship Id="rId31" Type="http://schemas.openxmlformats.org/officeDocument/2006/relationships/tags" Target="../tags/tag32.xml"/><Relationship Id="rId30" Type="http://schemas.openxmlformats.org/officeDocument/2006/relationships/tags" Target="../tags/tag31.xml"/><Relationship Id="rId3" Type="http://schemas.openxmlformats.org/officeDocument/2006/relationships/tags" Target="../tags/tag4.xml"/><Relationship Id="rId29" Type="http://schemas.openxmlformats.org/officeDocument/2006/relationships/tags" Target="../tags/tag30.xml"/><Relationship Id="rId28" Type="http://schemas.openxmlformats.org/officeDocument/2006/relationships/tags" Target="../tags/tag29.xml"/><Relationship Id="rId27" Type="http://schemas.openxmlformats.org/officeDocument/2006/relationships/tags" Target="../tags/tag28.xml"/><Relationship Id="rId26" Type="http://schemas.openxmlformats.org/officeDocument/2006/relationships/tags" Target="../tags/tag27.xml"/><Relationship Id="rId25" Type="http://schemas.openxmlformats.org/officeDocument/2006/relationships/tags" Target="../tags/tag26.xml"/><Relationship Id="rId24" Type="http://schemas.openxmlformats.org/officeDocument/2006/relationships/tags" Target="../tags/tag25.xml"/><Relationship Id="rId23" Type="http://schemas.openxmlformats.org/officeDocument/2006/relationships/tags" Target="../tags/tag24.xml"/><Relationship Id="rId22" Type="http://schemas.openxmlformats.org/officeDocument/2006/relationships/tags" Target="../tags/tag23.xml"/><Relationship Id="rId21" Type="http://schemas.openxmlformats.org/officeDocument/2006/relationships/tags" Target="../tags/tag22.xml"/><Relationship Id="rId20" Type="http://schemas.openxmlformats.org/officeDocument/2006/relationships/tags" Target="../tags/tag21.xml"/><Relationship Id="rId2" Type="http://schemas.openxmlformats.org/officeDocument/2006/relationships/tags" Target="../tags/tag3.xml"/><Relationship Id="rId19" Type="http://schemas.openxmlformats.org/officeDocument/2006/relationships/tags" Target="../tags/tag20.xml"/><Relationship Id="rId18" Type="http://schemas.openxmlformats.org/officeDocument/2006/relationships/tags" Target="../tags/tag19.xml"/><Relationship Id="rId17" Type="http://schemas.openxmlformats.org/officeDocument/2006/relationships/tags" Target="../tags/tag18.xml"/><Relationship Id="rId16" Type="http://schemas.openxmlformats.org/officeDocument/2006/relationships/tags" Target="../tags/tag17.xml"/><Relationship Id="rId15" Type="http://schemas.openxmlformats.org/officeDocument/2006/relationships/tags" Target="../tags/tag16.xml"/><Relationship Id="rId14" Type="http://schemas.openxmlformats.org/officeDocument/2006/relationships/tags" Target="../tags/tag15.xml"/><Relationship Id="rId13" Type="http://schemas.openxmlformats.org/officeDocument/2006/relationships/tags" Target="../tags/tag14.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7.xml"/><Relationship Id="rId3" Type="http://schemas.openxmlformats.org/officeDocument/2006/relationships/image" Target="../media/image37.png"/><Relationship Id="rId2" Type="http://schemas.openxmlformats.org/officeDocument/2006/relationships/tags" Target="../tags/tag113.xml"/><Relationship Id="rId1" Type="http://schemas.openxmlformats.org/officeDocument/2006/relationships/tags" Target="../tags/tag112.xm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7.xml"/><Relationship Id="rId3" Type="http://schemas.openxmlformats.org/officeDocument/2006/relationships/image" Target="../media/image38.png"/><Relationship Id="rId2" Type="http://schemas.openxmlformats.org/officeDocument/2006/relationships/tags" Target="../tags/tag115.xml"/><Relationship Id="rId1" Type="http://schemas.openxmlformats.org/officeDocument/2006/relationships/tags" Target="../tags/tag114.xml"/></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7.xml"/><Relationship Id="rId3" Type="http://schemas.openxmlformats.org/officeDocument/2006/relationships/image" Target="../media/image39.png"/><Relationship Id="rId2" Type="http://schemas.openxmlformats.org/officeDocument/2006/relationships/tags" Target="../tags/tag117.xml"/><Relationship Id="rId1" Type="http://schemas.openxmlformats.org/officeDocument/2006/relationships/tags" Target="../tags/tag11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image" Target="../media/image40.pn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7.xml"/><Relationship Id="rId3" Type="http://schemas.openxmlformats.org/officeDocument/2006/relationships/image" Target="../media/image41.png"/><Relationship Id="rId2" Type="http://schemas.openxmlformats.org/officeDocument/2006/relationships/tags" Target="../tags/tag119.xml"/><Relationship Id="rId1" Type="http://schemas.openxmlformats.org/officeDocument/2006/relationships/tags" Target="../tags/tag118.xml"/></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7.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tags" Target="../tags/tag120.xml"/></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7.xml"/><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tags" Target="../tags/tag121.xml"/></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7.xml"/><Relationship Id="rId4" Type="http://schemas.openxmlformats.org/officeDocument/2006/relationships/image" Target="../media/image46.png"/><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7.xml"/><Relationship Id="rId2" Type="http://schemas.openxmlformats.org/officeDocument/2006/relationships/image" Target="../media/image47.png"/><Relationship Id="rId1" Type="http://schemas.openxmlformats.org/officeDocument/2006/relationships/tags" Target="../tags/tag125.xml"/></Relationships>
</file>

<file path=ppt/slides/_rels/slide39.xml.rels><?xml version="1.0" encoding="UTF-8" standalone="yes"?>
<Relationships xmlns="http://schemas.openxmlformats.org/package/2006/relationships"><Relationship Id="rId9" Type="http://schemas.openxmlformats.org/officeDocument/2006/relationships/tags" Target="../tags/tag134.xml"/><Relationship Id="rId8" Type="http://schemas.openxmlformats.org/officeDocument/2006/relationships/tags" Target="../tags/tag133.xml"/><Relationship Id="rId7" Type="http://schemas.openxmlformats.org/officeDocument/2006/relationships/tags" Target="../tags/tag132.xml"/><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tags" Target="../tags/tag127.xml"/><Relationship Id="rId14" Type="http://schemas.openxmlformats.org/officeDocument/2006/relationships/notesSlide" Target="../notesSlides/notesSlide31.xml"/><Relationship Id="rId13" Type="http://schemas.openxmlformats.org/officeDocument/2006/relationships/slideLayout" Target="../slideLayouts/slideLayout7.xml"/><Relationship Id="rId12" Type="http://schemas.openxmlformats.org/officeDocument/2006/relationships/tags" Target="../tags/tag137.xml"/><Relationship Id="rId11" Type="http://schemas.openxmlformats.org/officeDocument/2006/relationships/tags" Target="../tags/tag136.xml"/><Relationship Id="rId10" Type="http://schemas.openxmlformats.org/officeDocument/2006/relationships/tags" Target="../tags/tag135.xml"/><Relationship Id="rId1" Type="http://schemas.openxmlformats.org/officeDocument/2006/relationships/tags" Target="../tags/tag126.xml"/></Relationships>
</file>

<file path=ppt/slides/_rels/slide4.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tags" Target="../tags/tag49.xml"/><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0" Type="http://schemas.openxmlformats.org/officeDocument/2006/relationships/slideLayout" Target="../slideLayouts/slideLayout7.xml"/><Relationship Id="rId2" Type="http://schemas.openxmlformats.org/officeDocument/2006/relationships/tags" Target="../tags/tag43.xml"/><Relationship Id="rId19" Type="http://schemas.openxmlformats.org/officeDocument/2006/relationships/image" Target="../media/image8.svg"/><Relationship Id="rId18" Type="http://schemas.openxmlformats.org/officeDocument/2006/relationships/image" Target="../media/image7.png"/><Relationship Id="rId17" Type="http://schemas.openxmlformats.org/officeDocument/2006/relationships/tags" Target="../tags/tag56.xml"/><Relationship Id="rId16" Type="http://schemas.openxmlformats.org/officeDocument/2006/relationships/tags" Target="../tags/tag55.xml"/><Relationship Id="rId15" Type="http://schemas.openxmlformats.org/officeDocument/2006/relationships/image" Target="../media/image6.svg"/><Relationship Id="rId14" Type="http://schemas.openxmlformats.org/officeDocument/2006/relationships/image" Target="../media/image5.png"/><Relationship Id="rId13" Type="http://schemas.openxmlformats.org/officeDocument/2006/relationships/tags" Target="../tags/tag54.xml"/><Relationship Id="rId12" Type="http://schemas.openxmlformats.org/officeDocument/2006/relationships/tags" Target="../tags/tag53.xml"/><Relationship Id="rId11" Type="http://schemas.openxmlformats.org/officeDocument/2006/relationships/tags" Target="../tags/tag52.xml"/><Relationship Id="rId10" Type="http://schemas.openxmlformats.org/officeDocument/2006/relationships/tags" Target="../tags/tag51.xml"/><Relationship Id="rId1" Type="http://schemas.openxmlformats.org/officeDocument/2006/relationships/tags" Target="../tags/tag42.xml"/></Relationships>
</file>

<file path=ppt/slides/_rels/slide40.xml.rels><?xml version="1.0" encoding="UTF-8" standalone="yes"?>
<Relationships xmlns="http://schemas.openxmlformats.org/package/2006/relationships"><Relationship Id="rId9" Type="http://schemas.openxmlformats.org/officeDocument/2006/relationships/tags" Target="../tags/tag145.xml"/><Relationship Id="rId8" Type="http://schemas.openxmlformats.org/officeDocument/2006/relationships/tags" Target="../tags/tag144.xml"/><Relationship Id="rId7" Type="http://schemas.openxmlformats.org/officeDocument/2006/relationships/tags" Target="../tags/tag143.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image" Target="../media/image48.png"/><Relationship Id="rId2" Type="http://schemas.openxmlformats.org/officeDocument/2006/relationships/tags" Target="../tags/tag139.xml"/><Relationship Id="rId16" Type="http://schemas.openxmlformats.org/officeDocument/2006/relationships/notesSlide" Target="../notesSlides/notesSlide32.xml"/><Relationship Id="rId15" Type="http://schemas.openxmlformats.org/officeDocument/2006/relationships/slideLayout" Target="../slideLayouts/slideLayout7.xml"/><Relationship Id="rId14" Type="http://schemas.openxmlformats.org/officeDocument/2006/relationships/tags" Target="../tags/tag150.xml"/><Relationship Id="rId13" Type="http://schemas.openxmlformats.org/officeDocument/2006/relationships/tags" Target="../tags/tag149.xml"/><Relationship Id="rId12" Type="http://schemas.openxmlformats.org/officeDocument/2006/relationships/tags" Target="../tags/tag148.xml"/><Relationship Id="rId11" Type="http://schemas.openxmlformats.org/officeDocument/2006/relationships/tags" Target="../tags/tag147.xml"/><Relationship Id="rId10" Type="http://schemas.openxmlformats.org/officeDocument/2006/relationships/tags" Target="../tags/tag146.xml"/><Relationship Id="rId1" Type="http://schemas.openxmlformats.org/officeDocument/2006/relationships/tags" Target="../tags/tag138.xml"/></Relationships>
</file>

<file path=ppt/slides/_rels/slide41.xml.rels><?xml version="1.0" encoding="UTF-8" standalone="yes"?>
<Relationships xmlns="http://schemas.openxmlformats.org/package/2006/relationships"><Relationship Id="rId9" Type="http://schemas.openxmlformats.org/officeDocument/2006/relationships/tags" Target="../tags/tag159.xml"/><Relationship Id="rId8" Type="http://schemas.openxmlformats.org/officeDocument/2006/relationships/tags" Target="../tags/tag158.xml"/><Relationship Id="rId7" Type="http://schemas.openxmlformats.org/officeDocument/2006/relationships/tags" Target="../tags/tag157.xml"/><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tags" Target="../tags/tag152.xml"/><Relationship Id="rId13" Type="http://schemas.openxmlformats.org/officeDocument/2006/relationships/notesSlide" Target="../notesSlides/notesSlide33.xml"/><Relationship Id="rId12" Type="http://schemas.openxmlformats.org/officeDocument/2006/relationships/slideLayout" Target="../slideLayouts/slideLayout7.xml"/><Relationship Id="rId11" Type="http://schemas.openxmlformats.org/officeDocument/2006/relationships/tags" Target="../tags/tag161.xml"/><Relationship Id="rId10" Type="http://schemas.openxmlformats.org/officeDocument/2006/relationships/tags" Target="../tags/tag160.xml"/><Relationship Id="rId1" Type="http://schemas.openxmlformats.org/officeDocument/2006/relationships/tags" Target="../tags/tag15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image" Target="../media/image49.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7.xml"/><Relationship Id="rId2" Type="http://schemas.openxmlformats.org/officeDocument/2006/relationships/image" Target="../media/image50.png"/><Relationship Id="rId1" Type="http://schemas.openxmlformats.org/officeDocument/2006/relationships/tags" Target="../tags/tag162.xml"/></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7.xml"/><Relationship Id="rId2" Type="http://schemas.openxmlformats.org/officeDocument/2006/relationships/image" Target="../media/image51.png"/><Relationship Id="rId1" Type="http://schemas.openxmlformats.org/officeDocument/2006/relationships/tags" Target="../tags/tag163.xml"/></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7.xml"/><Relationship Id="rId2" Type="http://schemas.openxmlformats.org/officeDocument/2006/relationships/image" Target="../media/image52.png"/><Relationship Id="rId1" Type="http://schemas.openxmlformats.org/officeDocument/2006/relationships/tags" Target="../tags/tag164.xml"/></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7.xml"/><Relationship Id="rId2" Type="http://schemas.openxmlformats.org/officeDocument/2006/relationships/image" Target="../media/image53.png"/><Relationship Id="rId1" Type="http://schemas.openxmlformats.org/officeDocument/2006/relationships/tags" Target="../tags/tag165.xml"/></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7.xml"/><Relationship Id="rId2" Type="http://schemas.openxmlformats.org/officeDocument/2006/relationships/image" Target="../media/image54.png"/><Relationship Id="rId1" Type="http://schemas.openxmlformats.org/officeDocument/2006/relationships/tags" Target="../tags/tag166.xml"/></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7.xml"/><Relationship Id="rId2" Type="http://schemas.openxmlformats.org/officeDocument/2006/relationships/image" Target="../media/image55.png"/><Relationship Id="rId1" Type="http://schemas.openxmlformats.org/officeDocument/2006/relationships/tags" Target="../tags/tag167.xml"/></Relationships>
</file>

<file path=ppt/slides/_rels/slide49.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slideLayout" Target="../slideLayouts/slideLayout7.xml"/><Relationship Id="rId3" Type="http://schemas.openxmlformats.org/officeDocument/2006/relationships/image" Target="../media/image56.png"/><Relationship Id="rId2" Type="http://schemas.openxmlformats.org/officeDocument/2006/relationships/tags" Target="../tags/tag169.xml"/><Relationship Id="rId1" Type="http://schemas.openxmlformats.org/officeDocument/2006/relationships/tags" Target="../tags/tag16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7.xml"/><Relationship Id="rId2" Type="http://schemas.openxmlformats.org/officeDocument/2006/relationships/image" Target="../media/image57.png"/><Relationship Id="rId1" Type="http://schemas.openxmlformats.org/officeDocument/2006/relationships/tags" Target="../tags/tag170.xml"/></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7.xml"/><Relationship Id="rId2" Type="http://schemas.openxmlformats.org/officeDocument/2006/relationships/image" Target="../media/image58.png"/><Relationship Id="rId1" Type="http://schemas.openxmlformats.org/officeDocument/2006/relationships/tags" Target="../tags/tag171.xml"/></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44.xml"/><Relationship Id="rId3" Type="http://schemas.openxmlformats.org/officeDocument/2006/relationships/slideLayout" Target="../slideLayouts/slideLayout7.xml"/><Relationship Id="rId2" Type="http://schemas.openxmlformats.org/officeDocument/2006/relationships/image" Target="../media/image58.png"/><Relationship Id="rId1" Type="http://schemas.openxmlformats.org/officeDocument/2006/relationships/tags" Target="../tags/tag172.xml"/></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7.xml"/><Relationship Id="rId2" Type="http://schemas.openxmlformats.org/officeDocument/2006/relationships/image" Target="../media/image59.png"/><Relationship Id="rId1" Type="http://schemas.openxmlformats.org/officeDocument/2006/relationships/tags" Target="../tags/tag173.xml"/></Relationships>
</file>

<file path=ppt/slides/_rels/slide54.xml.rels><?xml version="1.0" encoding="UTF-8" standalone="yes"?>
<Relationships xmlns="http://schemas.openxmlformats.org/package/2006/relationships"><Relationship Id="rId4" Type="http://schemas.openxmlformats.org/officeDocument/2006/relationships/notesSlide" Target="../notesSlides/notesSlide46.xml"/><Relationship Id="rId3" Type="http://schemas.openxmlformats.org/officeDocument/2006/relationships/slideLayout" Target="../slideLayouts/slideLayout7.xml"/><Relationship Id="rId2" Type="http://schemas.openxmlformats.org/officeDocument/2006/relationships/image" Target="../media/image60.png"/><Relationship Id="rId1" Type="http://schemas.openxmlformats.org/officeDocument/2006/relationships/tags" Target="../tags/tag174.xml"/></Relationships>
</file>

<file path=ppt/slides/_rels/slide55.xml.rels><?xml version="1.0" encoding="UTF-8" standalone="yes"?>
<Relationships xmlns="http://schemas.openxmlformats.org/package/2006/relationships"><Relationship Id="rId4" Type="http://schemas.openxmlformats.org/officeDocument/2006/relationships/notesSlide" Target="../notesSlides/notesSlide47.xml"/><Relationship Id="rId3" Type="http://schemas.openxmlformats.org/officeDocument/2006/relationships/slideLayout" Target="../slideLayouts/slideLayout7.xml"/><Relationship Id="rId2" Type="http://schemas.openxmlformats.org/officeDocument/2006/relationships/image" Target="../media/image61.png"/><Relationship Id="rId1" Type="http://schemas.openxmlformats.org/officeDocument/2006/relationships/tags" Target="../tags/tag175.xml"/></Relationships>
</file>

<file path=ppt/slides/_rels/slide56.xml.rels><?xml version="1.0" encoding="UTF-8" standalone="yes"?>
<Relationships xmlns="http://schemas.openxmlformats.org/package/2006/relationships"><Relationship Id="rId4" Type="http://schemas.openxmlformats.org/officeDocument/2006/relationships/notesSlide" Target="../notesSlides/notesSlide48.xml"/><Relationship Id="rId3" Type="http://schemas.openxmlformats.org/officeDocument/2006/relationships/slideLayout" Target="../slideLayouts/slideLayout7.xml"/><Relationship Id="rId2" Type="http://schemas.openxmlformats.org/officeDocument/2006/relationships/image" Target="../media/image62.png"/><Relationship Id="rId1" Type="http://schemas.openxmlformats.org/officeDocument/2006/relationships/tags" Target="../tags/tag176.xml"/></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49.xml"/><Relationship Id="rId3" Type="http://schemas.openxmlformats.org/officeDocument/2006/relationships/slideLayout" Target="../slideLayouts/slideLayout7.xml"/><Relationship Id="rId2" Type="http://schemas.openxmlformats.org/officeDocument/2006/relationships/image" Target="../media/image63.png"/><Relationship Id="rId1" Type="http://schemas.openxmlformats.org/officeDocument/2006/relationships/tags" Target="../tags/tag177.xml"/></Relationships>
</file>

<file path=ppt/slides/_rels/slide58.xml.rels><?xml version="1.0" encoding="UTF-8" standalone="yes"?>
<Relationships xmlns="http://schemas.openxmlformats.org/package/2006/relationships"><Relationship Id="rId4" Type="http://schemas.openxmlformats.org/officeDocument/2006/relationships/notesSlide" Target="../notesSlides/notesSlide50.xml"/><Relationship Id="rId3" Type="http://schemas.openxmlformats.org/officeDocument/2006/relationships/slideLayout" Target="../slideLayouts/slideLayout7.xml"/><Relationship Id="rId2" Type="http://schemas.openxmlformats.org/officeDocument/2006/relationships/image" Target="../media/image64.png"/><Relationship Id="rId1" Type="http://schemas.openxmlformats.org/officeDocument/2006/relationships/tags" Target="../tags/tag17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sv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image" Target="../media/image12.png"/><Relationship Id="rId2" Type="http://schemas.openxmlformats.org/officeDocument/2006/relationships/tags" Target="../tags/tag58.xml"/><Relationship Id="rId1" Type="http://schemas.openxmlformats.org/officeDocument/2006/relationships/tags" Target="../tags/tag57.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13.png"/><Relationship Id="rId2" Type="http://schemas.openxmlformats.org/officeDocument/2006/relationships/tags" Target="../tags/tag60.xml"/><Relationship Id="rId1" Type="http://schemas.openxmlformats.org/officeDocument/2006/relationships/tags" Target="../tags/tag59.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image" Target="../media/image14.png"/><Relationship Id="rId2" Type="http://schemas.openxmlformats.org/officeDocument/2006/relationships/tags" Target="../tags/tag62.xml"/><Relationship Id="rId1" Type="http://schemas.openxmlformats.org/officeDocument/2006/relationships/tags" Target="../tags/tag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p:cNvSpPr/>
          <p:nvPr/>
        </p:nvSpPr>
        <p:spPr>
          <a:xfrm>
            <a:off x="1855470" y="4440555"/>
            <a:ext cx="901065" cy="323215"/>
          </a:xfrm>
          <a:prstGeom prst="parallelogram">
            <a:avLst>
              <a:gd name="adj" fmla="val 18860"/>
            </a:avLst>
          </a:prstGeom>
          <a:solidFill>
            <a:srgbClr val="027FF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noFill/>
            </a:endParaRPr>
          </a:p>
        </p:txBody>
      </p:sp>
      <p:pic>
        <p:nvPicPr>
          <p:cNvPr id="10" name="图片 9"/>
          <p:cNvPicPr>
            <a:picLocks noChangeAspect="1"/>
          </p:cNvPicPr>
          <p:nvPr/>
        </p:nvPicPr>
        <p:blipFill>
          <a:blip r:embed="rId1"/>
          <a:srcRect t="32391" r="37879"/>
          <a:stretch>
            <a:fillRect/>
          </a:stretch>
        </p:blipFill>
        <p:spPr>
          <a:xfrm>
            <a:off x="9848850" y="0"/>
            <a:ext cx="2343150" cy="2550160"/>
          </a:xfrm>
          <a:prstGeom prst="rect">
            <a:avLst/>
          </a:prstGeom>
        </p:spPr>
      </p:pic>
      <p:sp>
        <p:nvSpPr>
          <p:cNvPr id="20" name="椭圆 19"/>
          <p:cNvSpPr/>
          <p:nvPr/>
        </p:nvSpPr>
        <p:spPr>
          <a:xfrm>
            <a:off x="6261100" y="5384800"/>
            <a:ext cx="2032000" cy="723726"/>
          </a:xfrm>
          <a:prstGeom prst="ellipse">
            <a:avLst/>
          </a:prstGeom>
          <a:solidFill>
            <a:srgbClr val="FF4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2" name="组合 1"/>
          <p:cNvGrpSpPr/>
          <p:nvPr/>
        </p:nvGrpSpPr>
        <p:grpSpPr>
          <a:xfrm>
            <a:off x="765175" y="1896745"/>
            <a:ext cx="5714365" cy="1691640"/>
            <a:chOff x="1328" y="2144"/>
            <a:chExt cx="8999" cy="2664"/>
          </a:xfrm>
        </p:grpSpPr>
        <p:sp>
          <p:nvSpPr>
            <p:cNvPr id="19" name="椭圆 18"/>
            <p:cNvSpPr/>
            <p:nvPr/>
          </p:nvSpPr>
          <p:spPr>
            <a:xfrm>
              <a:off x="9723" y="2338"/>
              <a:ext cx="340" cy="340"/>
            </a:xfrm>
            <a:prstGeom prst="ellipse">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sp>
          <p:nvSpPr>
            <p:cNvPr id="22" name="文本框 21"/>
            <p:cNvSpPr txBox="1"/>
            <p:nvPr/>
          </p:nvSpPr>
          <p:spPr>
            <a:xfrm>
              <a:off x="1328" y="2144"/>
              <a:ext cx="7960" cy="2664"/>
            </a:xfrm>
            <a:prstGeom prst="rect">
              <a:avLst/>
            </a:prstGeom>
            <a:noFill/>
          </p:spPr>
          <p:txBody>
            <a:bodyPr wrap="square" rtlCol="0">
              <a:spAutoFit/>
            </a:bodyPr>
            <a:lstStyle/>
            <a:p>
              <a:r>
                <a:rPr lang="zh-CN" altLang="en-US" sz="6000" dirty="0">
                  <a:solidFill>
                    <a:srgbClr val="027FFD"/>
                  </a:solidFill>
                  <a:latin typeface="汉仪力量黑简" panose="00020600040101010101" charset="-122"/>
                  <a:ea typeface="汉仪力量黑简" panose="00020600040101010101" charset="-122"/>
                </a:rPr>
                <a:t>数据新闻</a:t>
              </a:r>
              <a:endParaRPr lang="en-US" altLang="zh-CN" sz="6000" dirty="0">
                <a:solidFill>
                  <a:srgbClr val="027FFD"/>
                </a:solidFill>
                <a:latin typeface="汉仪力量黑简" panose="00020600040101010101" charset="-122"/>
                <a:ea typeface="汉仪力量黑简" panose="00020600040101010101" charset="-122"/>
              </a:endParaRPr>
            </a:p>
            <a:p>
              <a:r>
                <a:rPr lang="zh-CN" altLang="en-US" sz="4400" dirty="0">
                  <a:solidFill>
                    <a:srgbClr val="027FFD"/>
                  </a:solidFill>
                  <a:latin typeface="汉仪力量黑简" panose="00020600040101010101" charset="-122"/>
                  <a:ea typeface="汉仪力量黑简" panose="00020600040101010101" charset="-122"/>
                </a:rPr>
                <a:t>理论与实务</a:t>
              </a:r>
              <a:endParaRPr lang="zh-CN" altLang="en-US" sz="4400" dirty="0">
                <a:solidFill>
                  <a:srgbClr val="027FFD"/>
                </a:solidFill>
                <a:latin typeface="汉仪力量黑简" panose="00020600040101010101" charset="-122"/>
                <a:ea typeface="汉仪力量黑简" panose="00020600040101010101" charset="-122"/>
              </a:endParaRPr>
            </a:p>
          </p:txBody>
        </p:sp>
        <p:sp>
          <p:nvSpPr>
            <p:cNvPr id="11" name="矩形 10"/>
            <p:cNvSpPr/>
            <p:nvPr/>
          </p:nvSpPr>
          <p:spPr>
            <a:xfrm>
              <a:off x="6027" y="3702"/>
              <a:ext cx="4300" cy="85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75000"/>
                      <a:lumOff val="25000"/>
                    </a:schemeClr>
                  </a:solidFill>
                </a:rPr>
                <a:t>DATA JOURNALISIM</a:t>
              </a:r>
              <a:endParaRPr lang="en-US" altLang="zh-CN" sz="2000" dirty="0">
                <a:solidFill>
                  <a:schemeClr val="tx1">
                    <a:lumMod val="75000"/>
                    <a:lumOff val="25000"/>
                  </a:schemeClr>
                </a:solidFill>
              </a:endParaRPr>
            </a:p>
          </p:txBody>
        </p:sp>
      </p:grpSp>
      <p:sp>
        <p:nvSpPr>
          <p:cNvPr id="23" name="PA-文本框 72"/>
          <p:cNvSpPr txBox="1"/>
          <p:nvPr>
            <p:custDataLst>
              <p:tags r:id="rId2"/>
            </p:custDataLst>
          </p:nvPr>
        </p:nvSpPr>
        <p:spPr>
          <a:xfrm>
            <a:off x="814070" y="3933190"/>
            <a:ext cx="6029960" cy="830580"/>
          </a:xfrm>
          <a:prstGeom prst="rect">
            <a:avLst/>
          </a:prstGeom>
          <a:noFill/>
        </p:spPr>
        <p:txBody>
          <a:bodyPr wrap="square" lIns="0" tIns="0" rIns="0" bIns="0" rtlCol="0">
            <a:spAutoFit/>
          </a:bodyPr>
          <a:lstStyle/>
          <a:p>
            <a:pPr indent="0" algn="l" fontAlgn="auto" hangingPunct="0">
              <a:lnSpc>
                <a:spcPct val="150000"/>
              </a:lnSpc>
            </a:pPr>
            <a:r>
              <a:rPr lang="zh-CN" altLang="en-US" b="1" dirty="0">
                <a:solidFill>
                  <a:srgbClr val="4C4C4C"/>
                </a:solidFill>
                <a:latin typeface="思源黑体" panose="020B0500000000090000" pitchFamily="34" charset="-122"/>
                <a:ea typeface="思源黑体" panose="020B0500000000090000" pitchFamily="34" charset="-122"/>
                <a:cs typeface="+mn-ea"/>
                <a:sym typeface="思源黑体" panose="020B0500000000090000" pitchFamily="34" charset="-122"/>
              </a:rPr>
              <a:t>认识数据新闻</a:t>
            </a:r>
            <a:r>
              <a:rPr lang="en-US" altLang="zh-CN" b="1" dirty="0">
                <a:solidFill>
                  <a:schemeClr val="bg1"/>
                </a:solidFill>
                <a:latin typeface="思源黑体" panose="020B0500000000090000" pitchFamily="34" charset="-122"/>
                <a:ea typeface="思源黑体" panose="020B0500000000090000" pitchFamily="34" charset="-122"/>
                <a:cs typeface="+mn-ea"/>
                <a:sym typeface="思源黑体" panose="020B0500000000090000" pitchFamily="34" charset="-122"/>
              </a:rPr>
              <a:t> </a:t>
            </a:r>
            <a:r>
              <a:rPr lang="en-US" altLang="zh-CN"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 </a:t>
            </a:r>
            <a:r>
              <a:rPr lang="zh-CN" altLang="en-US"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生产与运营</a:t>
            </a:r>
            <a:r>
              <a:rPr lang="en-US" altLang="zh-CN"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 </a:t>
            </a:r>
            <a:r>
              <a:rPr lang="en-US" altLang="zh-CN"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 </a:t>
            </a:r>
            <a:r>
              <a:rPr lang="zh-CN" altLang="en-US"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选题与策划</a:t>
            </a:r>
            <a:r>
              <a:rPr lang="en-US" altLang="zh-CN"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 </a:t>
            </a:r>
            <a:r>
              <a:rPr lang="en-US" altLang="zh-CN"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 </a:t>
            </a:r>
            <a:r>
              <a:rPr lang="zh-CN" altLang="en-US"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数据收集</a:t>
            </a:r>
            <a:r>
              <a:rPr lang="en-US" altLang="zh-CN"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 | </a:t>
            </a:r>
            <a:endParaRPr lang="en-US" altLang="zh-CN"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endParaRPr>
          </a:p>
          <a:p>
            <a:pPr indent="0" algn="l" fontAlgn="auto" hangingPunct="0">
              <a:lnSpc>
                <a:spcPct val="150000"/>
              </a:lnSpc>
            </a:pPr>
            <a:r>
              <a:rPr lang="zh-CN" altLang="en-US"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数据分析</a:t>
            </a:r>
            <a:r>
              <a:rPr lang="en-US" altLang="zh-CN"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 | </a:t>
            </a:r>
            <a:r>
              <a:rPr lang="zh-CN" altLang="en-US" b="1" dirty="0">
                <a:solidFill>
                  <a:schemeClr val="bg1"/>
                </a:solidFill>
                <a:latin typeface="思源黑体" panose="020B0500000000090000" pitchFamily="34" charset="-122"/>
                <a:ea typeface="思源黑体" panose="020B0500000000090000" pitchFamily="34" charset="-122"/>
                <a:cs typeface="+mn-ea"/>
                <a:sym typeface="思源黑体" panose="020B0500000000090000" pitchFamily="34" charset="-122"/>
              </a:rPr>
              <a:t>可视化</a:t>
            </a:r>
            <a:r>
              <a:rPr lang="en-US" altLang="zh-CN"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 | </a:t>
            </a:r>
            <a:r>
              <a:rPr lang="zh-CN" altLang="en-US"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制作与发布</a:t>
            </a:r>
            <a:r>
              <a:rPr lang="en-US" altLang="zh-CN"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 | </a:t>
            </a:r>
            <a:r>
              <a:rPr lang="zh-CN" altLang="en-US"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未来</a:t>
            </a:r>
            <a:endParaRPr lang="zh-CN" altLang="en-US"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endParaRPr>
          </a:p>
        </p:txBody>
      </p:sp>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pic>
        <p:nvPicPr>
          <p:cNvPr id="24" name="图片 2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348095" y="727710"/>
            <a:ext cx="5102860" cy="5098415"/>
          </a:xfrm>
          <a:prstGeom prst="rect">
            <a:avLst/>
          </a:prstGeom>
        </p:spPr>
      </p:pic>
      <p:pic>
        <p:nvPicPr>
          <p:cNvPr id="28" name="图片 27"/>
          <p:cNvPicPr/>
          <p:nvPr/>
        </p:nvPicPr>
        <p:blipFill>
          <a:blip r:embed="rId4">
            <a:duotone>
              <a:schemeClr val="accent1">
                <a:shade val="45000"/>
                <a:satMod val="135000"/>
              </a:schemeClr>
              <a:prstClr val="white"/>
            </a:duotone>
          </a:blip>
          <a:stretch>
            <a:fillRect/>
          </a:stretch>
        </p:blipFill>
        <p:spPr>
          <a:xfrm>
            <a:off x="557868" y="435344"/>
            <a:ext cx="2533366" cy="4137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7" name="组合 6"/>
          <p:cNvGrpSpPr/>
          <p:nvPr/>
        </p:nvGrpSpPr>
        <p:grpSpPr>
          <a:xfrm>
            <a:off x="131445" y="1411605"/>
            <a:ext cx="6020435" cy="4220845"/>
            <a:chOff x="325" y="2552"/>
            <a:chExt cx="9481" cy="6647"/>
          </a:xfrm>
        </p:grpSpPr>
        <p:sp>
          <p:nvSpPr>
            <p:cNvPr id="5" name="矩形 4"/>
            <p:cNvSpPr/>
            <p:nvPr>
              <p:custDataLst>
                <p:tags r:id="rId1"/>
              </p:custDataLst>
            </p:nvPr>
          </p:nvSpPr>
          <p:spPr>
            <a:xfrm>
              <a:off x="325" y="2552"/>
              <a:ext cx="3054" cy="628"/>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饼图</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6" name="矩形 5"/>
            <p:cNvSpPr/>
            <p:nvPr>
              <p:custDataLst>
                <p:tags r:id="rId2"/>
              </p:custDataLst>
            </p:nvPr>
          </p:nvSpPr>
          <p:spPr>
            <a:xfrm>
              <a:off x="1663" y="3360"/>
              <a:ext cx="8143" cy="5839"/>
            </a:xfrm>
            <a:prstGeom prst="rect">
              <a:avLst/>
            </a:prstGeom>
            <a:noFill/>
          </p:spPr>
          <p:txBody>
            <a:bodyPr wrap="square" lIns="0" tIns="0" rIns="0" bIns="0" rtlCol="0">
              <a:noAutofit/>
            </a:bodyPr>
            <a:p>
              <a:pPr indent="0" algn="just" fontAlgn="auto">
                <a:lnSpc>
                  <a:spcPct val="200000"/>
                </a:lnSpc>
                <a:spcBef>
                  <a:spcPct val="0"/>
                </a:spcBef>
                <a:spcAft>
                  <a:spcPct val="0"/>
                </a:spcAft>
              </a:pP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饼图</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pie chart</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是一种广泛使用的可视化工具，它通过一个完整的圆形，来</a:t>
              </a:r>
              <a:r>
                <a:rPr kumimoji="1"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展示不同数据部分相对于整体的比例和分布</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。饼图使用圆形来表示整体，而每个部分则用扇形表示。这种设计使得饼图非常适合展示各部分在整体中的占比情况。</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grpSp>
      <p:grpSp>
        <p:nvGrpSpPr>
          <p:cNvPr id="2" name="组合 1"/>
          <p:cNvGrpSpPr/>
          <p:nvPr/>
        </p:nvGrpSpPr>
        <p:grpSpPr>
          <a:xfrm>
            <a:off x="298450" y="240665"/>
            <a:ext cx="7024370" cy="743555"/>
            <a:chOff x="273050" y="421670"/>
            <a:chExt cx="2438400" cy="743555"/>
          </a:xfrm>
        </p:grpSpPr>
        <p:sp>
          <p:nvSpPr>
            <p:cNvPr id="3" name="文本框 2"/>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4" name="组合 3"/>
          <p:cNvGrpSpPr/>
          <p:nvPr/>
        </p:nvGrpSpPr>
        <p:grpSpPr>
          <a:xfrm>
            <a:off x="6048375" y="1509395"/>
            <a:ext cx="6005830" cy="4631690"/>
            <a:chOff x="9579" y="2593"/>
            <a:chExt cx="9458" cy="7294"/>
          </a:xfrm>
        </p:grpSpPr>
        <p:sp>
          <p:nvSpPr>
            <p:cNvPr id="13" name="文本框 12"/>
            <p:cNvSpPr txBox="1"/>
            <p:nvPr/>
          </p:nvSpPr>
          <p:spPr>
            <a:xfrm>
              <a:off x="9579" y="8870"/>
              <a:ext cx="9458" cy="1017"/>
            </a:xfrm>
            <a:prstGeom prst="rect">
              <a:avLst/>
            </a:prstGeom>
          </p:spPr>
          <p:txBody>
            <a:bodyPr wrap="square" lIns="0" tIns="0" rIns="0" bIns="0" rtlCol="0" anchor="t">
              <a:spAutoFit/>
            </a:bodyPr>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饼图示例</a:t>
              </a:r>
              <a:r>
                <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 </a:t>
              </a:r>
              <a:endPar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来自</a:t>
              </a:r>
              <a:r>
                <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 </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《家庭暴力</a:t>
              </a:r>
              <a:r>
                <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 </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从来不是</a:t>
              </a:r>
              <a:r>
                <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家务事</a:t>
              </a:r>
              <a:r>
                <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a:t>
              </a:r>
              <a:endPar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pic>
          <p:nvPicPr>
            <p:cNvPr id="351" name="图片 4"/>
            <p:cNvPicPr>
              <a:picLocks noChangeAspect="1"/>
            </p:cNvPicPr>
            <p:nvPr/>
          </p:nvPicPr>
          <p:blipFill>
            <a:blip r:embed="rId3"/>
            <a:stretch>
              <a:fillRect/>
            </a:stretch>
          </p:blipFill>
          <p:spPr>
            <a:xfrm>
              <a:off x="10467" y="2593"/>
              <a:ext cx="7682" cy="6046"/>
            </a:xfrm>
            <a:prstGeom prst="rect">
              <a:avLst/>
            </a:prstGeom>
            <a:noFill/>
            <a:ln>
              <a:noFill/>
            </a:ln>
          </p:spPr>
        </p:pic>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7" name="组合 6"/>
          <p:cNvGrpSpPr/>
          <p:nvPr/>
        </p:nvGrpSpPr>
        <p:grpSpPr>
          <a:xfrm>
            <a:off x="177165" y="1285240"/>
            <a:ext cx="5871210" cy="4888230"/>
            <a:chOff x="560" y="2552"/>
            <a:chExt cx="9246" cy="7698"/>
          </a:xfrm>
        </p:grpSpPr>
        <p:sp>
          <p:nvSpPr>
            <p:cNvPr id="5" name="矩形 4"/>
            <p:cNvSpPr/>
            <p:nvPr>
              <p:custDataLst>
                <p:tags r:id="rId1"/>
              </p:custDataLst>
            </p:nvPr>
          </p:nvSpPr>
          <p:spPr>
            <a:xfrm>
              <a:off x="560" y="2552"/>
              <a:ext cx="3054" cy="628"/>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散点图</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6" name="矩形 5"/>
            <p:cNvSpPr/>
            <p:nvPr>
              <p:custDataLst>
                <p:tags r:id="rId2"/>
              </p:custDataLst>
            </p:nvPr>
          </p:nvSpPr>
          <p:spPr>
            <a:xfrm>
              <a:off x="1663" y="3360"/>
              <a:ext cx="8143" cy="6890"/>
            </a:xfrm>
            <a:prstGeom prst="rect">
              <a:avLst/>
            </a:prstGeom>
            <a:noFill/>
          </p:spPr>
          <p:txBody>
            <a:bodyPr wrap="square" lIns="0" tIns="0" rIns="0" bIns="0" rtlCol="0">
              <a:noAutofit/>
            </a:bodyPr>
            <a:p>
              <a:pPr indent="0" algn="just" fontAlgn="auto">
                <a:lnSpc>
                  <a:spcPct val="200000"/>
                </a:lnSpc>
                <a:spcBef>
                  <a:spcPct val="0"/>
                </a:spcBef>
                <a:spcAft>
                  <a:spcPct val="0"/>
                </a:spcAft>
              </a:pP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散点图</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scatter plot</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是</a:t>
              </a:r>
              <a:r>
                <a:rPr kumimoji="1"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用于探索和展示两个数值型变量之间的关系</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的可视化工具。它通过在二维平面上绘制数据点，来展示不同变量的分布情况和潜在的相关性。每个数据点代表一个观测值，</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x </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坐标和</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 y </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坐标分别对应两个变量的值。散点图是一种强大的可视化工具，用于探索和分析两个连续变量之间的关系。</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grpSp>
      <p:grpSp>
        <p:nvGrpSpPr>
          <p:cNvPr id="2" name="组合 1"/>
          <p:cNvGrpSpPr/>
          <p:nvPr/>
        </p:nvGrpSpPr>
        <p:grpSpPr>
          <a:xfrm>
            <a:off x="298450" y="240665"/>
            <a:ext cx="7024370" cy="743555"/>
            <a:chOff x="273050" y="421670"/>
            <a:chExt cx="2438400" cy="743555"/>
          </a:xfrm>
        </p:grpSpPr>
        <p:sp>
          <p:nvSpPr>
            <p:cNvPr id="3" name="文本框 2"/>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6186170" y="1684020"/>
            <a:ext cx="6005830" cy="4445635"/>
            <a:chOff x="9742" y="2670"/>
            <a:chExt cx="9458" cy="7001"/>
          </a:xfrm>
        </p:grpSpPr>
        <p:sp>
          <p:nvSpPr>
            <p:cNvPr id="13" name="文本框 12"/>
            <p:cNvSpPr txBox="1"/>
            <p:nvPr/>
          </p:nvSpPr>
          <p:spPr>
            <a:xfrm>
              <a:off x="9742" y="8654"/>
              <a:ext cx="9458" cy="1017"/>
            </a:xfrm>
            <a:prstGeom prst="rect">
              <a:avLst/>
            </a:prstGeom>
          </p:spPr>
          <p:txBody>
            <a:bodyPr wrap="square" lIns="0" tIns="0" rIns="0" bIns="0" rtlCol="0" anchor="t">
              <a:spAutoFit/>
            </a:bodyPr>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散点图示例</a:t>
              </a:r>
              <a:r>
                <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 </a:t>
              </a:r>
              <a:endPar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来自《人口志丨是什么因素导致出生人口数量速降》</a:t>
              </a:r>
              <a:endPar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pic>
          <p:nvPicPr>
            <p:cNvPr id="120" name="图片 45" descr="IMG_256"/>
            <p:cNvPicPr>
              <a:picLocks noChangeAspect="1"/>
            </p:cNvPicPr>
            <p:nvPr/>
          </p:nvPicPr>
          <p:blipFill>
            <a:blip r:embed="rId3"/>
            <a:stretch>
              <a:fillRect/>
            </a:stretch>
          </p:blipFill>
          <p:spPr>
            <a:xfrm>
              <a:off x="10191" y="2670"/>
              <a:ext cx="8126" cy="5790"/>
            </a:xfrm>
            <a:prstGeom prst="rect">
              <a:avLst/>
            </a:prstGeom>
            <a:noFill/>
            <a:ln>
              <a:noFill/>
            </a:ln>
          </p:spPr>
        </p:pic>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7" name="组合 6"/>
          <p:cNvGrpSpPr/>
          <p:nvPr/>
        </p:nvGrpSpPr>
        <p:grpSpPr>
          <a:xfrm>
            <a:off x="298450" y="1285240"/>
            <a:ext cx="5871210" cy="5153025"/>
            <a:chOff x="560" y="2552"/>
            <a:chExt cx="9246" cy="8115"/>
          </a:xfrm>
        </p:grpSpPr>
        <p:sp>
          <p:nvSpPr>
            <p:cNvPr id="5" name="矩形 4"/>
            <p:cNvSpPr/>
            <p:nvPr>
              <p:custDataLst>
                <p:tags r:id="rId1"/>
              </p:custDataLst>
            </p:nvPr>
          </p:nvSpPr>
          <p:spPr>
            <a:xfrm>
              <a:off x="560" y="2552"/>
              <a:ext cx="3054" cy="628"/>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雷达图</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6" name="矩形 5"/>
            <p:cNvSpPr/>
            <p:nvPr>
              <p:custDataLst>
                <p:tags r:id="rId2"/>
              </p:custDataLst>
            </p:nvPr>
          </p:nvSpPr>
          <p:spPr>
            <a:xfrm>
              <a:off x="1663" y="3360"/>
              <a:ext cx="8143" cy="7307"/>
            </a:xfrm>
            <a:prstGeom prst="rect">
              <a:avLst/>
            </a:prstGeom>
            <a:noFill/>
          </p:spPr>
          <p:txBody>
            <a:bodyPr wrap="square" lIns="0" tIns="0" rIns="0" bIns="0" rtlCol="0">
              <a:noAutofit/>
            </a:bodyPr>
            <a:p>
              <a:pPr indent="0" algn="just" fontAlgn="auto">
                <a:lnSpc>
                  <a:spcPts val="4500"/>
                </a:lnSpc>
                <a:spcBef>
                  <a:spcPct val="0"/>
                </a:spcBef>
                <a:spcAft>
                  <a:spcPct val="0"/>
                </a:spcAft>
              </a:pP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雷达图</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radar chart</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也称蛛网图或极坐标图，是一种</a:t>
              </a:r>
              <a:r>
                <a:rPr kumimoji="1"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对目标对象进行多维度比较</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的可视化工具。它以一个中心点为起点，从中心点向外延伸出多条射线，每条射线代表一个特定的变量或指标。每条射线上的点或线段表示该变量在不同维度上的取值或得分。雷达图常用于比较多个变量在不同维度上的表现，或者展示各个变量之间的相对关系。</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grpSp>
      <p:grpSp>
        <p:nvGrpSpPr>
          <p:cNvPr id="2" name="组合 1"/>
          <p:cNvGrpSpPr/>
          <p:nvPr/>
        </p:nvGrpSpPr>
        <p:grpSpPr>
          <a:xfrm>
            <a:off x="298450" y="240665"/>
            <a:ext cx="7024370" cy="743555"/>
            <a:chOff x="273050" y="421670"/>
            <a:chExt cx="2438400" cy="743555"/>
          </a:xfrm>
        </p:grpSpPr>
        <p:sp>
          <p:nvSpPr>
            <p:cNvPr id="3" name="文本框 2"/>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5996305" y="1021080"/>
            <a:ext cx="6005830" cy="5733415"/>
            <a:chOff x="9301" y="1550"/>
            <a:chExt cx="9458" cy="9029"/>
          </a:xfrm>
        </p:grpSpPr>
        <p:pic>
          <p:nvPicPr>
            <p:cNvPr id="121" name="图片 14" descr="IMG_256"/>
            <p:cNvPicPr>
              <a:picLocks noChangeAspect="1"/>
            </p:cNvPicPr>
            <p:nvPr/>
          </p:nvPicPr>
          <p:blipFill>
            <a:blip r:embed="rId3"/>
            <a:srcRect t="1790"/>
            <a:stretch>
              <a:fillRect/>
            </a:stretch>
          </p:blipFill>
          <p:spPr>
            <a:xfrm>
              <a:off x="10790" y="1550"/>
              <a:ext cx="6479" cy="8012"/>
            </a:xfrm>
            <a:prstGeom prst="rect">
              <a:avLst/>
            </a:prstGeom>
            <a:noFill/>
            <a:ln>
              <a:noFill/>
            </a:ln>
          </p:spPr>
        </p:pic>
        <p:sp>
          <p:nvSpPr>
            <p:cNvPr id="11" name="文本框 10"/>
            <p:cNvSpPr txBox="1"/>
            <p:nvPr/>
          </p:nvSpPr>
          <p:spPr>
            <a:xfrm>
              <a:off x="9301" y="9562"/>
              <a:ext cx="9458" cy="1017"/>
            </a:xfrm>
            <a:prstGeom prst="rect">
              <a:avLst/>
            </a:prstGeom>
          </p:spPr>
          <p:txBody>
            <a:bodyPr wrap="square" lIns="0" tIns="0" rIns="0" bIns="0" rtlCol="0" anchor="t">
              <a:spAutoFit/>
            </a:bodyPr>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雷达图示例</a:t>
              </a:r>
              <a:endPar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来自《</a:t>
              </a:r>
              <a:r>
                <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QS</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最佳留学城市：你最向往的城市不一定是最佳留学地》</a:t>
              </a:r>
              <a:endPar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sp>
        <p:nvSpPr>
          <p:cNvPr id="29" name="Rectangle 11"/>
          <p:cNvSpPr/>
          <p:nvPr/>
        </p:nvSpPr>
        <p:spPr>
          <a:xfrm>
            <a:off x="601345" y="2345690"/>
            <a:ext cx="7242810" cy="3430905"/>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200000"/>
              </a:lnSpc>
              <a:buClr>
                <a:srgbClr val="027FFD"/>
              </a:buClr>
              <a:buFont typeface="Wingdings" panose="05000000000000000000" charset="0"/>
              <a:buChar char="l"/>
            </a:pPr>
            <a:r>
              <a:rPr lang="zh-CN" altLang="en-US" sz="2400">
                <a:solidFill>
                  <a:schemeClr val="tx1"/>
                </a:solidFill>
                <a:latin typeface="微软雅黑" panose="020B0503020204020204" charset="-122"/>
                <a:ea typeface="微软雅黑" panose="020B0503020204020204" charset="-122"/>
                <a:cs typeface="微软雅黑" panose="020B0503020204020204" charset="-122"/>
              </a:rPr>
              <a:t>关系型数据可视化是一种将数据之间的各种关系以</a:t>
            </a: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图形或图像的形式</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展现出来的技术。它主要用于展示数据之间的联结关系、包含关系、层级关系以及分流情况等。</a:t>
            </a:r>
            <a:endParaRPr lang="zh-CN" altLang="en-US" sz="24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 name="圆角矩形 2"/>
          <p:cNvSpPr/>
          <p:nvPr/>
        </p:nvSpPr>
        <p:spPr>
          <a:xfrm>
            <a:off x="601345" y="1558290"/>
            <a:ext cx="302704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关系数据可视化</a:t>
            </a:r>
            <a:endParaRPr lang="zh-CN" altLang="en-US" sz="2400" b="1">
              <a:latin typeface="微软雅黑" panose="020B0503020204020204" charset="-122"/>
              <a:ea typeface="微软雅黑" panose="020B050302020402020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4" name="Freeform 4"/>
          <p:cNvSpPr/>
          <p:nvPr/>
        </p:nvSpPr>
        <p:spPr>
          <a:xfrm>
            <a:off x="8108950" y="2009775"/>
            <a:ext cx="3448050" cy="4018915"/>
          </a:xfrm>
          <a:custGeom>
            <a:avLst/>
            <a:gdLst/>
            <a:ahLst/>
            <a:cxnLst/>
            <a:rect l="l" t="t" r="r" b="b"/>
            <a:pathLst>
              <a:path w="3621024" h="4114800">
                <a:moveTo>
                  <a:pt x="0" y="0"/>
                </a:moveTo>
                <a:lnTo>
                  <a:pt x="3621024" y="0"/>
                </a:lnTo>
                <a:lnTo>
                  <a:pt x="3621024"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7" name="组合 6"/>
          <p:cNvGrpSpPr/>
          <p:nvPr/>
        </p:nvGrpSpPr>
        <p:grpSpPr>
          <a:xfrm>
            <a:off x="316865" y="1413510"/>
            <a:ext cx="5871210" cy="4622165"/>
            <a:chOff x="560" y="2552"/>
            <a:chExt cx="9246" cy="7279"/>
          </a:xfrm>
        </p:grpSpPr>
        <p:sp>
          <p:nvSpPr>
            <p:cNvPr id="5" name="矩形 4"/>
            <p:cNvSpPr/>
            <p:nvPr>
              <p:custDataLst>
                <p:tags r:id="rId1"/>
              </p:custDataLst>
            </p:nvPr>
          </p:nvSpPr>
          <p:spPr>
            <a:xfrm>
              <a:off x="560" y="2552"/>
              <a:ext cx="3054" cy="628"/>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韦恩图</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6" name="矩形 5"/>
            <p:cNvSpPr/>
            <p:nvPr>
              <p:custDataLst>
                <p:tags r:id="rId2"/>
              </p:custDataLst>
            </p:nvPr>
          </p:nvSpPr>
          <p:spPr>
            <a:xfrm>
              <a:off x="1663" y="3360"/>
              <a:ext cx="8143" cy="6471"/>
            </a:xfrm>
            <a:prstGeom prst="rect">
              <a:avLst/>
            </a:prstGeom>
            <a:noFill/>
          </p:spPr>
          <p:txBody>
            <a:bodyPr wrap="square" lIns="0" tIns="0" rIns="0" bIns="0" rtlCol="0">
              <a:noAutofit/>
            </a:bodyPr>
            <a:p>
              <a:pPr indent="0" algn="just" fontAlgn="auto">
                <a:lnSpc>
                  <a:spcPts val="4500"/>
                </a:lnSpc>
                <a:spcBef>
                  <a:spcPct val="0"/>
                </a:spcBef>
                <a:spcAft>
                  <a:spcPct val="0"/>
                </a:spcAft>
              </a:pP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韦恩图</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venn diagram</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），也称维恩图，是一种用于</a:t>
              </a:r>
              <a:r>
                <a:rPr kumimoji="1"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展示集合关系</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的图形工具。在韦恩图中，每个圆或椭圆代表一个集合，面积的大小映射集合元素的个数，圆形或椭圆形的重叠情况显示多个集合之间的共同元素和差异。其中，重叠的部分表示这些集合之间的共同元素，非重叠的部分则代表各个集合的独立元素。</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grpSp>
      <p:grpSp>
        <p:nvGrpSpPr>
          <p:cNvPr id="2" name="组合 1"/>
          <p:cNvGrpSpPr/>
          <p:nvPr/>
        </p:nvGrpSpPr>
        <p:grpSpPr>
          <a:xfrm>
            <a:off x="298450" y="240665"/>
            <a:ext cx="7024370" cy="743555"/>
            <a:chOff x="273050" y="421670"/>
            <a:chExt cx="2438400" cy="743555"/>
          </a:xfrm>
        </p:grpSpPr>
        <p:sp>
          <p:nvSpPr>
            <p:cNvPr id="3" name="文本框 2"/>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4" name="组合 3"/>
          <p:cNvGrpSpPr/>
          <p:nvPr/>
        </p:nvGrpSpPr>
        <p:grpSpPr>
          <a:xfrm>
            <a:off x="6153785" y="1413510"/>
            <a:ext cx="6005830" cy="4908550"/>
            <a:chOff x="9619" y="2081"/>
            <a:chExt cx="9458" cy="7730"/>
          </a:xfrm>
        </p:grpSpPr>
        <p:sp>
          <p:nvSpPr>
            <p:cNvPr id="11" name="文本框 10"/>
            <p:cNvSpPr txBox="1"/>
            <p:nvPr/>
          </p:nvSpPr>
          <p:spPr>
            <a:xfrm>
              <a:off x="9619" y="9303"/>
              <a:ext cx="9458" cy="508"/>
            </a:xfrm>
            <a:prstGeom prst="rect">
              <a:avLst/>
            </a:prstGeom>
          </p:spPr>
          <p:txBody>
            <a:bodyPr wrap="square" lIns="0" tIns="0" rIns="0" bIns="0" rtlCol="0" anchor="t">
              <a:spAutoFit/>
            </a:bodyPr>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韦恩图的原理</a:t>
              </a:r>
              <a:endPar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pic>
          <p:nvPicPr>
            <p:cNvPr id="122" name="图片 4" descr="IMG_256"/>
            <p:cNvPicPr>
              <a:picLocks noChangeAspect="1"/>
            </p:cNvPicPr>
            <p:nvPr/>
          </p:nvPicPr>
          <p:blipFill>
            <a:blip r:embed="rId3"/>
            <a:stretch>
              <a:fillRect/>
            </a:stretch>
          </p:blipFill>
          <p:spPr>
            <a:xfrm>
              <a:off x="10489" y="2081"/>
              <a:ext cx="7718" cy="6950"/>
            </a:xfrm>
            <a:prstGeom prst="rect">
              <a:avLst/>
            </a:prstGeom>
            <a:noFill/>
            <a:ln>
              <a:noFill/>
            </a:ln>
          </p:spPr>
        </p:pic>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7" name="组合 6"/>
          <p:cNvGrpSpPr/>
          <p:nvPr/>
        </p:nvGrpSpPr>
        <p:grpSpPr>
          <a:xfrm>
            <a:off x="316865" y="1413510"/>
            <a:ext cx="5478780" cy="4622165"/>
            <a:chOff x="560" y="2552"/>
            <a:chExt cx="8628" cy="7279"/>
          </a:xfrm>
        </p:grpSpPr>
        <p:sp>
          <p:nvSpPr>
            <p:cNvPr id="5" name="矩形 4"/>
            <p:cNvSpPr/>
            <p:nvPr>
              <p:custDataLst>
                <p:tags r:id="rId1"/>
              </p:custDataLst>
            </p:nvPr>
          </p:nvSpPr>
          <p:spPr>
            <a:xfrm>
              <a:off x="560" y="2552"/>
              <a:ext cx="3054" cy="628"/>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韦恩图</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6" name="矩形 5"/>
            <p:cNvSpPr/>
            <p:nvPr>
              <p:custDataLst>
                <p:tags r:id="rId2"/>
              </p:custDataLst>
            </p:nvPr>
          </p:nvSpPr>
          <p:spPr>
            <a:xfrm>
              <a:off x="1663" y="3360"/>
              <a:ext cx="7525" cy="6471"/>
            </a:xfrm>
            <a:prstGeom prst="rect">
              <a:avLst/>
            </a:prstGeom>
            <a:noFill/>
          </p:spPr>
          <p:txBody>
            <a:bodyPr wrap="square" lIns="0" tIns="0" rIns="0" bIns="0" rtlCol="0">
              <a:noAutofit/>
            </a:bodyPr>
            <a:p>
              <a:pPr indent="0" algn="just" fontAlgn="auto">
                <a:lnSpc>
                  <a:spcPts val="4500"/>
                </a:lnSpc>
                <a:spcBef>
                  <a:spcPct val="0"/>
                </a:spcBef>
                <a:spcAft>
                  <a:spcPct val="0"/>
                </a:spcAft>
              </a:pP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韦恩图在数据新闻实践中的应用较为常见。纽约时报在一篇关注老年人常见疾病的报道中，就使用了韦恩图对住院治疗的老年人罹患的疾病类型进行了分析，发现了很多老年人同时患有多种疾病的情况。人们通过点击选择按钮，便可以了解不同类型疾病的交叉、共存情况</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grpSp>
      <p:grpSp>
        <p:nvGrpSpPr>
          <p:cNvPr id="2" name="组合 1"/>
          <p:cNvGrpSpPr/>
          <p:nvPr/>
        </p:nvGrpSpPr>
        <p:grpSpPr>
          <a:xfrm>
            <a:off x="298450" y="240665"/>
            <a:ext cx="7024370" cy="743555"/>
            <a:chOff x="273050" y="421670"/>
            <a:chExt cx="2438400" cy="743555"/>
          </a:xfrm>
        </p:grpSpPr>
        <p:sp>
          <p:nvSpPr>
            <p:cNvPr id="3" name="文本框 2"/>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5969000" y="2053590"/>
            <a:ext cx="6222365" cy="3829685"/>
            <a:chOff x="9400" y="3234"/>
            <a:chExt cx="9799" cy="6031"/>
          </a:xfrm>
        </p:grpSpPr>
        <p:sp>
          <p:nvSpPr>
            <p:cNvPr id="11" name="文本框 10"/>
            <p:cNvSpPr txBox="1"/>
            <p:nvPr/>
          </p:nvSpPr>
          <p:spPr>
            <a:xfrm>
              <a:off x="9400" y="8757"/>
              <a:ext cx="9458" cy="508"/>
            </a:xfrm>
            <a:prstGeom prst="rect">
              <a:avLst/>
            </a:prstGeom>
          </p:spPr>
          <p:txBody>
            <a:bodyPr wrap="square" lIns="0" tIns="0" rIns="0" bIns="0" rtlCol="0" anchor="t">
              <a:spAutoFit/>
            </a:bodyPr>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韦恩图示例</a:t>
              </a:r>
              <a:r>
                <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 </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（老年人罹患的疾病类型）</a:t>
              </a:r>
              <a:endPar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pic>
          <p:nvPicPr>
            <p:cNvPr id="123" name="图片 5"/>
            <p:cNvPicPr>
              <a:picLocks noChangeAspect="1"/>
            </p:cNvPicPr>
            <p:nvPr/>
          </p:nvPicPr>
          <p:blipFill>
            <a:blip r:embed="rId3"/>
            <a:stretch>
              <a:fillRect/>
            </a:stretch>
          </p:blipFill>
          <p:spPr>
            <a:xfrm>
              <a:off x="9921" y="3234"/>
              <a:ext cx="9279" cy="5269"/>
            </a:xfrm>
            <a:prstGeom prst="rect">
              <a:avLst/>
            </a:prstGeom>
            <a:noFill/>
            <a:ln>
              <a:noFill/>
            </a:ln>
          </p:spPr>
        </p:pic>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7" name="组合 6"/>
          <p:cNvGrpSpPr/>
          <p:nvPr/>
        </p:nvGrpSpPr>
        <p:grpSpPr>
          <a:xfrm>
            <a:off x="156845" y="1309370"/>
            <a:ext cx="6066790" cy="5158740"/>
            <a:chOff x="560" y="2552"/>
            <a:chExt cx="9554" cy="8124"/>
          </a:xfrm>
        </p:grpSpPr>
        <p:sp>
          <p:nvSpPr>
            <p:cNvPr id="5" name="矩形 4"/>
            <p:cNvSpPr/>
            <p:nvPr>
              <p:custDataLst>
                <p:tags r:id="rId1"/>
              </p:custDataLst>
            </p:nvPr>
          </p:nvSpPr>
          <p:spPr>
            <a:xfrm>
              <a:off x="560" y="2552"/>
              <a:ext cx="3054" cy="628"/>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网络图</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6" name="矩形 5"/>
            <p:cNvSpPr/>
            <p:nvPr>
              <p:custDataLst>
                <p:tags r:id="rId2"/>
              </p:custDataLst>
            </p:nvPr>
          </p:nvSpPr>
          <p:spPr>
            <a:xfrm>
              <a:off x="1663" y="3360"/>
              <a:ext cx="8451" cy="7316"/>
            </a:xfrm>
            <a:prstGeom prst="rect">
              <a:avLst/>
            </a:prstGeom>
            <a:noFill/>
          </p:spPr>
          <p:txBody>
            <a:bodyPr wrap="square" lIns="0" tIns="0" rIns="0" bIns="0" rtlCol="0">
              <a:noAutofit/>
            </a:bodyPr>
            <a:p>
              <a:pPr indent="0" algn="just" fontAlgn="auto">
                <a:lnSpc>
                  <a:spcPts val="4500"/>
                </a:lnSpc>
                <a:spcBef>
                  <a:spcPct val="0"/>
                </a:spcBef>
                <a:spcAft>
                  <a:spcPct val="0"/>
                </a:spcAft>
              </a:pP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网络图</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network graph</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是一种用于</a:t>
              </a:r>
              <a:r>
                <a:rPr kumimoji="1"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表示和分析网络中实体</a:t>
              </a:r>
              <a:r>
                <a:rPr kumimoji="1" lang="en-US" altLang="zh-CN" sz="2000" b="1"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（如个人、组织或团体）之间关系</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的图形化工具。它将网络中的每个实体抽象为图中的节点，而节点之间的线则代表实体之间的社交关系，从而直观地展示网络的结构和特征。在网络图中，节点的数量和位置可以反映网络中实体的数量和分布，而连线的数量、粗细和颜色则可以表示关系的数量、强度和类型。</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grpSp>
      <p:grpSp>
        <p:nvGrpSpPr>
          <p:cNvPr id="2" name="组合 1"/>
          <p:cNvGrpSpPr/>
          <p:nvPr/>
        </p:nvGrpSpPr>
        <p:grpSpPr>
          <a:xfrm>
            <a:off x="298450" y="240665"/>
            <a:ext cx="7024370" cy="743555"/>
            <a:chOff x="273050" y="421670"/>
            <a:chExt cx="2438400" cy="743555"/>
          </a:xfrm>
        </p:grpSpPr>
        <p:sp>
          <p:nvSpPr>
            <p:cNvPr id="3" name="文本框 2"/>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6247130" y="1586230"/>
            <a:ext cx="5823585" cy="4881964"/>
            <a:chOff x="9767" y="2033"/>
            <a:chExt cx="9458" cy="7917"/>
          </a:xfrm>
        </p:grpSpPr>
        <p:pic>
          <p:nvPicPr>
            <p:cNvPr id="124" name="图片 6"/>
            <p:cNvPicPr>
              <a:picLocks noChangeAspect="1"/>
            </p:cNvPicPr>
            <p:nvPr/>
          </p:nvPicPr>
          <p:blipFill>
            <a:blip r:embed="rId3"/>
            <a:stretch>
              <a:fillRect/>
            </a:stretch>
          </p:blipFill>
          <p:spPr>
            <a:xfrm>
              <a:off x="10392" y="2033"/>
              <a:ext cx="8208" cy="6661"/>
            </a:xfrm>
            <a:prstGeom prst="rect">
              <a:avLst/>
            </a:prstGeom>
            <a:noFill/>
            <a:ln>
              <a:noFill/>
            </a:ln>
          </p:spPr>
        </p:pic>
        <p:sp>
          <p:nvSpPr>
            <p:cNvPr id="4" name="文本框 3"/>
            <p:cNvSpPr txBox="1"/>
            <p:nvPr/>
          </p:nvSpPr>
          <p:spPr>
            <a:xfrm>
              <a:off x="9767" y="8903"/>
              <a:ext cx="9458" cy="1047"/>
            </a:xfrm>
            <a:prstGeom prst="rect">
              <a:avLst/>
            </a:prstGeom>
          </p:spPr>
          <p:txBody>
            <a:bodyPr wrap="square" lIns="0" tIns="0" rIns="0" bIns="0" rtlCol="0" anchor="t">
              <a:spAutoFit/>
            </a:bodyPr>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网络图示例</a:t>
              </a:r>
              <a:endPar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来自</a:t>
              </a:r>
              <a:r>
                <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 </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《暗流：恐怖网络的诞生》</a:t>
              </a:r>
              <a:endPar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7" name="组合 6"/>
          <p:cNvGrpSpPr/>
          <p:nvPr/>
        </p:nvGrpSpPr>
        <p:grpSpPr>
          <a:xfrm>
            <a:off x="665480" y="1503680"/>
            <a:ext cx="5236210" cy="4605020"/>
            <a:chOff x="560" y="2552"/>
            <a:chExt cx="8246" cy="7252"/>
          </a:xfrm>
        </p:grpSpPr>
        <p:sp>
          <p:nvSpPr>
            <p:cNvPr id="5" name="矩形 4"/>
            <p:cNvSpPr/>
            <p:nvPr>
              <p:custDataLst>
                <p:tags r:id="rId1"/>
              </p:custDataLst>
            </p:nvPr>
          </p:nvSpPr>
          <p:spPr>
            <a:xfrm>
              <a:off x="560" y="2552"/>
              <a:ext cx="3054" cy="628"/>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旭日图</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6" name="矩形 5"/>
            <p:cNvSpPr/>
            <p:nvPr>
              <p:custDataLst>
                <p:tags r:id="rId2"/>
              </p:custDataLst>
            </p:nvPr>
          </p:nvSpPr>
          <p:spPr>
            <a:xfrm>
              <a:off x="1663" y="3360"/>
              <a:ext cx="7143" cy="6444"/>
            </a:xfrm>
            <a:prstGeom prst="rect">
              <a:avLst/>
            </a:prstGeom>
            <a:noFill/>
          </p:spPr>
          <p:txBody>
            <a:bodyPr wrap="square" lIns="0" tIns="0" rIns="0" bIns="0" rtlCol="0">
              <a:noAutofit/>
            </a:bodyPr>
            <a:p>
              <a:pPr indent="0" algn="just" fontAlgn="auto">
                <a:lnSpc>
                  <a:spcPts val="4500"/>
                </a:lnSpc>
                <a:spcBef>
                  <a:spcPct val="0"/>
                </a:spcBef>
                <a:spcAft>
                  <a:spcPct val="0"/>
                </a:spcAft>
              </a:pP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旭日图</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sunburst chart</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是一种</a:t>
              </a:r>
              <a:r>
                <a:rPr kumimoji="1"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表现层级数据结构</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的工具，通过多层的圆环显示分类信息。在旭日图中，一个圆环代表一个层级的分类数据，一个环块所代表的数值可以体现该数据在同层级数据中的占比。一般情况下，内层数据是相邻的外层数据的父类别。</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grpSp>
      <p:grpSp>
        <p:nvGrpSpPr>
          <p:cNvPr id="2" name="组合 1"/>
          <p:cNvGrpSpPr/>
          <p:nvPr/>
        </p:nvGrpSpPr>
        <p:grpSpPr>
          <a:xfrm>
            <a:off x="298450" y="240665"/>
            <a:ext cx="7024370" cy="743555"/>
            <a:chOff x="273050" y="421670"/>
            <a:chExt cx="2438400" cy="743555"/>
          </a:xfrm>
        </p:grpSpPr>
        <p:sp>
          <p:nvSpPr>
            <p:cNvPr id="3" name="文本框 2"/>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5973445" y="1441450"/>
            <a:ext cx="5823585" cy="5041265"/>
            <a:chOff x="9838" y="2063"/>
            <a:chExt cx="9171" cy="7939"/>
          </a:xfrm>
        </p:grpSpPr>
        <p:sp>
          <p:nvSpPr>
            <p:cNvPr id="4" name="文本框 3"/>
            <p:cNvSpPr txBox="1"/>
            <p:nvPr/>
          </p:nvSpPr>
          <p:spPr>
            <a:xfrm>
              <a:off x="9838" y="9494"/>
              <a:ext cx="9171" cy="508"/>
            </a:xfrm>
            <a:prstGeom prst="rect">
              <a:avLst/>
            </a:prstGeom>
          </p:spPr>
          <p:txBody>
            <a:bodyPr wrap="square" lIns="0" tIns="0" rIns="0" bIns="0" rtlCol="0" anchor="t">
              <a:spAutoFit/>
            </a:bodyPr>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旭日图示例</a:t>
              </a:r>
              <a:endPar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pic>
          <p:nvPicPr>
            <p:cNvPr id="125" name="图片 8" descr="IMG_256"/>
            <p:cNvPicPr>
              <a:picLocks noChangeAspect="1"/>
            </p:cNvPicPr>
            <p:nvPr/>
          </p:nvPicPr>
          <p:blipFill>
            <a:blip r:embed="rId3"/>
            <a:stretch>
              <a:fillRect/>
            </a:stretch>
          </p:blipFill>
          <p:spPr>
            <a:xfrm>
              <a:off x="11116" y="2063"/>
              <a:ext cx="6614" cy="7350"/>
            </a:xfrm>
            <a:prstGeom prst="rect">
              <a:avLst/>
            </a:prstGeom>
            <a:noFill/>
            <a:ln>
              <a:noFill/>
            </a:ln>
          </p:spPr>
        </p:pic>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7" name="组合 6"/>
          <p:cNvGrpSpPr/>
          <p:nvPr/>
        </p:nvGrpSpPr>
        <p:grpSpPr>
          <a:xfrm>
            <a:off x="499745" y="1503680"/>
            <a:ext cx="6504940" cy="4605020"/>
            <a:chOff x="560" y="2552"/>
            <a:chExt cx="10244" cy="7252"/>
          </a:xfrm>
        </p:grpSpPr>
        <p:sp>
          <p:nvSpPr>
            <p:cNvPr id="5" name="矩形 4"/>
            <p:cNvSpPr/>
            <p:nvPr>
              <p:custDataLst>
                <p:tags r:id="rId1"/>
              </p:custDataLst>
            </p:nvPr>
          </p:nvSpPr>
          <p:spPr>
            <a:xfrm>
              <a:off x="560" y="2552"/>
              <a:ext cx="3054" cy="628"/>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桑基图</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6" name="矩形 5"/>
            <p:cNvSpPr/>
            <p:nvPr>
              <p:custDataLst>
                <p:tags r:id="rId2"/>
              </p:custDataLst>
            </p:nvPr>
          </p:nvSpPr>
          <p:spPr>
            <a:xfrm>
              <a:off x="1663" y="3360"/>
              <a:ext cx="9141" cy="6444"/>
            </a:xfrm>
            <a:prstGeom prst="rect">
              <a:avLst/>
            </a:prstGeom>
            <a:noFill/>
          </p:spPr>
          <p:txBody>
            <a:bodyPr wrap="square" lIns="0" tIns="0" rIns="0" bIns="0" rtlCol="0">
              <a:noAutofit/>
            </a:bodyPr>
            <a:p>
              <a:pPr indent="0" algn="just" fontAlgn="auto">
                <a:lnSpc>
                  <a:spcPts val="4500"/>
                </a:lnSpc>
                <a:spcBef>
                  <a:spcPct val="0"/>
                </a:spcBef>
                <a:spcAft>
                  <a:spcPct val="0"/>
                </a:spcAft>
              </a:pP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桑基图</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sankey diagram</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），是一种用于</a:t>
              </a:r>
              <a:r>
                <a:rPr kumimoji="1"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描述一个系统或过程的能量、物质或信息的流动变化关系</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的可视化工具。桑基图由一系列水平或垂直的线段组成，每个线段代表一个过程或状态，线段的宽度表示流量。桑基图可以清晰地展示各个环节之间的相互关系和流量变化，广泛应用于能源、环境、交通、经济等领域内的数据可视化分析。</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grpSp>
      <p:grpSp>
        <p:nvGrpSpPr>
          <p:cNvPr id="2" name="组合 1"/>
          <p:cNvGrpSpPr/>
          <p:nvPr/>
        </p:nvGrpSpPr>
        <p:grpSpPr>
          <a:xfrm>
            <a:off x="298450" y="240665"/>
            <a:ext cx="7024370" cy="743555"/>
            <a:chOff x="273050" y="421670"/>
            <a:chExt cx="2438400" cy="743555"/>
          </a:xfrm>
        </p:grpSpPr>
        <p:sp>
          <p:nvSpPr>
            <p:cNvPr id="3" name="文本框 2"/>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7160578" y="899160"/>
            <a:ext cx="4191952" cy="5958840"/>
            <a:chOff x="10989" y="1416"/>
            <a:chExt cx="6601" cy="9384"/>
          </a:xfrm>
        </p:grpSpPr>
        <p:pic>
          <p:nvPicPr>
            <p:cNvPr id="344" name="图片 3"/>
            <p:cNvPicPr>
              <a:picLocks noChangeAspect="1"/>
            </p:cNvPicPr>
            <p:nvPr/>
          </p:nvPicPr>
          <p:blipFill>
            <a:blip r:embed="rId3"/>
            <a:srcRect b="12165"/>
            <a:stretch>
              <a:fillRect/>
            </a:stretch>
          </p:blipFill>
          <p:spPr>
            <a:xfrm>
              <a:off x="10989" y="1416"/>
              <a:ext cx="5497" cy="9384"/>
            </a:xfrm>
            <a:prstGeom prst="rect">
              <a:avLst/>
            </a:prstGeom>
            <a:noFill/>
            <a:ln>
              <a:noFill/>
            </a:ln>
          </p:spPr>
        </p:pic>
        <p:grpSp>
          <p:nvGrpSpPr>
            <p:cNvPr id="13" name="组合 12"/>
            <p:cNvGrpSpPr/>
            <p:nvPr/>
          </p:nvGrpSpPr>
          <p:grpSpPr>
            <a:xfrm>
              <a:off x="16441" y="2899"/>
              <a:ext cx="1149" cy="6418"/>
              <a:chOff x="16441" y="2899"/>
              <a:chExt cx="1149" cy="6418"/>
            </a:xfrm>
          </p:grpSpPr>
          <p:sp>
            <p:nvSpPr>
              <p:cNvPr id="10" name="文本框 9"/>
              <p:cNvSpPr txBox="1"/>
              <p:nvPr/>
            </p:nvSpPr>
            <p:spPr>
              <a:xfrm>
                <a:off x="16441" y="4927"/>
                <a:ext cx="627" cy="2363"/>
              </a:xfrm>
              <a:prstGeom prst="rect">
                <a:avLst/>
              </a:prstGeom>
            </p:spPr>
            <p:txBody>
              <a:bodyPr vert="eaVert" wrap="square">
                <a:spAutoFit/>
                <a:extLst>
                  <a:ext uri="{4A0BC546-FE56-4ADE-93B0-CB8AF2F6F144}">
                    <wpsdc:textFrameExt xmlns:wpsdc="http://www.wps.cn/officeDocument/2022/drawingmlCustomData" type="text"/>
                  </a:ext>
                </a:extLst>
              </a:bodyPr>
              <a:p>
                <a:pPr algn="l"/>
                <a:r>
                  <a:rPr lang="zh-CN" altLang="en-US" sz="1400">
                    <a:latin typeface="微软雅黑" panose="020B0503020204020204" charset="-122"/>
                    <a:ea typeface="微软雅黑" panose="020B0503020204020204" charset="-122"/>
                    <a:cs typeface="微软雅黑" panose="020B0503020204020204" charset="-122"/>
                  </a:rPr>
                  <a:t>桑基图应用示例</a:t>
                </a:r>
                <a:endParaRPr lang="zh-CN" altLang="en-US" sz="1400">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nvSpPr>
            <p:spPr>
              <a:xfrm>
                <a:off x="16963" y="2899"/>
                <a:ext cx="627" cy="6418"/>
              </a:xfrm>
              <a:prstGeom prst="rect">
                <a:avLst/>
              </a:prstGeom>
            </p:spPr>
            <p:txBody>
              <a:bodyPr vert="eaVert" wrap="square">
                <a:spAutoFit/>
                <a:extLst>
                  <a:ext uri="{4A0BC546-FE56-4ADE-93B0-CB8AF2F6F144}">
                    <wpsdc:textFrameExt xmlns:wpsdc="http://www.wps.cn/officeDocument/2022/drawingmlCustomData" type="text"/>
                  </a:ext>
                </a:extLst>
              </a:bodyPr>
              <a:p>
                <a:pPr algn="l"/>
                <a:r>
                  <a:rPr lang="zh-CN" altLang="en-US" sz="1400">
                    <a:latin typeface="微软雅黑" panose="020B0503020204020204" charset="-122"/>
                    <a:ea typeface="微软雅黑" panose="020B0503020204020204" charset="-122"/>
                    <a:cs typeface="微软雅黑" panose="020B0503020204020204" charset="-122"/>
                  </a:rPr>
                  <a:t>来自《宝贝回家：</a:t>
                </a:r>
                <a:r>
                  <a:rPr lang="en-US" altLang="zh-CN" sz="1400">
                    <a:latin typeface="微软雅黑" panose="020B0503020204020204" charset="-122"/>
                    <a:ea typeface="微软雅黑" panose="020B0503020204020204" charset="-122"/>
                    <a:cs typeface="微软雅黑" panose="020B0503020204020204" charset="-122"/>
                  </a:rPr>
                  <a:t>7 </a:t>
                </a:r>
                <a:r>
                  <a:rPr lang="zh-CN" altLang="en-US" sz="1400">
                    <a:latin typeface="微软雅黑" panose="020B0503020204020204" charset="-122"/>
                    <a:ea typeface="微软雅黑" panose="020B0503020204020204" charset="-122"/>
                    <a:cs typeface="微软雅黑" panose="020B0503020204020204" charset="-122"/>
                  </a:rPr>
                  <a:t>万条数据解读儿童拐卖与遗弃》</a:t>
                </a:r>
                <a:endParaRPr lang="zh-CN" altLang="en-US" sz="1400">
                  <a:latin typeface="微软雅黑" panose="020B0503020204020204" charset="-122"/>
                  <a:ea typeface="微软雅黑" panose="020B0503020204020204" charset="-122"/>
                  <a:cs typeface="微软雅黑" panose="020B050302020402020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sp>
        <p:nvSpPr>
          <p:cNvPr id="29" name="Rectangle 11"/>
          <p:cNvSpPr/>
          <p:nvPr/>
        </p:nvSpPr>
        <p:spPr>
          <a:xfrm>
            <a:off x="591185" y="2242820"/>
            <a:ext cx="7485380" cy="385572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200000"/>
              </a:lnSpc>
              <a:buClr>
                <a:srgbClr val="027FFD"/>
              </a:buClr>
              <a:buFont typeface="Wingdings" panose="05000000000000000000" charset="0"/>
              <a:buChar char="l"/>
            </a:pPr>
            <a:r>
              <a:rPr lang="zh-CN" altLang="en-US" sz="2400">
                <a:solidFill>
                  <a:schemeClr val="tx1"/>
                </a:solidFill>
                <a:latin typeface="微软雅黑" panose="020B0503020204020204" charset="-122"/>
                <a:ea typeface="微软雅黑" panose="020B0503020204020204" charset="-122"/>
                <a:cs typeface="微软雅黑" panose="020B0503020204020204" charset="-122"/>
              </a:rPr>
              <a:t>地理空间数据可视化是一种利用计算机图形学、图像处理、人机交互等技术手段，</a:t>
            </a: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将地理空间数据转换为图形、动画等视觉形式</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的技术和方法。它通过对地理空间数据的采集、处理、分析和可视化表达，能够更好地解释地理现象、空间分布和变化规律。</a:t>
            </a:r>
            <a:endParaRPr lang="zh-CN" altLang="en-US" sz="24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 name="圆角矩形 2"/>
          <p:cNvSpPr/>
          <p:nvPr/>
        </p:nvSpPr>
        <p:spPr>
          <a:xfrm>
            <a:off x="591185" y="1455420"/>
            <a:ext cx="322262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地理空间数据可视化</a:t>
            </a:r>
            <a:endParaRPr lang="zh-CN" altLang="en-US" sz="2400" b="1">
              <a:latin typeface="微软雅黑" panose="020B0503020204020204" charset="-122"/>
              <a:ea typeface="微软雅黑" panose="020B050302020402020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7" name="Freeform 6"/>
          <p:cNvSpPr/>
          <p:nvPr/>
        </p:nvSpPr>
        <p:spPr>
          <a:xfrm>
            <a:off x="7630160" y="2237740"/>
            <a:ext cx="3986530" cy="3860800"/>
          </a:xfrm>
          <a:custGeom>
            <a:avLst/>
            <a:gdLst/>
            <a:ahLst/>
            <a:cxnLst/>
            <a:rect l="l" t="t" r="r" b="b"/>
            <a:pathLst>
              <a:path w="4144945" h="4114800">
                <a:moveTo>
                  <a:pt x="0" y="0"/>
                </a:moveTo>
                <a:lnTo>
                  <a:pt x="4144945" y="0"/>
                </a:lnTo>
                <a:lnTo>
                  <a:pt x="4144945"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58800" y="1670685"/>
            <a:ext cx="1682750" cy="365760"/>
          </a:xfrm>
          <a:custGeom>
            <a:avLst/>
            <a:gdLst/>
            <a:ahLst/>
            <a:cxnLst/>
            <a:rect l="l" t="t" r="r" b="b"/>
            <a:pathLst>
              <a:path w="633999" h="137797">
                <a:moveTo>
                  <a:pt x="68899" y="0"/>
                </a:moveTo>
                <a:lnTo>
                  <a:pt x="565100" y="0"/>
                </a:lnTo>
                <a:cubicBezTo>
                  <a:pt x="603152" y="0"/>
                  <a:pt x="633999" y="30847"/>
                  <a:pt x="633999" y="68899"/>
                </a:cubicBezTo>
                <a:lnTo>
                  <a:pt x="633999" y="68899"/>
                </a:lnTo>
                <a:cubicBezTo>
                  <a:pt x="633999" y="106950"/>
                  <a:pt x="603152" y="137797"/>
                  <a:pt x="565100" y="137797"/>
                </a:cubicBezTo>
                <a:lnTo>
                  <a:pt x="68899" y="137797"/>
                </a:lnTo>
                <a:cubicBezTo>
                  <a:pt x="30847" y="137797"/>
                  <a:pt x="0" y="106950"/>
                  <a:pt x="0" y="68899"/>
                </a:cubicBezTo>
                <a:lnTo>
                  <a:pt x="0" y="68899"/>
                </a:lnTo>
                <a:cubicBezTo>
                  <a:pt x="0" y="30847"/>
                  <a:pt x="30847" y="0"/>
                  <a:pt x="68899" y="0"/>
                </a:cubicBezTo>
                <a:close/>
              </a:path>
            </a:pathLst>
          </a:custGeom>
          <a:solidFill>
            <a:srgbClr val="027FFD"/>
          </a:solidFill>
        </p:spPr>
        <p:txBody>
          <a:bodyPr/>
          <a:p>
            <a:pPr algn="ctr"/>
            <a:r>
              <a:rPr lang="zh-CN" altLang="en-US" b="1">
                <a:solidFill>
                  <a:schemeClr val="bg1"/>
                </a:solidFill>
              </a:rPr>
              <a:t>第</a:t>
            </a:r>
            <a:r>
              <a:rPr lang="zh-CN" altLang="en-US" b="1">
                <a:solidFill>
                  <a:schemeClr val="bg1"/>
                </a:solidFill>
              </a:rPr>
              <a:t>六章</a:t>
            </a:r>
            <a:endParaRPr lang="zh-CN" altLang="en-US" b="1">
              <a:solidFill>
                <a:schemeClr val="bg1"/>
              </a:solidFill>
            </a:endParaRPr>
          </a:p>
        </p:txBody>
      </p:sp>
      <p:sp>
        <p:nvSpPr>
          <p:cNvPr id="17" name="TextBox 17"/>
          <p:cNvSpPr txBox="1"/>
          <p:nvPr/>
        </p:nvSpPr>
        <p:spPr>
          <a:xfrm>
            <a:off x="457200" y="3366135"/>
            <a:ext cx="6899275" cy="3147695"/>
          </a:xfrm>
          <a:prstGeom prst="rect">
            <a:avLst/>
          </a:prstGeom>
        </p:spPr>
        <p:txBody>
          <a:bodyPr wrap="square" lIns="0" tIns="0" rIns="0" bIns="0" rtlCol="0" anchor="t">
            <a:noAutofit/>
          </a:bodyPr>
          <a:lstStyle/>
          <a:p>
            <a:pPr algn="l">
              <a:lnSpc>
                <a:spcPct val="200000"/>
              </a:lnSpc>
              <a:spcBef>
                <a:spcPct val="0"/>
              </a:spcBef>
            </a:pPr>
            <a:r>
              <a:rPr lang="zh-CN" altLang="en-US" sz="1600" i="1">
                <a:solidFill>
                  <a:schemeClr val="tx1">
                    <a:lumMod val="65000"/>
                    <a:lumOff val="35000"/>
                  </a:schemeClr>
                </a:solidFill>
                <a:latin typeface="微软雅黑" panose="020B0503020204020204" charset="-122"/>
                <a:ea typeface="微软雅黑" panose="020B0503020204020204" charset="-122"/>
                <a:cs typeface="思源黑体" panose="020B0500000000090000" pitchFamily="34" charset="-122"/>
                <a:sym typeface="思源黑体" panose="020B0500000000090000" pitchFamily="34" charset="-122"/>
              </a:rPr>
              <a:t>本章将详细介绍数据新闻可视化的功能，运用丰富的案例展示数据新闻可视化的常见类型，讲解数据可视化设计的基本原则，演示三种常用的数据可视化设计工具的基本操作。读者的学习目标是理解数据新闻可视化的功能，掌握数据新闻可视化的常见类型，并能根据数据特征选择相应的可视化设计方案，在进行数据可视化设计时遵循准确、清晰、美观等基本原则，能够使用常用工具进行可视化创作。</a:t>
            </a:r>
            <a:endParaRPr lang="zh-CN" altLang="en-US" sz="1600" i="1">
              <a:solidFill>
                <a:schemeClr val="tx1">
                  <a:lumMod val="65000"/>
                  <a:lumOff val="35000"/>
                </a:schemeClr>
              </a:solidFill>
              <a:latin typeface="微软雅黑" panose="020B0503020204020204" charset="-122"/>
              <a:ea typeface="微软雅黑" panose="020B0503020204020204" charset="-122"/>
              <a:cs typeface="思源黑体" panose="020B0500000000090000" pitchFamily="34" charset="-122"/>
              <a:sym typeface="思源黑体" panose="020B0500000000090000" pitchFamily="34" charset="-122"/>
            </a:endParaRPr>
          </a:p>
        </p:txBody>
      </p:sp>
      <p:sp>
        <p:nvSpPr>
          <p:cNvPr id="31" name="文本框 30"/>
          <p:cNvSpPr txBox="1"/>
          <p:nvPr/>
        </p:nvSpPr>
        <p:spPr>
          <a:xfrm>
            <a:off x="384810" y="2240280"/>
            <a:ext cx="6673215" cy="922020"/>
          </a:xfrm>
          <a:prstGeom prst="rect">
            <a:avLst/>
          </a:prstGeom>
          <a:noFill/>
        </p:spPr>
        <p:txBody>
          <a:bodyPr wrap="square" rtlCol="0">
            <a:spAutoFit/>
          </a:bodyPr>
          <a:p>
            <a:r>
              <a:rPr lang="zh-CN" altLang="en-US" sz="5400" dirty="0">
                <a:solidFill>
                  <a:srgbClr val="027FFD"/>
                </a:solidFill>
                <a:latin typeface="汉仪力量黑简" panose="00020600040101010101" charset="-122"/>
                <a:ea typeface="汉仪力量黑简" panose="00020600040101010101" charset="-122"/>
              </a:rPr>
              <a:t>数据新闻可视化</a:t>
            </a:r>
            <a:endParaRPr lang="zh-CN" altLang="en-US" sz="5400" dirty="0">
              <a:solidFill>
                <a:srgbClr val="027FFD"/>
              </a:solidFill>
              <a:latin typeface="汉仪力量黑简" panose="00020600040101010101" charset="-122"/>
              <a:ea typeface="汉仪力量黑简" panose="00020600040101010101" charset="-122"/>
            </a:endParaRPr>
          </a:p>
        </p:txBody>
      </p:sp>
      <p:grpSp>
        <p:nvGrpSpPr>
          <p:cNvPr id="7" name="组合 6"/>
          <p:cNvGrpSpPr/>
          <p:nvPr/>
        </p:nvGrpSpPr>
        <p:grpSpPr>
          <a:xfrm>
            <a:off x="7562215" y="0"/>
            <a:ext cx="4277360" cy="6857365"/>
            <a:chOff x="11732" y="-1"/>
            <a:chExt cx="6990" cy="10898"/>
          </a:xfrm>
        </p:grpSpPr>
        <p:sp>
          <p:nvSpPr>
            <p:cNvPr id="5" name="任意多边形 4"/>
            <p:cNvSpPr/>
            <p:nvPr/>
          </p:nvSpPr>
          <p:spPr>
            <a:xfrm>
              <a:off x="11844" y="0"/>
              <a:ext cx="6878" cy="10800"/>
            </a:xfrm>
            <a:custGeom>
              <a:avLst/>
              <a:gdLst/>
              <a:ahLst/>
              <a:cxnLst>
                <a:cxn ang="3">
                  <a:pos x="hc" y="t"/>
                </a:cxn>
                <a:cxn ang="cd2">
                  <a:pos x="l" y="vc"/>
                </a:cxn>
                <a:cxn ang="cd4">
                  <a:pos x="hc" y="b"/>
                </a:cxn>
                <a:cxn ang="0">
                  <a:pos x="r" y="vc"/>
                </a:cxn>
              </a:cxnLst>
              <a:rect l="l" t="t" r="r" b="b"/>
              <a:pathLst>
                <a:path w="2136" h="3304">
                  <a:moveTo>
                    <a:pt x="1101" y="1501"/>
                  </a:moveTo>
                  <a:cubicBezTo>
                    <a:pt x="922" y="1501"/>
                    <a:pt x="770" y="1565"/>
                    <a:pt x="644" y="1694"/>
                  </a:cubicBezTo>
                  <a:cubicBezTo>
                    <a:pt x="519" y="1823"/>
                    <a:pt x="457" y="1991"/>
                    <a:pt x="457" y="2200"/>
                  </a:cubicBezTo>
                  <a:cubicBezTo>
                    <a:pt x="457" y="2337"/>
                    <a:pt x="486" y="2468"/>
                    <a:pt x="544" y="2593"/>
                  </a:cubicBezTo>
                  <a:cubicBezTo>
                    <a:pt x="602" y="2718"/>
                    <a:pt x="683" y="2814"/>
                    <a:pt x="788" y="2879"/>
                  </a:cubicBezTo>
                  <a:cubicBezTo>
                    <a:pt x="892" y="2945"/>
                    <a:pt x="1002" y="2977"/>
                    <a:pt x="1117" y="2977"/>
                  </a:cubicBezTo>
                  <a:cubicBezTo>
                    <a:pt x="1284" y="2977"/>
                    <a:pt x="1429" y="2910"/>
                    <a:pt x="1549" y="2774"/>
                  </a:cubicBezTo>
                  <a:cubicBezTo>
                    <a:pt x="1670" y="2639"/>
                    <a:pt x="1730" y="2455"/>
                    <a:pt x="1730" y="2222"/>
                  </a:cubicBezTo>
                  <a:cubicBezTo>
                    <a:pt x="1730" y="1999"/>
                    <a:pt x="1671" y="1823"/>
                    <a:pt x="1552" y="1694"/>
                  </a:cubicBezTo>
                  <a:cubicBezTo>
                    <a:pt x="1432" y="1565"/>
                    <a:pt x="1282" y="1501"/>
                    <a:pt x="1101" y="1501"/>
                  </a:cubicBezTo>
                  <a:close/>
                  <a:moveTo>
                    <a:pt x="1161" y="0"/>
                  </a:moveTo>
                  <a:cubicBezTo>
                    <a:pt x="1415" y="0"/>
                    <a:pt x="1624" y="71"/>
                    <a:pt x="1787" y="214"/>
                  </a:cubicBezTo>
                  <a:cubicBezTo>
                    <a:pt x="1949" y="357"/>
                    <a:pt x="2047" y="554"/>
                    <a:pt x="2079" y="806"/>
                  </a:cubicBezTo>
                  <a:lnTo>
                    <a:pt x="1684" y="836"/>
                  </a:lnTo>
                  <a:cubicBezTo>
                    <a:pt x="1649" y="681"/>
                    <a:pt x="1599" y="567"/>
                    <a:pt x="1534" y="497"/>
                  </a:cubicBezTo>
                  <a:cubicBezTo>
                    <a:pt x="1426" y="383"/>
                    <a:pt x="1294" y="327"/>
                    <a:pt x="1137" y="327"/>
                  </a:cubicBezTo>
                  <a:cubicBezTo>
                    <a:pt x="1010" y="327"/>
                    <a:pt x="899" y="362"/>
                    <a:pt x="803" y="433"/>
                  </a:cubicBezTo>
                  <a:cubicBezTo>
                    <a:pt x="678" y="524"/>
                    <a:pt x="580" y="657"/>
                    <a:pt x="508" y="832"/>
                  </a:cubicBezTo>
                  <a:cubicBezTo>
                    <a:pt x="436" y="1007"/>
                    <a:pt x="398" y="1257"/>
                    <a:pt x="395" y="1580"/>
                  </a:cubicBezTo>
                  <a:cubicBezTo>
                    <a:pt x="491" y="1435"/>
                    <a:pt x="608" y="1326"/>
                    <a:pt x="746" y="1256"/>
                  </a:cubicBezTo>
                  <a:cubicBezTo>
                    <a:pt x="884" y="1185"/>
                    <a:pt x="1029" y="1150"/>
                    <a:pt x="1181" y="1150"/>
                  </a:cubicBezTo>
                  <a:cubicBezTo>
                    <a:pt x="1446" y="1150"/>
                    <a:pt x="1671" y="1247"/>
                    <a:pt x="1857" y="1442"/>
                  </a:cubicBezTo>
                  <a:cubicBezTo>
                    <a:pt x="2043" y="1637"/>
                    <a:pt x="2136" y="1889"/>
                    <a:pt x="2136" y="2198"/>
                  </a:cubicBezTo>
                  <a:cubicBezTo>
                    <a:pt x="2136" y="2401"/>
                    <a:pt x="2093" y="2590"/>
                    <a:pt x="2005" y="2764"/>
                  </a:cubicBezTo>
                  <a:cubicBezTo>
                    <a:pt x="1918" y="2939"/>
                    <a:pt x="1797" y="3072"/>
                    <a:pt x="1644" y="3165"/>
                  </a:cubicBezTo>
                  <a:cubicBezTo>
                    <a:pt x="1491" y="3258"/>
                    <a:pt x="1318" y="3304"/>
                    <a:pt x="1123" y="3304"/>
                  </a:cubicBezTo>
                  <a:cubicBezTo>
                    <a:pt x="792" y="3304"/>
                    <a:pt x="522" y="3182"/>
                    <a:pt x="313" y="2939"/>
                  </a:cubicBezTo>
                  <a:cubicBezTo>
                    <a:pt x="104" y="2695"/>
                    <a:pt x="0" y="2294"/>
                    <a:pt x="0" y="1735"/>
                  </a:cubicBezTo>
                  <a:cubicBezTo>
                    <a:pt x="0" y="1109"/>
                    <a:pt x="116" y="655"/>
                    <a:pt x="347" y="371"/>
                  </a:cubicBezTo>
                  <a:cubicBezTo>
                    <a:pt x="548" y="124"/>
                    <a:pt x="820" y="0"/>
                    <a:pt x="1161" y="0"/>
                  </a:cubicBezTo>
                  <a:close/>
                </a:path>
              </a:pathLst>
            </a:custGeom>
            <a:blipFill rotWithShape="1">
              <a:blip r:embed="rId1"/>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 name="任意多边形 5"/>
            <p:cNvSpPr/>
            <p:nvPr/>
          </p:nvSpPr>
          <p:spPr>
            <a:xfrm>
              <a:off x="11732" y="-1"/>
              <a:ext cx="6801" cy="10898"/>
            </a:xfrm>
            <a:custGeom>
              <a:avLst/>
              <a:gdLst/>
              <a:ahLst/>
              <a:cxnLst>
                <a:cxn ang="3">
                  <a:pos x="hc" y="t"/>
                </a:cxn>
                <a:cxn ang="cd2">
                  <a:pos x="l" y="vc"/>
                </a:cxn>
                <a:cxn ang="cd4">
                  <a:pos x="hc" y="b"/>
                </a:cxn>
                <a:cxn ang="0">
                  <a:pos x="r" y="vc"/>
                </a:cxn>
              </a:cxnLst>
              <a:rect l="l" t="t" r="r" b="b"/>
              <a:pathLst>
                <a:path w="2136" h="3304">
                  <a:moveTo>
                    <a:pt x="1101" y="1501"/>
                  </a:moveTo>
                  <a:cubicBezTo>
                    <a:pt x="922" y="1501"/>
                    <a:pt x="770" y="1565"/>
                    <a:pt x="644" y="1694"/>
                  </a:cubicBezTo>
                  <a:cubicBezTo>
                    <a:pt x="519" y="1823"/>
                    <a:pt x="457" y="1991"/>
                    <a:pt x="457" y="2200"/>
                  </a:cubicBezTo>
                  <a:cubicBezTo>
                    <a:pt x="457" y="2337"/>
                    <a:pt x="486" y="2468"/>
                    <a:pt x="544" y="2593"/>
                  </a:cubicBezTo>
                  <a:cubicBezTo>
                    <a:pt x="602" y="2718"/>
                    <a:pt x="683" y="2814"/>
                    <a:pt x="788" y="2879"/>
                  </a:cubicBezTo>
                  <a:cubicBezTo>
                    <a:pt x="892" y="2945"/>
                    <a:pt x="1002" y="2977"/>
                    <a:pt x="1117" y="2977"/>
                  </a:cubicBezTo>
                  <a:cubicBezTo>
                    <a:pt x="1284" y="2977"/>
                    <a:pt x="1429" y="2910"/>
                    <a:pt x="1549" y="2774"/>
                  </a:cubicBezTo>
                  <a:cubicBezTo>
                    <a:pt x="1670" y="2639"/>
                    <a:pt x="1730" y="2455"/>
                    <a:pt x="1730" y="2222"/>
                  </a:cubicBezTo>
                  <a:cubicBezTo>
                    <a:pt x="1730" y="1999"/>
                    <a:pt x="1671" y="1823"/>
                    <a:pt x="1552" y="1694"/>
                  </a:cubicBezTo>
                  <a:cubicBezTo>
                    <a:pt x="1432" y="1565"/>
                    <a:pt x="1282" y="1501"/>
                    <a:pt x="1101" y="1501"/>
                  </a:cubicBezTo>
                  <a:close/>
                  <a:moveTo>
                    <a:pt x="1161" y="0"/>
                  </a:moveTo>
                  <a:cubicBezTo>
                    <a:pt x="1415" y="0"/>
                    <a:pt x="1624" y="71"/>
                    <a:pt x="1787" y="214"/>
                  </a:cubicBezTo>
                  <a:cubicBezTo>
                    <a:pt x="1949" y="357"/>
                    <a:pt x="2047" y="554"/>
                    <a:pt x="2079" y="806"/>
                  </a:cubicBezTo>
                  <a:lnTo>
                    <a:pt x="1684" y="836"/>
                  </a:lnTo>
                  <a:cubicBezTo>
                    <a:pt x="1649" y="681"/>
                    <a:pt x="1599" y="567"/>
                    <a:pt x="1534" y="497"/>
                  </a:cubicBezTo>
                  <a:cubicBezTo>
                    <a:pt x="1426" y="383"/>
                    <a:pt x="1294" y="327"/>
                    <a:pt x="1137" y="327"/>
                  </a:cubicBezTo>
                  <a:cubicBezTo>
                    <a:pt x="1010" y="327"/>
                    <a:pt x="899" y="362"/>
                    <a:pt x="803" y="433"/>
                  </a:cubicBezTo>
                  <a:cubicBezTo>
                    <a:pt x="678" y="524"/>
                    <a:pt x="580" y="657"/>
                    <a:pt x="508" y="832"/>
                  </a:cubicBezTo>
                  <a:cubicBezTo>
                    <a:pt x="436" y="1007"/>
                    <a:pt x="398" y="1257"/>
                    <a:pt x="395" y="1580"/>
                  </a:cubicBezTo>
                  <a:cubicBezTo>
                    <a:pt x="491" y="1435"/>
                    <a:pt x="608" y="1326"/>
                    <a:pt x="746" y="1256"/>
                  </a:cubicBezTo>
                  <a:cubicBezTo>
                    <a:pt x="884" y="1185"/>
                    <a:pt x="1029" y="1150"/>
                    <a:pt x="1181" y="1150"/>
                  </a:cubicBezTo>
                  <a:cubicBezTo>
                    <a:pt x="1446" y="1150"/>
                    <a:pt x="1671" y="1247"/>
                    <a:pt x="1857" y="1442"/>
                  </a:cubicBezTo>
                  <a:cubicBezTo>
                    <a:pt x="2043" y="1637"/>
                    <a:pt x="2136" y="1889"/>
                    <a:pt x="2136" y="2198"/>
                  </a:cubicBezTo>
                  <a:cubicBezTo>
                    <a:pt x="2136" y="2401"/>
                    <a:pt x="2093" y="2590"/>
                    <a:pt x="2005" y="2764"/>
                  </a:cubicBezTo>
                  <a:cubicBezTo>
                    <a:pt x="1918" y="2939"/>
                    <a:pt x="1797" y="3072"/>
                    <a:pt x="1644" y="3165"/>
                  </a:cubicBezTo>
                  <a:cubicBezTo>
                    <a:pt x="1491" y="3258"/>
                    <a:pt x="1318" y="3304"/>
                    <a:pt x="1123" y="3304"/>
                  </a:cubicBezTo>
                  <a:cubicBezTo>
                    <a:pt x="792" y="3304"/>
                    <a:pt x="522" y="3182"/>
                    <a:pt x="313" y="2939"/>
                  </a:cubicBezTo>
                  <a:cubicBezTo>
                    <a:pt x="104" y="2695"/>
                    <a:pt x="0" y="2294"/>
                    <a:pt x="0" y="1735"/>
                  </a:cubicBezTo>
                  <a:cubicBezTo>
                    <a:pt x="0" y="1109"/>
                    <a:pt x="116" y="655"/>
                    <a:pt x="347" y="371"/>
                  </a:cubicBezTo>
                  <a:cubicBezTo>
                    <a:pt x="548" y="124"/>
                    <a:pt x="820" y="0"/>
                    <a:pt x="1161" y="0"/>
                  </a:cubicBezTo>
                  <a:close/>
                </a:path>
              </a:pathLst>
            </a:custGeom>
            <a:gradFill>
              <a:gsLst>
                <a:gs pos="0">
                  <a:srgbClr val="027FFD"/>
                </a:gs>
                <a:gs pos="64000">
                  <a:schemeClr val="bg1">
                    <a:alpha val="44000"/>
                  </a:scheme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7" name="组合 6"/>
          <p:cNvGrpSpPr/>
          <p:nvPr/>
        </p:nvGrpSpPr>
        <p:grpSpPr>
          <a:xfrm>
            <a:off x="570230" y="1299210"/>
            <a:ext cx="11051540" cy="2308225"/>
            <a:chOff x="783" y="2552"/>
            <a:chExt cx="17404" cy="3635"/>
          </a:xfrm>
        </p:grpSpPr>
        <p:sp>
          <p:nvSpPr>
            <p:cNvPr id="5" name="矩形 4"/>
            <p:cNvSpPr/>
            <p:nvPr>
              <p:custDataLst>
                <p:tags r:id="rId1"/>
              </p:custDataLst>
            </p:nvPr>
          </p:nvSpPr>
          <p:spPr>
            <a:xfrm>
              <a:off x="783" y="2552"/>
              <a:ext cx="3054" cy="628"/>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数据地图</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6" name="矩形 5"/>
            <p:cNvSpPr/>
            <p:nvPr>
              <p:custDataLst>
                <p:tags r:id="rId2"/>
              </p:custDataLst>
            </p:nvPr>
          </p:nvSpPr>
          <p:spPr>
            <a:xfrm>
              <a:off x="1644" y="3180"/>
              <a:ext cx="16543" cy="3007"/>
            </a:xfrm>
            <a:prstGeom prst="rect">
              <a:avLst/>
            </a:prstGeom>
            <a:noFill/>
          </p:spPr>
          <p:txBody>
            <a:bodyPr wrap="square" lIns="0" tIns="0" rIns="0" bIns="0" rtlCol="0">
              <a:noAutofit/>
            </a:bodyPr>
            <a:p>
              <a:pPr indent="0" algn="just" fontAlgn="auto">
                <a:lnSpc>
                  <a:spcPct val="200000"/>
                </a:lnSpc>
                <a:spcBef>
                  <a:spcPct val="0"/>
                </a:spcBef>
                <a:spcAft>
                  <a:spcPct val="0"/>
                </a:spcAft>
              </a:pP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数据地图是一种</a:t>
              </a:r>
              <a:r>
                <a:rPr kumimoji="1"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利用地理信息技术和可视化手段，将数据与地理位置相结合，以图形化的方式展示数据在地理空间上的分布和变化</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的可视化工具。它通过一系列符号、线条和颜色来表示地理实体、空间关系和属性信息，使受众能够直观地了解地理空间的分布和特征。</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grpSp>
      <p:grpSp>
        <p:nvGrpSpPr>
          <p:cNvPr id="2" name="组合 1"/>
          <p:cNvGrpSpPr/>
          <p:nvPr/>
        </p:nvGrpSpPr>
        <p:grpSpPr>
          <a:xfrm>
            <a:off x="298450" y="240665"/>
            <a:ext cx="7024370" cy="743555"/>
            <a:chOff x="273050" y="421670"/>
            <a:chExt cx="2438400" cy="743555"/>
          </a:xfrm>
        </p:grpSpPr>
        <p:sp>
          <p:nvSpPr>
            <p:cNvPr id="3" name="文本框 2"/>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01" name="任意多边形 300"/>
          <p:cNvSpPr/>
          <p:nvPr>
            <p:custDataLst>
              <p:tags r:id="rId3"/>
            </p:custDataLst>
          </p:nvPr>
        </p:nvSpPr>
        <p:spPr>
          <a:xfrm>
            <a:off x="722663" y="4565439"/>
            <a:ext cx="10052652" cy="1737240"/>
          </a:xfrm>
          <a:custGeom>
            <a:avLst/>
            <a:gdLst>
              <a:gd name="connsiteX0" fmla="*/ 16538 w 16538"/>
              <a:gd name="connsiteY0" fmla="*/ 0 h 2858"/>
              <a:gd name="connsiteX1" fmla="*/ 16500 w 16538"/>
              <a:gd name="connsiteY1" fmla="*/ 33 h 2858"/>
              <a:gd name="connsiteX2" fmla="*/ 8269 w 16538"/>
              <a:gd name="connsiteY2" fmla="*/ 2858 h 2858"/>
              <a:gd name="connsiteX3" fmla="*/ 39 w 16538"/>
              <a:gd name="connsiteY3" fmla="*/ 33 h 2858"/>
              <a:gd name="connsiteX4" fmla="*/ 0 w 16538"/>
              <a:gd name="connsiteY4" fmla="*/ 0 h 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8" h="2858">
                <a:moveTo>
                  <a:pt x="16538" y="0"/>
                </a:moveTo>
                <a:lnTo>
                  <a:pt x="16500" y="33"/>
                </a:lnTo>
                <a:cubicBezTo>
                  <a:pt x="14393" y="1778"/>
                  <a:pt x="11483" y="2858"/>
                  <a:pt x="8269" y="2858"/>
                </a:cubicBezTo>
                <a:cubicBezTo>
                  <a:pt x="5055" y="2858"/>
                  <a:pt x="2145" y="1778"/>
                  <a:pt x="39" y="33"/>
                </a:cubicBezTo>
                <a:lnTo>
                  <a:pt x="0" y="0"/>
                </a:lnTo>
              </a:path>
            </a:pathLst>
          </a:custGeom>
          <a:ln w="123825">
            <a:gradFill>
              <a:gsLst>
                <a:gs pos="0">
                  <a:schemeClr val="accent1">
                    <a:lumMod val="5000"/>
                    <a:lumOff val="95000"/>
                    <a:alpha val="0"/>
                  </a:schemeClr>
                </a:gs>
                <a:gs pos="67000">
                  <a:schemeClr val="accent1">
                    <a:alpha val="100000"/>
                  </a:schemeClr>
                </a:gs>
              </a:gsLst>
              <a:lin ang="0" scaled="1"/>
            </a:gradFill>
            <a:headEnd type="triangle"/>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olidFill>
                <a:schemeClr val="tx1"/>
              </a:solidFill>
              <a:sym typeface="+mn-ea"/>
            </a:endParaRPr>
          </a:p>
        </p:txBody>
      </p:sp>
      <p:sp>
        <p:nvSpPr>
          <p:cNvPr id="302" name="圆角矩形 301"/>
          <p:cNvSpPr/>
          <p:nvPr>
            <p:custDataLst>
              <p:tags r:id="rId4"/>
            </p:custDataLst>
          </p:nvPr>
        </p:nvSpPr>
        <p:spPr>
          <a:xfrm>
            <a:off x="2176576" y="4945954"/>
            <a:ext cx="1471002" cy="400575"/>
          </a:xfrm>
          <a:prstGeom prst="roundRect">
            <a:avLst>
              <a:gd name="adj" fmla="val 50000"/>
            </a:avLst>
          </a:prstGeom>
          <a:gradFill>
            <a:gsLst>
              <a:gs pos="48000">
                <a:schemeClr val="accent1">
                  <a:alpha val="100000"/>
                </a:schemeClr>
              </a:gs>
              <a:gs pos="0">
                <a:schemeClr val="accent1">
                  <a:lumMod val="60000"/>
                  <a:lumOff val="40000"/>
                  <a:alpha val="100000"/>
                </a:schemeClr>
              </a:gs>
              <a:gs pos="81000">
                <a:schemeClr val="accent1">
                  <a:alpha val="100000"/>
                </a:schemeClr>
              </a:gs>
              <a:gs pos="100000">
                <a:schemeClr val="accent1">
                  <a:alpha val="100000"/>
                </a:schemeClr>
              </a:gs>
            </a:gsLst>
            <a:lin ang="540000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spcBef>
                <a:spcPct val="0"/>
              </a:spcBef>
              <a:spcAft>
                <a:spcPct val="0"/>
              </a:spcAft>
              <a:buClrTx/>
              <a:buSzTx/>
              <a:buFontTx/>
            </a:pPr>
            <a:r>
              <a:rPr lang="zh-CN" altLang="en-US" sz="2000" b="1">
                <a:solidFill>
                  <a:schemeClr val="lt1"/>
                </a:solidFill>
                <a:latin typeface="微软雅黑" panose="020B0503020204020204" charset="-122"/>
                <a:ea typeface="微软雅黑" panose="020B0503020204020204" charset="-122"/>
                <a:cs typeface="+mn-ea"/>
                <a:sym typeface="+mn-ea"/>
              </a:rPr>
              <a:t>点</a:t>
            </a:r>
            <a:endParaRPr lang="zh-CN" altLang="en-US" sz="2000" b="1">
              <a:solidFill>
                <a:schemeClr val="lt1"/>
              </a:solidFill>
              <a:latin typeface="微软雅黑" panose="020B0503020204020204" charset="-122"/>
              <a:ea typeface="微软雅黑" panose="020B0503020204020204" charset="-122"/>
              <a:cs typeface="+mn-ea"/>
              <a:sym typeface="+mn-ea"/>
            </a:endParaRPr>
          </a:p>
        </p:txBody>
      </p:sp>
      <p:sp>
        <p:nvSpPr>
          <p:cNvPr id="303" name="椭圆 302"/>
          <p:cNvSpPr>
            <a:spLocks noChangeAspect="1"/>
          </p:cNvSpPr>
          <p:nvPr>
            <p:custDataLst>
              <p:tags r:id="rId5"/>
            </p:custDataLst>
          </p:nvPr>
        </p:nvSpPr>
        <p:spPr>
          <a:xfrm>
            <a:off x="2812416" y="5731482"/>
            <a:ext cx="199983" cy="199983"/>
          </a:xfrm>
          <a:prstGeom prst="ellipse">
            <a:avLst/>
          </a:prstGeom>
          <a:gradFill>
            <a:gsLst>
              <a:gs pos="54000">
                <a:schemeClr val="accent1">
                  <a:alpha val="100000"/>
                </a:schemeClr>
              </a:gs>
              <a:gs pos="0">
                <a:schemeClr val="accent1">
                  <a:lumMod val="60000"/>
                  <a:lumOff val="40000"/>
                  <a:alpha val="100000"/>
                </a:schemeClr>
              </a:gs>
            </a:gsLst>
            <a:lin ang="5400000" scaled="0"/>
          </a:gradFill>
          <a:ln w="19050">
            <a:gradFill>
              <a:gsLst>
                <a:gs pos="37000">
                  <a:srgbClr val="FFFFFF"/>
                </a:gs>
                <a:gs pos="0">
                  <a:schemeClr val="accent1">
                    <a:lumMod val="20000"/>
                    <a:lumOff val="80000"/>
                    <a:alpha val="100000"/>
                  </a:schemeClr>
                </a:gs>
                <a:gs pos="100000">
                  <a:srgbClr val="FFFFFF"/>
                </a:gs>
                <a:gs pos="71000">
                  <a:schemeClr val="accent1">
                    <a:lumMod val="20000"/>
                    <a:lumOff val="80000"/>
                    <a:alpha val="100000"/>
                  </a:schemeClr>
                </a:gs>
              </a:gsLst>
              <a:lin ang="1620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sz="8000">
              <a:solidFill>
                <a:schemeClr val="lt1"/>
              </a:solidFill>
              <a:latin typeface="微软雅黑" panose="020B0503020204020204" charset="-122"/>
              <a:ea typeface="微软雅黑" panose="020B0503020204020204" charset="-122"/>
              <a:sym typeface="+mn-ea"/>
            </a:endParaRPr>
          </a:p>
        </p:txBody>
      </p:sp>
      <p:sp>
        <p:nvSpPr>
          <p:cNvPr id="304" name="圆角矩形 303"/>
          <p:cNvSpPr/>
          <p:nvPr>
            <p:custDataLst>
              <p:tags r:id="rId6"/>
            </p:custDataLst>
          </p:nvPr>
        </p:nvSpPr>
        <p:spPr>
          <a:xfrm>
            <a:off x="5142850" y="5392117"/>
            <a:ext cx="1471002" cy="400575"/>
          </a:xfrm>
          <a:prstGeom prst="roundRect">
            <a:avLst>
              <a:gd name="adj" fmla="val 50000"/>
            </a:avLst>
          </a:prstGeom>
          <a:gradFill>
            <a:gsLst>
              <a:gs pos="48000">
                <a:schemeClr val="accent2">
                  <a:alpha val="100000"/>
                </a:schemeClr>
              </a:gs>
              <a:gs pos="0">
                <a:schemeClr val="accent2">
                  <a:lumMod val="60000"/>
                  <a:lumOff val="40000"/>
                  <a:alpha val="100000"/>
                </a:schemeClr>
              </a:gs>
              <a:gs pos="81000">
                <a:schemeClr val="accent2">
                  <a:alpha val="100000"/>
                </a:schemeClr>
              </a:gs>
              <a:gs pos="100000">
                <a:schemeClr val="accent2">
                  <a:lumMod val="60000"/>
                  <a:lumOff val="40000"/>
                  <a:alpha val="10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spcBef>
                <a:spcPct val="0"/>
              </a:spcBef>
              <a:spcAft>
                <a:spcPct val="0"/>
              </a:spcAft>
              <a:buClrTx/>
              <a:buSzTx/>
              <a:buFontTx/>
            </a:pPr>
            <a:r>
              <a:rPr lang="zh-CN" altLang="en-US" sz="2000" b="1">
                <a:solidFill>
                  <a:schemeClr val="lt1"/>
                </a:solidFill>
                <a:latin typeface="微软雅黑" panose="020B0503020204020204" charset="-122"/>
                <a:ea typeface="微软雅黑" panose="020B0503020204020204" charset="-122"/>
                <a:cs typeface="+mn-ea"/>
                <a:sym typeface="+mn-ea"/>
              </a:rPr>
              <a:t>线</a:t>
            </a:r>
            <a:endParaRPr lang="zh-CN" altLang="en-US" sz="2000" b="1">
              <a:solidFill>
                <a:schemeClr val="lt1"/>
              </a:solidFill>
              <a:latin typeface="微软雅黑" panose="020B0503020204020204" charset="-122"/>
              <a:ea typeface="微软雅黑" panose="020B0503020204020204" charset="-122"/>
              <a:cs typeface="+mn-ea"/>
              <a:sym typeface="+mn-ea"/>
            </a:endParaRPr>
          </a:p>
        </p:txBody>
      </p:sp>
      <p:sp>
        <p:nvSpPr>
          <p:cNvPr id="305" name="椭圆 304"/>
          <p:cNvSpPr>
            <a:spLocks noChangeAspect="1"/>
          </p:cNvSpPr>
          <p:nvPr>
            <p:custDataLst>
              <p:tags r:id="rId7"/>
            </p:custDataLst>
          </p:nvPr>
        </p:nvSpPr>
        <p:spPr>
          <a:xfrm>
            <a:off x="5778689" y="6201776"/>
            <a:ext cx="199983" cy="199983"/>
          </a:xfrm>
          <a:prstGeom prst="ellipse">
            <a:avLst/>
          </a:prstGeom>
          <a:gradFill>
            <a:gsLst>
              <a:gs pos="54000">
                <a:schemeClr val="accent2">
                  <a:alpha val="100000"/>
                </a:schemeClr>
              </a:gs>
              <a:gs pos="0">
                <a:schemeClr val="accent2">
                  <a:lumMod val="20000"/>
                  <a:lumOff val="80000"/>
                  <a:alpha val="100000"/>
                </a:schemeClr>
              </a:gs>
              <a:gs pos="81000">
                <a:schemeClr val="accent2">
                  <a:alpha val="100000"/>
                </a:schemeClr>
              </a:gs>
              <a:gs pos="100000">
                <a:schemeClr val="accent2">
                  <a:lumMod val="60000"/>
                  <a:lumOff val="40000"/>
                  <a:alpha val="100000"/>
                </a:schemeClr>
              </a:gs>
            </a:gsLst>
            <a:lin ang="4800000" scaled="0"/>
          </a:gradFill>
          <a:ln w="19050">
            <a:gradFill>
              <a:gsLst>
                <a:gs pos="37000">
                  <a:srgbClr val="FFFFFF"/>
                </a:gs>
                <a:gs pos="0">
                  <a:schemeClr val="accent2">
                    <a:lumMod val="20000"/>
                    <a:lumOff val="80000"/>
                    <a:alpha val="100000"/>
                  </a:schemeClr>
                </a:gs>
                <a:gs pos="100000">
                  <a:srgbClr val="FFFFFF"/>
                </a:gs>
                <a:gs pos="71000">
                  <a:schemeClr val="accent2">
                    <a:lumMod val="20000"/>
                    <a:lumOff val="80000"/>
                    <a:alpha val="100000"/>
                  </a:schemeClr>
                </a:gs>
              </a:gsLst>
              <a:lin ang="16200000" scaled="0"/>
            </a:gradFill>
          </a:ln>
          <a:effectLst>
            <a:outerShdw blurRad="3556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sz="8000">
              <a:solidFill>
                <a:schemeClr val="lt1"/>
              </a:solidFill>
              <a:latin typeface="微软雅黑" panose="020B0503020204020204" charset="-122"/>
              <a:ea typeface="微软雅黑" panose="020B0503020204020204" charset="-122"/>
              <a:sym typeface="+mn-ea"/>
            </a:endParaRPr>
          </a:p>
        </p:txBody>
      </p:sp>
      <p:sp>
        <p:nvSpPr>
          <p:cNvPr id="306" name="圆角矩形 305"/>
          <p:cNvSpPr/>
          <p:nvPr>
            <p:custDataLst>
              <p:tags r:id="rId8"/>
            </p:custDataLst>
          </p:nvPr>
        </p:nvSpPr>
        <p:spPr>
          <a:xfrm>
            <a:off x="7946389" y="4921640"/>
            <a:ext cx="1471002" cy="400575"/>
          </a:xfrm>
          <a:prstGeom prst="roundRect">
            <a:avLst>
              <a:gd name="adj" fmla="val 50000"/>
            </a:avLst>
          </a:prstGeom>
          <a:gradFill>
            <a:gsLst>
              <a:gs pos="48000">
                <a:schemeClr val="accent1">
                  <a:alpha val="100000"/>
                </a:schemeClr>
              </a:gs>
              <a:gs pos="0">
                <a:schemeClr val="accent1">
                  <a:lumMod val="60000"/>
                  <a:lumOff val="40000"/>
                  <a:alpha val="100000"/>
                </a:schemeClr>
              </a:gs>
              <a:gs pos="81000">
                <a:schemeClr val="accent1">
                  <a:alpha val="100000"/>
                </a:schemeClr>
              </a:gs>
              <a:gs pos="100000">
                <a:schemeClr val="accent1">
                  <a:alpha val="100000"/>
                </a:schemeClr>
              </a:gs>
            </a:gsLst>
            <a:lin ang="540000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2000" b="1">
                <a:solidFill>
                  <a:schemeClr val="lt1"/>
                </a:solidFill>
                <a:latin typeface="微软雅黑" panose="020B0503020204020204" charset="-122"/>
                <a:ea typeface="微软雅黑" panose="020B0503020204020204" charset="-122"/>
                <a:cs typeface="+mn-ea"/>
                <a:sym typeface="+mn-ea"/>
              </a:rPr>
              <a:t>面</a:t>
            </a:r>
            <a:endParaRPr lang="zh-CN" altLang="en-US" sz="2000" b="1">
              <a:solidFill>
                <a:schemeClr val="lt1"/>
              </a:solidFill>
              <a:latin typeface="微软雅黑" panose="020B0503020204020204" charset="-122"/>
              <a:ea typeface="微软雅黑" panose="020B0503020204020204" charset="-122"/>
              <a:cs typeface="+mn-ea"/>
              <a:sym typeface="+mn-ea"/>
            </a:endParaRPr>
          </a:p>
        </p:txBody>
      </p:sp>
      <p:sp>
        <p:nvSpPr>
          <p:cNvPr id="307" name="椭圆 306"/>
          <p:cNvSpPr>
            <a:spLocks noChangeAspect="1"/>
          </p:cNvSpPr>
          <p:nvPr>
            <p:custDataLst>
              <p:tags r:id="rId9"/>
            </p:custDataLst>
          </p:nvPr>
        </p:nvSpPr>
        <p:spPr>
          <a:xfrm>
            <a:off x="8582025" y="5676900"/>
            <a:ext cx="200025" cy="200025"/>
          </a:xfrm>
          <a:prstGeom prst="ellipse">
            <a:avLst/>
          </a:prstGeom>
          <a:gradFill>
            <a:gsLst>
              <a:gs pos="54000">
                <a:schemeClr val="accent1">
                  <a:alpha val="100000"/>
                </a:schemeClr>
              </a:gs>
              <a:gs pos="0">
                <a:schemeClr val="accent1">
                  <a:lumMod val="60000"/>
                  <a:lumOff val="40000"/>
                  <a:alpha val="100000"/>
                </a:schemeClr>
              </a:gs>
            </a:gsLst>
            <a:lin ang="5400000" scaled="0"/>
          </a:gradFill>
          <a:ln w="19050">
            <a:gradFill>
              <a:gsLst>
                <a:gs pos="37000">
                  <a:srgbClr val="FFFFFF"/>
                </a:gs>
                <a:gs pos="0">
                  <a:schemeClr val="accent1">
                    <a:lumMod val="20000"/>
                    <a:lumOff val="80000"/>
                    <a:alpha val="100000"/>
                  </a:schemeClr>
                </a:gs>
                <a:gs pos="100000">
                  <a:srgbClr val="FFFFFF"/>
                </a:gs>
                <a:gs pos="71000">
                  <a:schemeClr val="accent1">
                    <a:lumMod val="20000"/>
                    <a:lumOff val="80000"/>
                    <a:alpha val="100000"/>
                  </a:schemeClr>
                </a:gs>
              </a:gsLst>
              <a:lin ang="1620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sz="8000">
              <a:solidFill>
                <a:schemeClr val="lt1"/>
              </a:solidFill>
              <a:latin typeface="微软雅黑" panose="020B0503020204020204" charset="-122"/>
              <a:ea typeface="微软雅黑" panose="020B0503020204020204" charset="-122"/>
              <a:sym typeface="+mn-ea"/>
            </a:endParaRPr>
          </a:p>
        </p:txBody>
      </p:sp>
      <p:sp>
        <p:nvSpPr>
          <p:cNvPr id="308" name="矩形 307"/>
          <p:cNvSpPr/>
          <p:nvPr>
            <p:custDataLst>
              <p:tags r:id="rId10"/>
            </p:custDataLst>
          </p:nvPr>
        </p:nvSpPr>
        <p:spPr>
          <a:xfrm>
            <a:off x="1642110" y="4196080"/>
            <a:ext cx="2522855" cy="573405"/>
          </a:xfrm>
          <a:prstGeom prst="rect">
            <a:avLst/>
          </a:prstGeom>
          <a:noFill/>
        </p:spPr>
        <p:txBody>
          <a:bodyPr wrap="square" lIns="0" tIns="0" rIns="0" bIns="0" rtlCol="0" anchor="b" anchorCtr="0">
            <a:noAutofit/>
          </a:bodyPr>
          <a:p>
            <a:pPr algn="ctr">
              <a:lnSpc>
                <a:spcPct val="120000"/>
              </a:lnSpc>
              <a:spcBef>
                <a:spcPct val="0"/>
              </a:spcBef>
              <a:spcAft>
                <a:spcPct val="0"/>
              </a:spcAft>
            </a:pPr>
            <a:r>
              <a:rPr lang="zh-CN" altLang="en-US" sz="1600" dirty="0">
                <a:solidFill>
                  <a:schemeClr val="tx1">
                    <a:lumMod val="65000"/>
                    <a:lumOff val="35000"/>
                  </a:schemeClr>
                </a:solidFill>
                <a:latin typeface="微软雅黑" panose="020B0503020204020204" charset="-122"/>
                <a:ea typeface="微软雅黑" panose="020B0503020204020204" charset="-122"/>
                <a:cs typeface="+mn-ea"/>
              </a:rPr>
              <a:t>点用于表示地理空间中的离散位置，如城市、景点等</a:t>
            </a:r>
            <a:endParaRPr lang="zh-CN" altLang="en-US" sz="1600" dirty="0">
              <a:solidFill>
                <a:schemeClr val="tx1">
                  <a:lumMod val="65000"/>
                  <a:lumOff val="35000"/>
                </a:schemeClr>
              </a:solidFill>
              <a:latin typeface="微软雅黑" panose="020B0503020204020204" charset="-122"/>
              <a:ea typeface="微软雅黑" panose="020B0503020204020204" charset="-122"/>
              <a:cs typeface="+mn-ea"/>
            </a:endParaRPr>
          </a:p>
        </p:txBody>
      </p:sp>
      <p:sp>
        <p:nvSpPr>
          <p:cNvPr id="309" name="矩形 308"/>
          <p:cNvSpPr/>
          <p:nvPr>
            <p:custDataLst>
              <p:tags r:id="rId11"/>
            </p:custDataLst>
          </p:nvPr>
        </p:nvSpPr>
        <p:spPr>
          <a:xfrm>
            <a:off x="4472305" y="4498975"/>
            <a:ext cx="2715260" cy="697865"/>
          </a:xfrm>
          <a:prstGeom prst="rect">
            <a:avLst/>
          </a:prstGeom>
          <a:noFill/>
        </p:spPr>
        <p:txBody>
          <a:bodyPr wrap="square" lIns="0" tIns="0" rIns="0" bIns="0" rtlCol="0" anchor="b" anchorCtr="0">
            <a:noAutofit/>
          </a:bodyPr>
          <a:p>
            <a:pPr algn="ctr">
              <a:lnSpc>
                <a:spcPct val="120000"/>
              </a:lnSpc>
              <a:spcBef>
                <a:spcPct val="0"/>
              </a:spcBef>
              <a:spcAft>
                <a:spcPct val="0"/>
              </a:spcAft>
            </a:pPr>
            <a:r>
              <a:rPr lang="zh-CN" altLang="en-US" sz="1600" dirty="0">
                <a:solidFill>
                  <a:schemeClr val="tx1">
                    <a:lumMod val="65000"/>
                    <a:lumOff val="35000"/>
                  </a:schemeClr>
                </a:solidFill>
                <a:latin typeface="微软雅黑" panose="020B0503020204020204" charset="-122"/>
                <a:ea typeface="微软雅黑" panose="020B0503020204020204" charset="-122"/>
                <a:cs typeface="+mn-ea"/>
              </a:rPr>
              <a:t>线用于表示地理空间中的连接关系，如公路、铁路、航线等</a:t>
            </a:r>
            <a:endParaRPr lang="zh-CN" altLang="en-US" sz="1600" dirty="0">
              <a:solidFill>
                <a:schemeClr val="tx1">
                  <a:lumMod val="65000"/>
                  <a:lumOff val="35000"/>
                </a:schemeClr>
              </a:solidFill>
              <a:latin typeface="微软雅黑" panose="020B0503020204020204" charset="-122"/>
              <a:ea typeface="微软雅黑" panose="020B0503020204020204" charset="-122"/>
              <a:cs typeface="+mn-ea"/>
            </a:endParaRPr>
          </a:p>
        </p:txBody>
      </p:sp>
      <p:sp>
        <p:nvSpPr>
          <p:cNvPr id="310" name="矩形 309"/>
          <p:cNvSpPr/>
          <p:nvPr>
            <p:custDataLst>
              <p:tags r:id="rId12"/>
            </p:custDataLst>
          </p:nvPr>
        </p:nvSpPr>
        <p:spPr>
          <a:xfrm>
            <a:off x="7430135" y="4029075"/>
            <a:ext cx="2666365" cy="635000"/>
          </a:xfrm>
          <a:prstGeom prst="rect">
            <a:avLst/>
          </a:prstGeom>
          <a:noFill/>
        </p:spPr>
        <p:txBody>
          <a:bodyPr wrap="square" lIns="0" tIns="0" rIns="0" bIns="0" rtlCol="0" anchor="b" anchorCtr="0">
            <a:noAutofit/>
          </a:bodyPr>
          <a:p>
            <a:pPr algn="ctr">
              <a:lnSpc>
                <a:spcPct val="120000"/>
              </a:lnSpc>
              <a:spcBef>
                <a:spcPct val="0"/>
              </a:spcBef>
              <a:spcAft>
                <a:spcPct val="0"/>
              </a:spcAft>
            </a:pPr>
            <a:r>
              <a:rPr lang="zh-CN" altLang="en-US" sz="1600" dirty="0">
                <a:solidFill>
                  <a:schemeClr val="tx1">
                    <a:lumMod val="65000"/>
                    <a:lumOff val="35000"/>
                  </a:schemeClr>
                </a:solidFill>
                <a:latin typeface="微软雅黑" panose="020B0503020204020204" charset="-122"/>
                <a:ea typeface="微软雅黑" panose="020B0503020204020204" charset="-122"/>
                <a:cs typeface="+mn-ea"/>
              </a:rPr>
              <a:t>面则用于表示具有明确边界的地理区域，如国家、省份等</a:t>
            </a:r>
            <a:endParaRPr lang="zh-CN" altLang="en-US" sz="1600" dirty="0">
              <a:solidFill>
                <a:schemeClr val="tx1">
                  <a:lumMod val="65000"/>
                  <a:lumOff val="35000"/>
                </a:schemeClr>
              </a:solidFill>
              <a:latin typeface="微软雅黑" panose="020B0503020204020204" charset="-122"/>
              <a:ea typeface="微软雅黑" panose="020B0503020204020204" charset="-122"/>
              <a:cs typeface="+mn-ea"/>
            </a:endParaRPr>
          </a:p>
        </p:txBody>
      </p:sp>
      <p:sp>
        <p:nvSpPr>
          <p:cNvPr id="333" name="文本框 332"/>
          <p:cNvSpPr txBox="1"/>
          <p:nvPr/>
        </p:nvSpPr>
        <p:spPr>
          <a:xfrm>
            <a:off x="7235190" y="6647815"/>
            <a:ext cx="4064000" cy="914400"/>
          </a:xfrm>
          <a:prstGeom prst="rect">
            <a:avLst/>
          </a:prstGeom>
        </p:spPr>
        <p:txBody>
          <a:bodyPr wrap="square" lIns="0" tIns="0" rIns="0" bIns="0" rtlCol="0" anchor="t">
            <a:noAutofit/>
          </a:bodyPr>
          <a:p>
            <a:pPr marL="0" lvl="1" indent="0" algn="ctr">
              <a:lnSpc>
                <a:spcPts val="8570"/>
              </a:lnSpc>
              <a:spcBef>
                <a:spcPct val="0"/>
              </a:spcBef>
            </a:pPr>
            <a:endParaRPr lang="en-US" altLang="en-US" sz="4055" b="1" spc="492">
              <a:solidFill>
                <a:srgbClr val="FFFFFF"/>
              </a:solidFill>
              <a:latin typeface="Arial" panose="020B0604020202020204" pitchFamily="34" charset="0"/>
              <a:ea typeface="思源黑体 Heavy" panose="020B0A00000000000000" charset="-122"/>
              <a:cs typeface="Arial" panose="020B0604020202020204" pitchFamily="34" charset="0"/>
              <a:sym typeface="思源黑体 Heavy" panose="020B0A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7" name="组合 6"/>
          <p:cNvGrpSpPr/>
          <p:nvPr/>
        </p:nvGrpSpPr>
        <p:grpSpPr>
          <a:xfrm>
            <a:off x="570230" y="1299210"/>
            <a:ext cx="11051540" cy="2308225"/>
            <a:chOff x="783" y="2552"/>
            <a:chExt cx="17404" cy="3635"/>
          </a:xfrm>
        </p:grpSpPr>
        <p:sp>
          <p:nvSpPr>
            <p:cNvPr id="5" name="矩形 4"/>
            <p:cNvSpPr/>
            <p:nvPr>
              <p:custDataLst>
                <p:tags r:id="rId1"/>
              </p:custDataLst>
            </p:nvPr>
          </p:nvSpPr>
          <p:spPr>
            <a:xfrm>
              <a:off x="783" y="2552"/>
              <a:ext cx="3054" cy="628"/>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数据地图</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6" name="矩形 5"/>
            <p:cNvSpPr/>
            <p:nvPr>
              <p:custDataLst>
                <p:tags r:id="rId2"/>
              </p:custDataLst>
            </p:nvPr>
          </p:nvSpPr>
          <p:spPr>
            <a:xfrm>
              <a:off x="1644" y="3180"/>
              <a:ext cx="16543" cy="3007"/>
            </a:xfrm>
            <a:prstGeom prst="rect">
              <a:avLst/>
            </a:prstGeom>
            <a:noFill/>
          </p:spPr>
          <p:txBody>
            <a:bodyPr wrap="square" lIns="0" tIns="0" rIns="0" bIns="0" rtlCol="0">
              <a:noAutofit/>
            </a:bodyPr>
            <a:p>
              <a:pPr indent="0" algn="just" fontAlgn="auto">
                <a:lnSpc>
                  <a:spcPct val="200000"/>
                </a:lnSpc>
                <a:spcBef>
                  <a:spcPct val="0"/>
                </a:spcBef>
                <a:spcAft>
                  <a:spcPct val="0"/>
                </a:spcAft>
              </a:pP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数据地图是一种</a:t>
              </a:r>
              <a:r>
                <a:rPr kumimoji="1"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利用地理信息技术和可视化手段，将数据与地理位置相结合，以图形化的方式展示数据在地理空间上的分布和变化</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的可视化工具。它通过一系列符号、线条和颜色来表示地理实体、空间关系和属性信息，使受众能够直观地了解地理空间的分布和特征。</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grpSp>
      <p:grpSp>
        <p:nvGrpSpPr>
          <p:cNvPr id="2" name="组合 1"/>
          <p:cNvGrpSpPr/>
          <p:nvPr/>
        </p:nvGrpSpPr>
        <p:grpSpPr>
          <a:xfrm>
            <a:off x="298450" y="240665"/>
            <a:ext cx="7024370" cy="743555"/>
            <a:chOff x="273050" y="421670"/>
            <a:chExt cx="2438400" cy="743555"/>
          </a:xfrm>
        </p:grpSpPr>
        <p:sp>
          <p:nvSpPr>
            <p:cNvPr id="3" name="文本框 2"/>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610" name="椭圆 609"/>
          <p:cNvSpPr/>
          <p:nvPr>
            <p:custDataLst>
              <p:tags r:id="rId3"/>
            </p:custDataLst>
          </p:nvPr>
        </p:nvSpPr>
        <p:spPr>
          <a:xfrm>
            <a:off x="4838700" y="3853180"/>
            <a:ext cx="2351608" cy="2351608"/>
          </a:xfrm>
          <a:prstGeom prst="ellipse">
            <a:avLst/>
          </a:prstGeom>
          <a:gradFill>
            <a:gsLst>
              <a:gs pos="0">
                <a:schemeClr val="accent1">
                  <a:lumMod val="20000"/>
                  <a:lumOff val="80000"/>
                  <a:alpha val="0"/>
                </a:schemeClr>
              </a:gs>
              <a:gs pos="100000">
                <a:schemeClr val="accent1">
                  <a:lumMod val="20000"/>
                  <a:lumOff val="80000"/>
                  <a:alpha val="51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dirty="0">
              <a:solidFill>
                <a:schemeClr val="lt1"/>
              </a:solidFill>
              <a:sym typeface="+mn-ea"/>
            </a:endParaRPr>
          </a:p>
        </p:txBody>
      </p:sp>
      <p:sp>
        <p:nvSpPr>
          <p:cNvPr id="13" name="椭圆 12"/>
          <p:cNvSpPr/>
          <p:nvPr>
            <p:custDataLst>
              <p:tags r:id="rId4"/>
            </p:custDataLst>
          </p:nvPr>
        </p:nvSpPr>
        <p:spPr>
          <a:xfrm>
            <a:off x="5120640" y="4140200"/>
            <a:ext cx="1777938" cy="1777938"/>
          </a:xfrm>
          <a:prstGeom prst="ellipse">
            <a:avLst/>
          </a:prstGeom>
          <a:gradFill>
            <a:gsLst>
              <a:gs pos="100000">
                <a:schemeClr val="accent1">
                  <a:alpha val="100000"/>
                </a:schemeClr>
              </a:gs>
              <a:gs pos="50000">
                <a:schemeClr val="accent1">
                  <a:lumMod val="80000"/>
                  <a:lumOff val="20000"/>
                  <a:alpha val="100000"/>
                </a:schemeClr>
              </a:gs>
              <a:gs pos="0">
                <a:schemeClr val="accent1">
                  <a:lumMod val="60000"/>
                  <a:lumOff val="40000"/>
                  <a:alpha val="100000"/>
                </a:schemeClr>
              </a:gs>
            </a:gsLst>
            <a:lin ang="16200000" scaled="0"/>
          </a:gradFill>
          <a:ln>
            <a:noFill/>
          </a:ln>
          <a:effectLst>
            <a:outerShdw blurRad="215900" dist="381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rmAutofit/>
          </a:bodyPr>
          <a:lstStyle/>
          <a:p>
            <a:pPr algn="ctr">
              <a:spcBef>
                <a:spcPct val="0"/>
              </a:spcBef>
              <a:spcAft>
                <a:spcPct val="0"/>
              </a:spcAft>
            </a:pPr>
            <a:r>
              <a:rPr lang="zh-CN" altLang="en-US" sz="2000" b="1" dirty="0">
                <a:solidFill>
                  <a:srgbClr val="FFFFFF"/>
                </a:solidFill>
                <a:latin typeface="微软雅黑" panose="020B0503020204020204" charset="-122"/>
                <a:ea typeface="微软雅黑" panose="020B0503020204020204" charset="-122"/>
                <a:cs typeface="+mn-ea"/>
              </a:rPr>
              <a:t>常用的</a:t>
            </a:r>
            <a:endParaRPr lang="zh-CN" altLang="en-US" sz="2000" b="1" dirty="0">
              <a:solidFill>
                <a:srgbClr val="FFFFFF"/>
              </a:solidFill>
              <a:latin typeface="微软雅黑" panose="020B0503020204020204" charset="-122"/>
              <a:ea typeface="微软雅黑" panose="020B0503020204020204" charset="-122"/>
              <a:cs typeface="+mn-ea"/>
            </a:endParaRPr>
          </a:p>
          <a:p>
            <a:pPr algn="ctr">
              <a:spcBef>
                <a:spcPct val="0"/>
              </a:spcBef>
              <a:spcAft>
                <a:spcPct val="0"/>
              </a:spcAft>
            </a:pPr>
            <a:r>
              <a:rPr lang="zh-CN" altLang="en-US" sz="2000" b="1" dirty="0">
                <a:solidFill>
                  <a:srgbClr val="FFFFFF"/>
                </a:solidFill>
                <a:latin typeface="微软雅黑" panose="020B0503020204020204" charset="-122"/>
                <a:ea typeface="微软雅黑" panose="020B0503020204020204" charset="-122"/>
                <a:cs typeface="+mn-ea"/>
              </a:rPr>
              <a:t>数据地图</a:t>
            </a:r>
            <a:endParaRPr lang="zh-CN" altLang="en-US" sz="2000" b="1" dirty="0">
              <a:solidFill>
                <a:srgbClr val="FFFFFF"/>
              </a:solidFill>
              <a:latin typeface="微软雅黑" panose="020B0503020204020204" charset="-122"/>
              <a:ea typeface="微软雅黑" panose="020B0503020204020204" charset="-122"/>
              <a:cs typeface="+mn-ea"/>
            </a:endParaRPr>
          </a:p>
        </p:txBody>
      </p:sp>
      <p:sp>
        <p:nvSpPr>
          <p:cNvPr id="15" name="矩形 14"/>
          <p:cNvSpPr/>
          <p:nvPr>
            <p:custDataLst>
              <p:tags r:id="rId5"/>
            </p:custDataLst>
          </p:nvPr>
        </p:nvSpPr>
        <p:spPr>
          <a:xfrm>
            <a:off x="637540" y="4295775"/>
            <a:ext cx="3909155" cy="439375"/>
          </a:xfrm>
          <a:prstGeom prst="rect">
            <a:avLst/>
          </a:prstGeom>
          <a:noFill/>
        </p:spPr>
        <p:txBody>
          <a:bodyPr wrap="square" lIns="0" tIns="0" rIns="0" bIns="0" rtlCol="0" anchor="b">
            <a:noAutofit/>
          </a:bodyPr>
          <a:lstStyle/>
          <a:p>
            <a:pPr algn="r">
              <a:spcBef>
                <a:spcPct val="0"/>
              </a:spcBef>
              <a:spcAft>
                <a:spcPct val="0"/>
              </a:spcAft>
            </a:pPr>
            <a:r>
              <a:rPr lang="zh-CN" altLang="en-US" sz="2000" b="1" dirty="0">
                <a:solidFill>
                  <a:schemeClr val="accent1"/>
                </a:solidFill>
                <a:latin typeface="微软雅黑" panose="020B0503020204020204" charset="-122"/>
                <a:ea typeface="微软雅黑" panose="020B0503020204020204" charset="-122"/>
                <a:cs typeface="+mn-ea"/>
                <a:sym typeface="+mn-ea"/>
              </a:rPr>
              <a:t>交互式数据地图</a:t>
            </a:r>
            <a:endParaRPr lang="zh-CN" altLang="en-US" sz="2000" b="1" dirty="0">
              <a:solidFill>
                <a:schemeClr val="accent1"/>
              </a:solidFill>
              <a:latin typeface="微软雅黑" panose="020B0503020204020204" charset="-122"/>
              <a:ea typeface="微软雅黑" panose="020B0503020204020204" charset="-122"/>
              <a:cs typeface="+mn-ea"/>
              <a:sym typeface="+mn-ea"/>
            </a:endParaRPr>
          </a:p>
        </p:txBody>
      </p:sp>
      <p:sp>
        <p:nvSpPr>
          <p:cNvPr id="16" name="矩形 15"/>
          <p:cNvSpPr/>
          <p:nvPr>
            <p:custDataLst>
              <p:tags r:id="rId6"/>
            </p:custDataLst>
          </p:nvPr>
        </p:nvSpPr>
        <p:spPr>
          <a:xfrm>
            <a:off x="381635" y="4752340"/>
            <a:ext cx="4164965" cy="1065530"/>
          </a:xfrm>
          <a:prstGeom prst="rect">
            <a:avLst/>
          </a:prstGeom>
          <a:noFill/>
        </p:spPr>
        <p:txBody>
          <a:bodyPr wrap="square" lIns="0" tIns="0" rIns="0" bIns="0" rtlCol="0" anchor="t" anchorCtr="0">
            <a:noAutofit/>
          </a:bodyPr>
          <a:lstStyle/>
          <a:p>
            <a:pPr algn="just">
              <a:lnSpc>
                <a:spcPct val="150000"/>
              </a:lnSpc>
              <a:spcBef>
                <a:spcPct val="0"/>
              </a:spcBef>
              <a:spcAft>
                <a:spcPct val="0"/>
              </a:spcAft>
            </a:pPr>
            <a:r>
              <a:rPr lang="zh-CN" altLang="en-US" sz="1600" dirty="0">
                <a:solidFill>
                  <a:schemeClr val="tx1">
                    <a:lumMod val="85000"/>
                    <a:lumOff val="15000"/>
                  </a:schemeClr>
                </a:solidFill>
                <a:latin typeface="微软雅黑" panose="020B0503020204020204" charset="-122"/>
                <a:ea typeface="微软雅黑" panose="020B0503020204020204" charset="-122"/>
                <a:cs typeface="+mn-ea"/>
              </a:rPr>
              <a:t>交互式数据地图允许受众通过点击、拖动或缩放等操作，与地图进行互动，进一步探索数据。</a:t>
            </a:r>
            <a:endParaRPr lang="zh-CN" altLang="en-US" sz="1600" dirty="0">
              <a:solidFill>
                <a:schemeClr val="tx1">
                  <a:lumMod val="85000"/>
                  <a:lumOff val="15000"/>
                </a:schemeClr>
              </a:solidFill>
              <a:latin typeface="微软雅黑" panose="020B0503020204020204" charset="-122"/>
              <a:ea typeface="微软雅黑" panose="020B0503020204020204" charset="-122"/>
              <a:cs typeface="+mn-ea"/>
            </a:endParaRPr>
          </a:p>
        </p:txBody>
      </p:sp>
      <p:sp>
        <p:nvSpPr>
          <p:cNvPr id="31" name="弧形 30"/>
          <p:cNvSpPr/>
          <p:nvPr>
            <p:custDataLst>
              <p:tags r:id="rId7"/>
            </p:custDataLst>
          </p:nvPr>
        </p:nvSpPr>
        <p:spPr>
          <a:xfrm rot="20460000">
            <a:off x="4976495" y="3999865"/>
            <a:ext cx="2075554" cy="2075554"/>
          </a:xfrm>
          <a:prstGeom prst="arc">
            <a:avLst>
              <a:gd name="adj1" fmla="val 12007265"/>
              <a:gd name="adj2" fmla="val 0"/>
            </a:avLst>
          </a:prstGeom>
          <a:ln>
            <a:gradFill>
              <a:gsLst>
                <a:gs pos="100000">
                  <a:schemeClr val="accent1">
                    <a:alpha val="5000"/>
                  </a:schemeClr>
                </a:gs>
                <a:gs pos="0">
                  <a:schemeClr val="accent1">
                    <a:alpha val="100000"/>
                  </a:schemeClr>
                </a:gs>
              </a:gsLst>
              <a:lin ang="0" scaled="1"/>
            </a:gradFill>
            <a:headEnd type="oval"/>
          </a:ln>
        </p:spPr>
        <p:style>
          <a:lnRef idx="2">
            <a:schemeClr val="accent1"/>
          </a:lnRef>
          <a:fillRef idx="0">
            <a:srgbClr val="FFFFFF"/>
          </a:fillRef>
          <a:effectRef idx="0">
            <a:srgbClr val="FFFFFF"/>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schemeClr val="tx1"/>
              </a:solidFill>
            </a:endParaRPr>
          </a:p>
        </p:txBody>
      </p:sp>
      <p:sp>
        <p:nvSpPr>
          <p:cNvPr id="32" name="弧形 31"/>
          <p:cNvSpPr/>
          <p:nvPr>
            <p:custDataLst>
              <p:tags r:id="rId8"/>
            </p:custDataLst>
          </p:nvPr>
        </p:nvSpPr>
        <p:spPr>
          <a:xfrm rot="9660000">
            <a:off x="4976495" y="3971290"/>
            <a:ext cx="2075554" cy="2075554"/>
          </a:xfrm>
          <a:prstGeom prst="arc">
            <a:avLst>
              <a:gd name="adj1" fmla="val 11982301"/>
              <a:gd name="adj2" fmla="val 0"/>
            </a:avLst>
          </a:prstGeom>
          <a:ln>
            <a:gradFill>
              <a:gsLst>
                <a:gs pos="100000">
                  <a:schemeClr val="accent1">
                    <a:alpha val="5000"/>
                  </a:schemeClr>
                </a:gs>
                <a:gs pos="0">
                  <a:schemeClr val="accent1">
                    <a:alpha val="100000"/>
                  </a:schemeClr>
                </a:gs>
              </a:gsLst>
              <a:lin ang="0" scaled="1"/>
            </a:gradFill>
            <a:headEnd type="oval"/>
          </a:ln>
        </p:spPr>
        <p:style>
          <a:lnRef idx="2">
            <a:schemeClr val="accent1"/>
          </a:lnRef>
          <a:fillRef idx="0">
            <a:srgbClr val="FFFFFF"/>
          </a:fillRef>
          <a:effectRef idx="0">
            <a:srgbClr val="FFFFFF"/>
          </a:effectRef>
          <a:fontRef idx="minor">
            <a:schemeClr val="tx1"/>
          </a:fontRef>
        </p:style>
        <p:txBody>
          <a:bodyPr vert="horz" wrap="square" tIns="0" numCol="1" spcCol="0" rtlCol="0" fromWordArt="0" anchor="ctr" anchorCtr="0" forceAA="0" compatLnSpc="1">
            <a:noAutofit/>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chemeClr val="tx1"/>
              </a:solidFill>
              <a:sym typeface="+mn-ea"/>
            </a:endParaRPr>
          </a:p>
        </p:txBody>
      </p:sp>
      <p:sp>
        <p:nvSpPr>
          <p:cNvPr id="14" name="矩形 13"/>
          <p:cNvSpPr/>
          <p:nvPr>
            <p:custDataLst>
              <p:tags r:id="rId9"/>
            </p:custDataLst>
          </p:nvPr>
        </p:nvSpPr>
        <p:spPr>
          <a:xfrm flipH="1">
            <a:off x="7493000" y="4295775"/>
            <a:ext cx="3949444" cy="439375"/>
          </a:xfrm>
          <a:prstGeom prst="rect">
            <a:avLst/>
          </a:prstGeom>
          <a:noFill/>
        </p:spPr>
        <p:txBody>
          <a:bodyPr wrap="square" lIns="0" tIns="0" rIns="0" bIns="0" rtlCol="0" anchor="b">
            <a:noAutofit/>
          </a:bodyPr>
          <a:lstStyle/>
          <a:p>
            <a:pPr>
              <a:spcBef>
                <a:spcPct val="0"/>
              </a:spcBef>
              <a:spcAft>
                <a:spcPct val="0"/>
              </a:spcAft>
            </a:pPr>
            <a:r>
              <a:rPr lang="zh-CN" altLang="en-US" sz="2000" b="1" dirty="0">
                <a:solidFill>
                  <a:schemeClr val="accent2"/>
                </a:solidFill>
                <a:latin typeface="微软雅黑" panose="020B0503020204020204" charset="-122"/>
                <a:ea typeface="微软雅黑" panose="020B0503020204020204" charset="-122"/>
                <a:cs typeface="+mn-ea"/>
                <a:sym typeface="+mn-ea"/>
              </a:rPr>
              <a:t>叠加式数据地图</a:t>
            </a:r>
            <a:endParaRPr lang="zh-CN" altLang="en-US" sz="2000" b="1" dirty="0">
              <a:solidFill>
                <a:schemeClr val="accent2"/>
              </a:solidFill>
              <a:latin typeface="微软雅黑" panose="020B0503020204020204" charset="-122"/>
              <a:ea typeface="微软雅黑" panose="020B0503020204020204" charset="-122"/>
              <a:cs typeface="+mn-ea"/>
              <a:sym typeface="+mn-ea"/>
            </a:endParaRPr>
          </a:p>
        </p:txBody>
      </p:sp>
      <p:sp>
        <p:nvSpPr>
          <p:cNvPr id="17" name="矩形 16"/>
          <p:cNvSpPr/>
          <p:nvPr>
            <p:custDataLst>
              <p:tags r:id="rId10"/>
            </p:custDataLst>
          </p:nvPr>
        </p:nvSpPr>
        <p:spPr>
          <a:xfrm flipH="1">
            <a:off x="7489190" y="4752340"/>
            <a:ext cx="4284980" cy="1065530"/>
          </a:xfrm>
          <a:prstGeom prst="rect">
            <a:avLst/>
          </a:prstGeom>
          <a:noFill/>
        </p:spPr>
        <p:txBody>
          <a:bodyPr wrap="square" lIns="0" tIns="0" rIns="0" bIns="0" rtlCol="0" anchor="t" anchorCtr="0">
            <a:noAutofit/>
          </a:bodyPr>
          <a:lstStyle/>
          <a:p>
            <a:pPr algn="just">
              <a:lnSpc>
                <a:spcPct val="150000"/>
              </a:lnSpc>
              <a:spcBef>
                <a:spcPct val="0"/>
              </a:spcBef>
              <a:spcAft>
                <a:spcPct val="0"/>
              </a:spcAft>
            </a:pPr>
            <a:r>
              <a:rPr lang="zh-CN" altLang="en-US" sz="1600" dirty="0">
                <a:solidFill>
                  <a:schemeClr val="tx1">
                    <a:lumMod val="85000"/>
                    <a:lumOff val="15000"/>
                  </a:schemeClr>
                </a:solidFill>
                <a:latin typeface="微软雅黑" panose="020B0503020204020204" charset="-122"/>
                <a:ea typeface="微软雅黑" panose="020B0503020204020204" charset="-122"/>
                <a:cs typeface="+mn-ea"/>
              </a:rPr>
              <a:t>将新闻数据以统计图表或其他数据可视化形式进行表达，并将其与地图图层叠加在一起，以展示不同地理空间中的数据及其分布、变化规律。</a:t>
            </a:r>
            <a:endParaRPr lang="zh-CN" altLang="en-US" sz="1600" dirty="0">
              <a:solidFill>
                <a:schemeClr val="tx1">
                  <a:lumMod val="85000"/>
                  <a:lumOff val="15000"/>
                </a:schemeClr>
              </a:solidFill>
              <a:latin typeface="微软雅黑" panose="020B0503020204020204" charset="-122"/>
              <a:ea typeface="微软雅黑" panose="020B050302020402020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2" name="组合 1"/>
          <p:cNvGrpSpPr/>
          <p:nvPr/>
        </p:nvGrpSpPr>
        <p:grpSpPr>
          <a:xfrm>
            <a:off x="298450" y="240665"/>
            <a:ext cx="7024370" cy="743555"/>
            <a:chOff x="273050" y="421670"/>
            <a:chExt cx="2438400" cy="743555"/>
          </a:xfrm>
        </p:grpSpPr>
        <p:sp>
          <p:nvSpPr>
            <p:cNvPr id="3" name="文本框 2"/>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74295" y="1815465"/>
            <a:ext cx="5822950" cy="4257040"/>
            <a:chOff x="117" y="2699"/>
            <a:chExt cx="9170" cy="6704"/>
          </a:xfrm>
        </p:grpSpPr>
        <p:pic>
          <p:nvPicPr>
            <p:cNvPr id="4" name="图片 3"/>
            <p:cNvPicPr>
              <a:picLocks noChangeAspect="1"/>
            </p:cNvPicPr>
            <p:nvPr/>
          </p:nvPicPr>
          <p:blipFill>
            <a:blip r:embed="rId1"/>
            <a:srcRect l="-26" t="2" r="18899" b="-15"/>
            <a:stretch>
              <a:fillRect/>
            </a:stretch>
          </p:blipFill>
          <p:spPr>
            <a:xfrm>
              <a:off x="452" y="2699"/>
              <a:ext cx="8501" cy="5401"/>
            </a:xfrm>
            <a:prstGeom prst="rect">
              <a:avLst/>
            </a:prstGeom>
          </p:spPr>
        </p:pic>
        <p:sp>
          <p:nvSpPr>
            <p:cNvPr id="10" name="文本框 9"/>
            <p:cNvSpPr txBox="1"/>
            <p:nvPr/>
          </p:nvSpPr>
          <p:spPr>
            <a:xfrm>
              <a:off x="117" y="8387"/>
              <a:ext cx="9171" cy="1017"/>
            </a:xfrm>
            <a:prstGeom prst="rect">
              <a:avLst/>
            </a:prstGeom>
          </p:spPr>
          <p:txBody>
            <a:bodyPr wrap="square" lIns="0" tIns="0" rIns="0" bIns="0" rtlCol="0" anchor="t">
              <a:spAutoFit/>
            </a:bodyPr>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交互式</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数据</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地图</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示例</a:t>
              </a:r>
              <a:endPar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来自</a:t>
              </a:r>
              <a:r>
                <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 </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《健康中国</a:t>
              </a:r>
              <a:r>
                <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 </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无烟立法进行时》</a:t>
              </a:r>
              <a:endPar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grpSp>
      <p:grpSp>
        <p:nvGrpSpPr>
          <p:cNvPr id="19" name="组合 18"/>
          <p:cNvGrpSpPr/>
          <p:nvPr/>
        </p:nvGrpSpPr>
        <p:grpSpPr>
          <a:xfrm>
            <a:off x="5620385" y="1815465"/>
            <a:ext cx="6570980" cy="4257040"/>
            <a:chOff x="8851" y="2699"/>
            <a:chExt cx="10348" cy="6704"/>
          </a:xfrm>
        </p:grpSpPr>
        <p:pic>
          <p:nvPicPr>
            <p:cNvPr id="9" name="图片 8" descr="2月15日"/>
            <p:cNvPicPr>
              <a:picLocks noChangeAspect="1"/>
            </p:cNvPicPr>
            <p:nvPr/>
          </p:nvPicPr>
          <p:blipFill>
            <a:blip r:embed="rId2"/>
            <a:stretch>
              <a:fillRect/>
            </a:stretch>
          </p:blipFill>
          <p:spPr>
            <a:xfrm>
              <a:off x="9178" y="2699"/>
              <a:ext cx="9586" cy="5401"/>
            </a:xfrm>
            <a:prstGeom prst="rect">
              <a:avLst/>
            </a:prstGeom>
          </p:spPr>
        </p:pic>
        <p:sp>
          <p:nvSpPr>
            <p:cNvPr id="18" name="文本框 17"/>
            <p:cNvSpPr txBox="1"/>
            <p:nvPr/>
          </p:nvSpPr>
          <p:spPr>
            <a:xfrm>
              <a:off x="8851" y="8387"/>
              <a:ext cx="10349" cy="1017"/>
            </a:xfrm>
            <a:prstGeom prst="rect">
              <a:avLst/>
            </a:prstGeom>
          </p:spPr>
          <p:txBody>
            <a:bodyPr wrap="square" lIns="0" tIns="0" rIns="0" bIns="0" rtlCol="0" anchor="t">
              <a:spAutoFit/>
            </a:bodyPr>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叠加式</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数据</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地图</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示例</a:t>
              </a:r>
              <a:endPar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来自</a:t>
              </a:r>
              <a:r>
                <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 </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《浦东产业地图｜</a:t>
              </a:r>
              <a:r>
                <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30 </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年企业数翻了近两百倍，产业发生了哪些变化？》</a:t>
              </a:r>
              <a:r>
                <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 </a:t>
              </a:r>
              <a:endPar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grpSp>
      <p:sp>
        <p:nvSpPr>
          <p:cNvPr id="20" name="矩形 19"/>
          <p:cNvSpPr/>
          <p:nvPr>
            <p:custDataLst>
              <p:tags r:id="rId3"/>
            </p:custDataLst>
          </p:nvPr>
        </p:nvSpPr>
        <p:spPr>
          <a:xfrm>
            <a:off x="570230" y="1299210"/>
            <a:ext cx="1939290" cy="398780"/>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数据地图</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7" name="组合 6"/>
          <p:cNvGrpSpPr/>
          <p:nvPr/>
        </p:nvGrpSpPr>
        <p:grpSpPr>
          <a:xfrm>
            <a:off x="442595" y="1457325"/>
            <a:ext cx="5899785" cy="4809490"/>
            <a:chOff x="783" y="2552"/>
            <a:chExt cx="9291" cy="7574"/>
          </a:xfrm>
        </p:grpSpPr>
        <p:sp>
          <p:nvSpPr>
            <p:cNvPr id="5" name="矩形 4"/>
            <p:cNvSpPr/>
            <p:nvPr>
              <p:custDataLst>
                <p:tags r:id="rId1"/>
              </p:custDataLst>
            </p:nvPr>
          </p:nvSpPr>
          <p:spPr>
            <a:xfrm>
              <a:off x="783" y="2552"/>
              <a:ext cx="3054" cy="628"/>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热力地图</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6" name="矩形 5"/>
            <p:cNvSpPr/>
            <p:nvPr>
              <p:custDataLst>
                <p:tags r:id="rId2"/>
              </p:custDataLst>
            </p:nvPr>
          </p:nvSpPr>
          <p:spPr>
            <a:xfrm>
              <a:off x="1644" y="3180"/>
              <a:ext cx="8430" cy="6946"/>
            </a:xfrm>
            <a:prstGeom prst="rect">
              <a:avLst/>
            </a:prstGeom>
            <a:noFill/>
          </p:spPr>
          <p:txBody>
            <a:bodyPr wrap="square" lIns="0" tIns="0" rIns="0" bIns="0" rtlCol="0">
              <a:noAutofit/>
            </a:bodyPr>
            <a:p>
              <a:pPr indent="0" algn="just" fontAlgn="auto">
                <a:lnSpc>
                  <a:spcPct val="200000"/>
                </a:lnSpc>
                <a:spcBef>
                  <a:spcPct val="0"/>
                </a:spcBef>
                <a:spcAft>
                  <a:spcPct val="0"/>
                </a:spcAft>
              </a:pP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热力地图</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heatmap</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是一种将热力图和地图相结合的数据可视化工具，通过</a:t>
              </a:r>
              <a:r>
                <a:rPr kumimoji="1"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选择适当的颜色方案和色彩映射，可以将各种数据以直观的方式呈现在地图上</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，帮助受众更好地理解和分析数据。在热力地图中，颜色的深浅或色调的变化被用来展示数据的分布和密度。颜色越深或越亮，通常表示该区域的数据值越高或越低。</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grpSp>
      <p:grpSp>
        <p:nvGrpSpPr>
          <p:cNvPr id="2" name="组合 1"/>
          <p:cNvGrpSpPr/>
          <p:nvPr/>
        </p:nvGrpSpPr>
        <p:grpSpPr>
          <a:xfrm>
            <a:off x="298450" y="240665"/>
            <a:ext cx="7024370" cy="743555"/>
            <a:chOff x="273050" y="421670"/>
            <a:chExt cx="2438400" cy="743555"/>
          </a:xfrm>
        </p:grpSpPr>
        <p:sp>
          <p:nvSpPr>
            <p:cNvPr id="3" name="文本框 2"/>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6160770" y="1310640"/>
            <a:ext cx="5822950" cy="5080635"/>
            <a:chOff x="10252" y="2295"/>
            <a:chExt cx="9170" cy="8001"/>
          </a:xfrm>
        </p:grpSpPr>
        <p:grpSp>
          <p:nvGrpSpPr>
            <p:cNvPr id="10" name="组合 9"/>
            <p:cNvGrpSpPr>
              <a:grpSpLocks noChangeAspect="1"/>
            </p:cNvGrpSpPr>
            <p:nvPr/>
          </p:nvGrpSpPr>
          <p:grpSpPr>
            <a:xfrm>
              <a:off x="11532" y="2295"/>
              <a:ext cx="6611" cy="6890"/>
              <a:chOff x="11100" y="1331"/>
              <a:chExt cx="7536" cy="7854"/>
            </a:xfrm>
          </p:grpSpPr>
          <p:pic>
            <p:nvPicPr>
              <p:cNvPr id="4" name="图片 3"/>
              <p:cNvPicPr>
                <a:picLocks noChangeAspect="1"/>
              </p:cNvPicPr>
              <p:nvPr/>
            </p:nvPicPr>
            <p:blipFill>
              <a:blip r:embed="rId3"/>
              <a:stretch>
                <a:fillRect/>
              </a:stretch>
            </p:blipFill>
            <p:spPr>
              <a:xfrm>
                <a:off x="11100" y="1331"/>
                <a:ext cx="7500" cy="3864"/>
              </a:xfrm>
              <a:prstGeom prst="rect">
                <a:avLst/>
              </a:prstGeom>
            </p:spPr>
          </p:pic>
          <p:pic>
            <p:nvPicPr>
              <p:cNvPr id="9" name="图片 8"/>
              <p:cNvPicPr>
                <a:picLocks noChangeAspect="1"/>
              </p:cNvPicPr>
              <p:nvPr/>
            </p:nvPicPr>
            <p:blipFill>
              <a:blip r:embed="rId4"/>
              <a:stretch>
                <a:fillRect/>
              </a:stretch>
            </p:blipFill>
            <p:spPr>
              <a:xfrm>
                <a:off x="11100" y="5303"/>
                <a:ext cx="7536" cy="3883"/>
              </a:xfrm>
              <a:prstGeom prst="rect">
                <a:avLst/>
              </a:prstGeom>
            </p:spPr>
          </p:pic>
        </p:grpSp>
        <p:sp>
          <p:nvSpPr>
            <p:cNvPr id="11" name="文本框 10"/>
            <p:cNvSpPr txBox="1"/>
            <p:nvPr/>
          </p:nvSpPr>
          <p:spPr>
            <a:xfrm>
              <a:off x="10252" y="9280"/>
              <a:ext cx="9171" cy="1017"/>
            </a:xfrm>
            <a:prstGeom prst="rect">
              <a:avLst/>
            </a:prstGeom>
          </p:spPr>
          <p:txBody>
            <a:bodyPr wrap="square" lIns="0" tIns="0" rIns="0" bIns="0" rtlCol="0" anchor="t">
              <a:spAutoFit/>
            </a:bodyPr>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热力</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地图示例</a:t>
              </a:r>
              <a:endPar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来自</a:t>
              </a:r>
              <a:r>
                <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 </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《我们有多缺水？》</a:t>
              </a:r>
              <a:r>
                <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 </a:t>
              </a:r>
              <a:endPar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7" name="组合 6"/>
          <p:cNvGrpSpPr/>
          <p:nvPr/>
        </p:nvGrpSpPr>
        <p:grpSpPr>
          <a:xfrm>
            <a:off x="417830" y="1758950"/>
            <a:ext cx="5068570" cy="3720465"/>
            <a:chOff x="783" y="2552"/>
            <a:chExt cx="7982" cy="5859"/>
          </a:xfrm>
        </p:grpSpPr>
        <p:sp>
          <p:nvSpPr>
            <p:cNvPr id="5" name="矩形 4"/>
            <p:cNvSpPr/>
            <p:nvPr>
              <p:custDataLst>
                <p:tags r:id="rId1"/>
              </p:custDataLst>
            </p:nvPr>
          </p:nvSpPr>
          <p:spPr>
            <a:xfrm>
              <a:off x="783" y="2552"/>
              <a:ext cx="4072" cy="628"/>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en-US" altLang="zh-CN" sz="2400" b="1">
                  <a:solidFill>
                    <a:schemeClr val="accent1"/>
                  </a:solidFill>
                  <a:latin typeface="微软雅黑" panose="020B0503020204020204" charset="-122"/>
                  <a:ea typeface="微软雅黑" panose="020B0503020204020204" charset="-122"/>
                  <a:cs typeface="+mn-ea"/>
                  <a:sym typeface="+mn-ea"/>
                </a:rPr>
                <a:t> </a:t>
              </a:r>
              <a:r>
                <a:rPr lang="zh-CN" altLang="en-US" sz="2400" b="1">
                  <a:solidFill>
                    <a:schemeClr val="accent1"/>
                  </a:solidFill>
                  <a:latin typeface="微软雅黑" panose="020B0503020204020204" charset="-122"/>
                  <a:ea typeface="微软雅黑" panose="020B0503020204020204" charset="-122"/>
                  <a:cs typeface="+mn-ea"/>
                  <a:sym typeface="+mn-ea"/>
                </a:rPr>
                <a:t>三维空间可视化</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6" name="矩形 5"/>
            <p:cNvSpPr/>
            <p:nvPr>
              <p:custDataLst>
                <p:tags r:id="rId2"/>
              </p:custDataLst>
            </p:nvPr>
          </p:nvSpPr>
          <p:spPr>
            <a:xfrm>
              <a:off x="1480" y="3501"/>
              <a:ext cx="7285" cy="4910"/>
            </a:xfrm>
            <a:prstGeom prst="rect">
              <a:avLst/>
            </a:prstGeom>
            <a:noFill/>
          </p:spPr>
          <p:txBody>
            <a:bodyPr wrap="square" lIns="0" tIns="0" rIns="0" bIns="0" rtlCol="0">
              <a:noAutofit/>
            </a:bodyPr>
            <a:p>
              <a:pPr indent="0" algn="just" fontAlgn="auto">
                <a:lnSpc>
                  <a:spcPct val="200000"/>
                </a:lnSpc>
                <a:spcBef>
                  <a:spcPct val="0"/>
                </a:spcBef>
                <a:spcAft>
                  <a:spcPct val="0"/>
                </a:spcAft>
              </a:pP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三维空间可视化</a:t>
              </a:r>
              <a:r>
                <a:rPr kumimoji="1"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将数据以三维形式展示</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，使得受众能够在空间中感知数据的分布、关系和趋势。在数据新闻中，这种可视化方式适用于涉及地理空间、建筑、气象等领域的新闻报道。</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grpSp>
      <p:grpSp>
        <p:nvGrpSpPr>
          <p:cNvPr id="2" name="组合 1"/>
          <p:cNvGrpSpPr/>
          <p:nvPr/>
        </p:nvGrpSpPr>
        <p:grpSpPr>
          <a:xfrm>
            <a:off x="298450" y="240665"/>
            <a:ext cx="7024370" cy="743555"/>
            <a:chOff x="273050" y="421670"/>
            <a:chExt cx="2438400" cy="743555"/>
          </a:xfrm>
        </p:grpSpPr>
        <p:sp>
          <p:nvSpPr>
            <p:cNvPr id="3" name="文本框 2"/>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5408295" y="1487805"/>
            <a:ext cx="6570980" cy="4615180"/>
            <a:chOff x="8632" y="2651"/>
            <a:chExt cx="10348" cy="7268"/>
          </a:xfrm>
        </p:grpSpPr>
        <p:pic>
          <p:nvPicPr>
            <p:cNvPr id="130" name="图片 6"/>
            <p:cNvPicPr>
              <a:picLocks noChangeAspect="1"/>
            </p:cNvPicPr>
            <p:nvPr/>
          </p:nvPicPr>
          <p:blipFill>
            <a:blip r:embed="rId3"/>
            <a:stretch>
              <a:fillRect/>
            </a:stretch>
          </p:blipFill>
          <p:spPr>
            <a:xfrm>
              <a:off x="9369" y="2651"/>
              <a:ext cx="9105" cy="6114"/>
            </a:xfrm>
            <a:prstGeom prst="rect">
              <a:avLst/>
            </a:prstGeom>
            <a:noFill/>
            <a:ln>
              <a:noFill/>
            </a:ln>
          </p:spPr>
        </p:pic>
        <p:sp>
          <p:nvSpPr>
            <p:cNvPr id="18" name="文本框 17"/>
            <p:cNvSpPr txBox="1"/>
            <p:nvPr/>
          </p:nvSpPr>
          <p:spPr>
            <a:xfrm>
              <a:off x="8632" y="8903"/>
              <a:ext cx="10349" cy="1017"/>
            </a:xfrm>
            <a:prstGeom prst="rect">
              <a:avLst/>
            </a:prstGeom>
          </p:spPr>
          <p:txBody>
            <a:bodyPr wrap="square" lIns="0" tIns="0" rIns="0" bIns="0" rtlCol="0" anchor="t">
              <a:spAutoFit/>
            </a:bodyPr>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三维空间可视化示例</a:t>
              </a:r>
              <a:endPar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来自</a:t>
              </a:r>
              <a:r>
                <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 </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《动画｜地图解析</a:t>
              </a:r>
              <a:r>
                <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安倍晋三中枪事件</a:t>
              </a:r>
              <a:r>
                <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a:t>
              </a:r>
              <a:endPar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7" name="组合 6"/>
          <p:cNvGrpSpPr/>
          <p:nvPr/>
        </p:nvGrpSpPr>
        <p:grpSpPr>
          <a:xfrm>
            <a:off x="175895" y="1758950"/>
            <a:ext cx="5900420" cy="4447540"/>
            <a:chOff x="783" y="2552"/>
            <a:chExt cx="9292" cy="7004"/>
          </a:xfrm>
        </p:grpSpPr>
        <p:sp>
          <p:nvSpPr>
            <p:cNvPr id="5" name="矩形 4"/>
            <p:cNvSpPr/>
            <p:nvPr>
              <p:custDataLst>
                <p:tags r:id="rId1"/>
              </p:custDataLst>
            </p:nvPr>
          </p:nvSpPr>
          <p:spPr>
            <a:xfrm>
              <a:off x="783" y="2552"/>
              <a:ext cx="4072" cy="628"/>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虚拟现实</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6" name="矩形 5"/>
            <p:cNvSpPr/>
            <p:nvPr>
              <p:custDataLst>
                <p:tags r:id="rId2"/>
              </p:custDataLst>
            </p:nvPr>
          </p:nvSpPr>
          <p:spPr>
            <a:xfrm>
              <a:off x="2177" y="3354"/>
              <a:ext cx="7898" cy="6202"/>
            </a:xfrm>
            <a:prstGeom prst="rect">
              <a:avLst/>
            </a:prstGeom>
            <a:noFill/>
          </p:spPr>
          <p:txBody>
            <a:bodyPr wrap="square" lIns="0" tIns="0" rIns="0" bIns="0" rtlCol="0">
              <a:noAutofit/>
            </a:bodyPr>
            <a:p>
              <a:pPr indent="0" algn="just" fontAlgn="auto">
                <a:lnSpc>
                  <a:spcPct val="200000"/>
                </a:lnSpc>
                <a:spcBef>
                  <a:spcPct val="0"/>
                </a:spcBef>
                <a:spcAft>
                  <a:spcPct val="0"/>
                </a:spcAft>
              </a:pP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数据新闻作品可以利用虚拟现实（</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virtual reality</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VR</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）技术，通过特殊的硬件设备，如</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 VR </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头盔、手柄、传感器等，为受众创建一个</a:t>
              </a:r>
              <a:r>
                <a:rPr kumimoji="1"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跨时空的、能够自然交互的多维虚拟空间</a:t>
              </a:r>
              <a:r>
                <a:rPr kumimoji="1" lang="en-US" altLang="zh-CN" sz="2000" b="1"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使受众能够完全沉浸在虚拟的三维交</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互场景中，拥有亲临新闻现场的体验。</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grpSp>
      <p:grpSp>
        <p:nvGrpSpPr>
          <p:cNvPr id="2" name="组合 1"/>
          <p:cNvGrpSpPr/>
          <p:nvPr/>
        </p:nvGrpSpPr>
        <p:grpSpPr>
          <a:xfrm>
            <a:off x="298450" y="240665"/>
            <a:ext cx="7024370" cy="743555"/>
            <a:chOff x="273050" y="421670"/>
            <a:chExt cx="2438400" cy="743555"/>
          </a:xfrm>
        </p:grpSpPr>
        <p:sp>
          <p:nvSpPr>
            <p:cNvPr id="3" name="文本框 2"/>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4" name="组合 3"/>
          <p:cNvGrpSpPr/>
          <p:nvPr/>
        </p:nvGrpSpPr>
        <p:grpSpPr>
          <a:xfrm>
            <a:off x="6656705" y="1217295"/>
            <a:ext cx="4690745" cy="5322570"/>
            <a:chOff x="10355" y="1917"/>
            <a:chExt cx="7387" cy="8382"/>
          </a:xfrm>
        </p:grpSpPr>
        <p:pic>
          <p:nvPicPr>
            <p:cNvPr id="292" name="图片 5" descr="IMG_256"/>
            <p:cNvPicPr>
              <a:picLocks noChangeAspect="1"/>
            </p:cNvPicPr>
            <p:nvPr/>
          </p:nvPicPr>
          <p:blipFill>
            <a:blip r:embed="rId3"/>
            <a:stretch>
              <a:fillRect/>
            </a:stretch>
          </p:blipFill>
          <p:spPr>
            <a:xfrm>
              <a:off x="10355" y="1917"/>
              <a:ext cx="5659" cy="8382"/>
            </a:xfrm>
            <a:prstGeom prst="rect">
              <a:avLst/>
            </a:prstGeom>
            <a:noFill/>
            <a:ln w="9525">
              <a:noFill/>
            </a:ln>
          </p:spPr>
        </p:pic>
        <p:sp>
          <p:nvSpPr>
            <p:cNvPr id="10" name="文本框 9"/>
            <p:cNvSpPr txBox="1"/>
            <p:nvPr/>
          </p:nvSpPr>
          <p:spPr>
            <a:xfrm>
              <a:off x="16489" y="5290"/>
              <a:ext cx="627" cy="2363"/>
            </a:xfrm>
            <a:prstGeom prst="rect">
              <a:avLst/>
            </a:prstGeom>
          </p:spPr>
          <p:txBody>
            <a:bodyPr vert="eaVert" wrap="square">
              <a:spAutoFit/>
              <a:extLst>
                <a:ext uri="{4A0BC546-FE56-4ADE-93B0-CB8AF2F6F144}">
                  <wpsdc:textFrameExt xmlns:wpsdc="http://www.wps.cn/officeDocument/2022/drawingmlCustomData" type="text"/>
                </a:ext>
              </a:extLst>
            </a:bodyPr>
            <a:p>
              <a:pPr algn="l"/>
              <a:r>
                <a:rPr lang="zh-CN" altLang="en-US" sz="1400">
                  <a:latin typeface="微软雅黑" panose="020B0503020204020204" charset="-122"/>
                  <a:ea typeface="微软雅黑" panose="020B0503020204020204" charset="-122"/>
                  <a:cs typeface="微软雅黑" panose="020B0503020204020204" charset="-122"/>
                </a:rPr>
                <a:t>虚拟现实示例</a:t>
              </a:r>
              <a:endParaRPr lang="zh-CN" altLang="en-US" sz="1400">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nvSpPr>
          <p:spPr>
            <a:xfrm>
              <a:off x="17116" y="3398"/>
              <a:ext cx="627" cy="5673"/>
            </a:xfrm>
            <a:prstGeom prst="rect">
              <a:avLst/>
            </a:prstGeom>
          </p:spPr>
          <p:txBody>
            <a:bodyPr vert="eaVert" wrap="square">
              <a:spAutoFit/>
              <a:extLst>
                <a:ext uri="{4A0BC546-FE56-4ADE-93B0-CB8AF2F6F144}">
                  <wpsdc:textFrameExt xmlns:wpsdc="http://www.wps.cn/officeDocument/2022/drawingmlCustomData" type="text"/>
                </a:ext>
              </a:extLst>
            </a:bodyPr>
            <a:p>
              <a:pPr algn="l"/>
              <a:r>
                <a:rPr lang="zh-CN" altLang="en-US" sz="1400">
                  <a:latin typeface="微软雅黑" panose="020B0503020204020204" charset="-122"/>
                  <a:ea typeface="微软雅黑" panose="020B0503020204020204" charset="-122"/>
                  <a:cs typeface="微软雅黑" panose="020B0503020204020204" charset="-122"/>
                </a:rPr>
                <a:t>来自</a:t>
              </a:r>
              <a:r>
                <a:rPr lang="en-US" altLang="zh-CN" sz="1400">
                  <a:latin typeface="微软雅黑" panose="020B0503020204020204" charset="-122"/>
                  <a:ea typeface="微软雅黑" panose="020B0503020204020204" charset="-122"/>
                  <a:cs typeface="微软雅黑" panose="020B0503020204020204" charset="-122"/>
                </a:rPr>
                <a:t> </a:t>
              </a:r>
              <a:r>
                <a:rPr lang="zh-CN" altLang="en-US" sz="1400">
                  <a:latin typeface="微软雅黑" panose="020B0503020204020204" charset="-122"/>
                  <a:ea typeface="微软雅黑" panose="020B0503020204020204" charset="-122"/>
                  <a:cs typeface="微软雅黑" panose="020B0503020204020204" charset="-122"/>
                </a:rPr>
                <a:t>《高精度复刻</a:t>
              </a:r>
              <a:r>
                <a:rPr lang="en-US" altLang="zh-CN" sz="1400">
                  <a:latin typeface="微软雅黑" panose="020B0503020204020204" charset="-122"/>
                  <a:ea typeface="微软雅黑" panose="020B0503020204020204" charset="-122"/>
                  <a:cs typeface="微软雅黑" panose="020B0503020204020204" charset="-122"/>
                </a:rPr>
                <a:t> | VR </a:t>
              </a:r>
              <a:r>
                <a:rPr lang="zh-CN" altLang="en-US" sz="1400">
                  <a:latin typeface="微软雅黑" panose="020B0503020204020204" charset="-122"/>
                  <a:ea typeface="微软雅黑" panose="020B0503020204020204" charset="-122"/>
                  <a:cs typeface="微软雅黑" panose="020B0503020204020204" charset="-122"/>
                </a:rPr>
                <a:t>全景看新时代之美》</a:t>
              </a:r>
              <a:endParaRPr lang="zh-CN" altLang="en-US" sz="1400">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sp>
        <p:nvSpPr>
          <p:cNvPr id="29" name="Rectangle 11"/>
          <p:cNvSpPr/>
          <p:nvPr/>
        </p:nvSpPr>
        <p:spPr>
          <a:xfrm>
            <a:off x="659765" y="2345690"/>
            <a:ext cx="7025640" cy="376301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200000"/>
              </a:lnSpc>
              <a:buClr>
                <a:srgbClr val="027FFD"/>
              </a:buClr>
              <a:buFont typeface="Wingdings" panose="05000000000000000000" charset="0"/>
              <a:buChar char="l"/>
            </a:pPr>
            <a:r>
              <a:rPr lang="zh-CN" altLang="en-US" sz="2400">
                <a:solidFill>
                  <a:schemeClr val="tx1"/>
                </a:solidFill>
                <a:latin typeface="微软雅黑" panose="020B0503020204020204" charset="-122"/>
                <a:ea typeface="微软雅黑" panose="020B0503020204020204" charset="-122"/>
                <a:cs typeface="微软雅黑" panose="020B0503020204020204" charset="-122"/>
              </a:rPr>
              <a:t>时间序列数据可视化是一种</a:t>
            </a: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展示随时间变化的数据序列</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的可视化方法。时间序列数据（或称动态数列）</a:t>
            </a:r>
            <a:r>
              <a:rPr lang="en-US" altLang="zh-CN" sz="2400">
                <a:solidFill>
                  <a:schemeClr val="tx1"/>
                </a:solidFill>
                <a:latin typeface="微软雅黑" panose="020B0503020204020204" charset="-122"/>
                <a:ea typeface="微软雅黑" panose="020B0503020204020204" charset="-122"/>
                <a:cs typeface="微软雅黑" panose="020B0503020204020204" charset="-122"/>
              </a:rPr>
              <a:t> </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是按时间顺序排列的一系列数据值，其时间维度可以是年份、季度、月份、天、小时等任何形式。</a:t>
            </a:r>
            <a:endParaRPr lang="zh-CN" altLang="en-US" sz="24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 name="圆角矩形 2"/>
          <p:cNvSpPr/>
          <p:nvPr/>
        </p:nvSpPr>
        <p:spPr>
          <a:xfrm>
            <a:off x="659765" y="1558290"/>
            <a:ext cx="323405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时间序列数据可视化</a:t>
            </a:r>
            <a:endParaRPr lang="zh-CN" altLang="en-US" sz="2400" b="1">
              <a:latin typeface="微软雅黑" panose="020B0503020204020204" charset="-122"/>
              <a:ea typeface="微软雅黑" panose="020B050302020402020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 name="Freeform 3"/>
          <p:cNvSpPr/>
          <p:nvPr/>
        </p:nvSpPr>
        <p:spPr>
          <a:xfrm>
            <a:off x="7894955" y="2345690"/>
            <a:ext cx="3603625" cy="3763010"/>
          </a:xfrm>
          <a:custGeom>
            <a:avLst/>
            <a:gdLst/>
            <a:ahLst/>
            <a:cxnLst/>
            <a:rect l="l" t="t" r="r" b="b"/>
            <a:pathLst>
              <a:path w="5208549" h="4954632">
                <a:moveTo>
                  <a:pt x="0" y="0"/>
                </a:moveTo>
                <a:lnTo>
                  <a:pt x="5208549" y="0"/>
                </a:lnTo>
                <a:lnTo>
                  <a:pt x="5208549" y="4954632"/>
                </a:lnTo>
                <a:lnTo>
                  <a:pt x="0" y="4954632"/>
                </a:lnTo>
                <a:lnTo>
                  <a:pt x="0" y="0"/>
                </a:lnTo>
                <a:close/>
              </a:path>
            </a:pathLst>
          </a:custGeom>
          <a:blipFill>
            <a:blip r:embed="rId1"/>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7" name="组合 6"/>
          <p:cNvGrpSpPr/>
          <p:nvPr/>
        </p:nvGrpSpPr>
        <p:grpSpPr>
          <a:xfrm>
            <a:off x="0" y="1189355"/>
            <a:ext cx="11525885" cy="2243455"/>
            <a:chOff x="783" y="2552"/>
            <a:chExt cx="18151" cy="3533"/>
          </a:xfrm>
        </p:grpSpPr>
        <p:sp>
          <p:nvSpPr>
            <p:cNvPr id="5" name="矩形 4"/>
            <p:cNvSpPr/>
            <p:nvPr>
              <p:custDataLst>
                <p:tags r:id="rId1"/>
              </p:custDataLst>
            </p:nvPr>
          </p:nvSpPr>
          <p:spPr>
            <a:xfrm>
              <a:off x="783" y="2552"/>
              <a:ext cx="4072" cy="628"/>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时间轴</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6" name="矩形 5"/>
            <p:cNvSpPr/>
            <p:nvPr>
              <p:custDataLst>
                <p:tags r:id="rId2"/>
              </p:custDataLst>
            </p:nvPr>
          </p:nvSpPr>
          <p:spPr>
            <a:xfrm>
              <a:off x="2382" y="3180"/>
              <a:ext cx="16552" cy="2905"/>
            </a:xfrm>
            <a:prstGeom prst="rect">
              <a:avLst/>
            </a:prstGeom>
            <a:noFill/>
          </p:spPr>
          <p:txBody>
            <a:bodyPr wrap="square" lIns="0" tIns="0" rIns="0" bIns="0" rtlCol="0">
              <a:noAutofit/>
            </a:bodyPr>
            <a:p>
              <a:pPr indent="0" algn="just" fontAlgn="auto">
                <a:lnSpc>
                  <a:spcPct val="200000"/>
                </a:lnSpc>
                <a:spcBef>
                  <a:spcPct val="0"/>
                </a:spcBef>
                <a:spcAft>
                  <a:spcPct val="0"/>
                </a:spcAft>
              </a:pP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时间轴是一种线性的展示方式，用于</a:t>
              </a:r>
              <a:r>
                <a:rPr kumimoji="1"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按照时间顺序展示一系列事件或数据点</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。时间轴上的每个点或标记都代表一个特定的时间点或时间段，通过这种方式，受众可以直观地了解事件或数据随时间的变化情况。</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grpSp>
      <p:grpSp>
        <p:nvGrpSpPr>
          <p:cNvPr id="2" name="组合 1"/>
          <p:cNvGrpSpPr/>
          <p:nvPr/>
        </p:nvGrpSpPr>
        <p:grpSpPr>
          <a:xfrm>
            <a:off x="298450" y="240665"/>
            <a:ext cx="7024370" cy="743555"/>
            <a:chOff x="273050" y="421670"/>
            <a:chExt cx="2438400" cy="743555"/>
          </a:xfrm>
        </p:grpSpPr>
        <p:sp>
          <p:nvSpPr>
            <p:cNvPr id="3" name="文本框 2"/>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1015365" y="3713480"/>
            <a:ext cx="10250170" cy="2874010"/>
            <a:chOff x="1599" y="5902"/>
            <a:chExt cx="16142" cy="4526"/>
          </a:xfrm>
        </p:grpSpPr>
        <p:pic>
          <p:nvPicPr>
            <p:cNvPr id="368" name="图片 1"/>
            <p:cNvPicPr>
              <a:picLocks noChangeAspect="1"/>
            </p:cNvPicPr>
            <p:nvPr/>
          </p:nvPicPr>
          <p:blipFill>
            <a:blip r:embed="rId3"/>
            <a:stretch>
              <a:fillRect/>
            </a:stretch>
          </p:blipFill>
          <p:spPr>
            <a:xfrm>
              <a:off x="1599" y="5902"/>
              <a:ext cx="16143" cy="3845"/>
            </a:xfrm>
            <a:prstGeom prst="rect">
              <a:avLst/>
            </a:prstGeom>
            <a:noFill/>
            <a:ln>
              <a:noFill/>
            </a:ln>
          </p:spPr>
        </p:pic>
        <p:sp>
          <p:nvSpPr>
            <p:cNvPr id="18" name="文本框 17"/>
            <p:cNvSpPr txBox="1"/>
            <p:nvPr/>
          </p:nvSpPr>
          <p:spPr>
            <a:xfrm>
              <a:off x="4495" y="9920"/>
              <a:ext cx="10349" cy="508"/>
            </a:xfrm>
            <a:prstGeom prst="rect">
              <a:avLst/>
            </a:prstGeom>
          </p:spPr>
          <p:txBody>
            <a:bodyPr wrap="square" lIns="0" tIns="0" rIns="0" bIns="0" rtlCol="0" anchor="t">
              <a:spAutoFit/>
            </a:bodyPr>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时间轴示例：</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来自</a:t>
              </a:r>
              <a:r>
                <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 </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《百年奥运再见巴黎，澎湃与您携手踏上奥运之旅》）</a:t>
              </a:r>
              <a:endPar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7" name="组合 6"/>
          <p:cNvGrpSpPr/>
          <p:nvPr/>
        </p:nvGrpSpPr>
        <p:grpSpPr>
          <a:xfrm>
            <a:off x="80010" y="1397000"/>
            <a:ext cx="6068695" cy="4649470"/>
            <a:chOff x="783" y="2552"/>
            <a:chExt cx="9557" cy="7322"/>
          </a:xfrm>
        </p:grpSpPr>
        <p:sp>
          <p:nvSpPr>
            <p:cNvPr id="5" name="矩形 4"/>
            <p:cNvSpPr/>
            <p:nvPr>
              <p:custDataLst>
                <p:tags r:id="rId1"/>
              </p:custDataLst>
            </p:nvPr>
          </p:nvSpPr>
          <p:spPr>
            <a:xfrm>
              <a:off x="783" y="2552"/>
              <a:ext cx="4072" cy="628"/>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日历图</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6" name="矩形 5"/>
            <p:cNvSpPr/>
            <p:nvPr>
              <p:custDataLst>
                <p:tags r:id="rId2"/>
              </p:custDataLst>
            </p:nvPr>
          </p:nvSpPr>
          <p:spPr>
            <a:xfrm>
              <a:off x="2385" y="3218"/>
              <a:ext cx="7955" cy="6656"/>
            </a:xfrm>
            <a:prstGeom prst="rect">
              <a:avLst/>
            </a:prstGeom>
            <a:noFill/>
          </p:spPr>
          <p:txBody>
            <a:bodyPr wrap="square" lIns="0" tIns="0" rIns="0" bIns="0" rtlCol="0">
              <a:noAutofit/>
            </a:bodyPr>
            <a:p>
              <a:pPr indent="0" algn="just" fontAlgn="auto">
                <a:lnSpc>
                  <a:spcPct val="200000"/>
                </a:lnSpc>
                <a:spcBef>
                  <a:spcPct val="0"/>
                </a:spcBef>
                <a:spcAft>
                  <a:spcPct val="0"/>
                </a:spcAft>
              </a:pP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日历图就是</a:t>
              </a:r>
              <a:r>
                <a:rPr kumimoji="1"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用日历直观展示时间序列数据</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的可视化工具，通常用于展示一年中每天（或每周、每月、每季度）</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的数据值，比如销售额、访问量、温度、空气质量指数等。每个日期在日历图上对应一个单元格，单元格的颜色、大小或单元格上的其他视觉元素可以用来表示该日期对应的数据值。</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grpSp>
      <p:grpSp>
        <p:nvGrpSpPr>
          <p:cNvPr id="2" name="组合 1"/>
          <p:cNvGrpSpPr/>
          <p:nvPr/>
        </p:nvGrpSpPr>
        <p:grpSpPr>
          <a:xfrm>
            <a:off x="298450" y="240665"/>
            <a:ext cx="7024370" cy="743555"/>
            <a:chOff x="273050" y="421670"/>
            <a:chExt cx="2438400" cy="743555"/>
          </a:xfrm>
        </p:grpSpPr>
        <p:sp>
          <p:nvSpPr>
            <p:cNvPr id="3" name="文本框 2"/>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p:nvGrpSpPr>
        <p:grpSpPr>
          <a:xfrm>
            <a:off x="5720715" y="1125855"/>
            <a:ext cx="6571615" cy="5440045"/>
            <a:chOff x="8737" y="2044"/>
            <a:chExt cx="10349" cy="8567"/>
          </a:xfrm>
        </p:grpSpPr>
        <p:pic>
          <p:nvPicPr>
            <p:cNvPr id="133" name="图片 2" descr="IMG_256"/>
            <p:cNvPicPr>
              <a:picLocks noChangeAspect="1"/>
            </p:cNvPicPr>
            <p:nvPr/>
          </p:nvPicPr>
          <p:blipFill>
            <a:blip r:embed="rId3"/>
            <a:stretch>
              <a:fillRect/>
            </a:stretch>
          </p:blipFill>
          <p:spPr>
            <a:xfrm>
              <a:off x="10672" y="2044"/>
              <a:ext cx="6478" cy="7340"/>
            </a:xfrm>
            <a:prstGeom prst="rect">
              <a:avLst/>
            </a:prstGeom>
            <a:noFill/>
            <a:ln>
              <a:noFill/>
            </a:ln>
          </p:spPr>
        </p:pic>
        <p:sp>
          <p:nvSpPr>
            <p:cNvPr id="14" name="文本框 13"/>
            <p:cNvSpPr txBox="1"/>
            <p:nvPr/>
          </p:nvSpPr>
          <p:spPr>
            <a:xfrm>
              <a:off x="8737" y="9594"/>
              <a:ext cx="10349" cy="1017"/>
            </a:xfrm>
            <a:prstGeom prst="rect">
              <a:avLst/>
            </a:prstGeom>
          </p:spPr>
          <p:txBody>
            <a:bodyPr wrap="square" lIns="0" tIns="0" rIns="0" bIns="0" rtlCol="0" anchor="t">
              <a:spAutoFit/>
            </a:bodyPr>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日历图示例</a:t>
              </a:r>
              <a:endPar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来自</a:t>
              </a:r>
              <a:r>
                <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 </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《老百姓手里的钱去哪了？存款增速创</a:t>
              </a:r>
              <a:r>
                <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40</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年来新低》</a:t>
              </a:r>
              <a:endPar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sp>
        <p:nvSpPr>
          <p:cNvPr id="29" name="Rectangle 11"/>
          <p:cNvSpPr/>
          <p:nvPr/>
        </p:nvSpPr>
        <p:spPr>
          <a:xfrm>
            <a:off x="568325" y="2345690"/>
            <a:ext cx="7025640" cy="376301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200000"/>
              </a:lnSpc>
              <a:buClr>
                <a:srgbClr val="027FFD"/>
              </a:buClr>
              <a:buFont typeface="Wingdings" panose="05000000000000000000" charset="0"/>
              <a:buChar char="l"/>
            </a:pPr>
            <a:r>
              <a:rPr lang="zh-CN" altLang="en-US" sz="2400">
                <a:solidFill>
                  <a:schemeClr val="tx1"/>
                </a:solidFill>
                <a:latin typeface="微软雅黑" panose="020B0503020204020204" charset="-122"/>
                <a:ea typeface="微软雅黑" panose="020B0503020204020204" charset="-122"/>
                <a:cs typeface="微软雅黑" panose="020B0503020204020204" charset="-122"/>
              </a:rPr>
              <a:t>文本型数据可视化是指</a:t>
            </a: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将文本数据转化为视觉形式</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，便于受众更直观地理解和分析数据中的信息和模式。在数据分析和可视化领域，文本数据可视化可以帮助人们从大量的文本数据中提取有价值的信息，并发现其中的规律和趋势。</a:t>
            </a:r>
            <a:endParaRPr lang="zh-CN" altLang="en-US" sz="24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 name="圆角矩形 2"/>
          <p:cNvSpPr/>
          <p:nvPr/>
        </p:nvSpPr>
        <p:spPr>
          <a:xfrm>
            <a:off x="568325" y="1558290"/>
            <a:ext cx="279654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文本数据可视化</a:t>
            </a:r>
            <a:endParaRPr lang="zh-CN" altLang="en-US" sz="2400" b="1">
              <a:latin typeface="微软雅黑" panose="020B0503020204020204" charset="-122"/>
              <a:ea typeface="微软雅黑" panose="020B050302020402020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 name="Freeform 6"/>
          <p:cNvSpPr/>
          <p:nvPr/>
        </p:nvSpPr>
        <p:spPr>
          <a:xfrm>
            <a:off x="7862570" y="2345690"/>
            <a:ext cx="3782695" cy="3763010"/>
          </a:xfrm>
          <a:custGeom>
            <a:avLst/>
            <a:gdLst/>
            <a:ahLst/>
            <a:cxnLst/>
            <a:rect l="l" t="t" r="r" b="b"/>
            <a:pathLst>
              <a:path w="4028312" h="3929282">
                <a:moveTo>
                  <a:pt x="0" y="0"/>
                </a:moveTo>
                <a:lnTo>
                  <a:pt x="4028312" y="0"/>
                </a:lnTo>
                <a:lnTo>
                  <a:pt x="4028312" y="3929282"/>
                </a:lnTo>
                <a:lnTo>
                  <a:pt x="0" y="3929282"/>
                </a:lnTo>
                <a:lnTo>
                  <a:pt x="0" y="0"/>
                </a:lnTo>
                <a:close/>
              </a:path>
            </a:pathLst>
          </a:custGeom>
          <a:blipFill>
            <a:blip r:embed="rId1"/>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04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数据收集</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7" name="矩形 26"/>
          <p:cNvSpPr/>
          <p:nvPr>
            <p:custDataLst>
              <p:tags r:id="rId1"/>
            </p:custDataLst>
          </p:nvPr>
        </p:nvSpPr>
        <p:spPr>
          <a:xfrm>
            <a:off x="384175" y="1435100"/>
            <a:ext cx="11450955" cy="4349750"/>
          </a:xfrm>
          <a:prstGeom prst="rect">
            <a:avLst/>
          </a:prstGeom>
          <a:gradFill flip="none" rotWithShape="1">
            <a:gsLst>
              <a:gs pos="52000">
                <a:schemeClr val="accent1">
                  <a:alpha val="0"/>
                </a:schemeClr>
              </a:gs>
              <a:gs pos="0">
                <a:schemeClr val="accent1">
                  <a:alpha val="15000"/>
                </a:schemeClr>
              </a:gs>
              <a:gs pos="100000">
                <a:schemeClr val="accent1">
                  <a:alpha val="10000"/>
                </a:schemeClr>
              </a:gs>
            </a:gsLst>
            <a:lin ang="2700000" scaled="0"/>
          </a:gradFill>
          <a:ln w="6350">
            <a:gradFill>
              <a:gsLst>
                <a:gs pos="24000">
                  <a:schemeClr val="accent1">
                    <a:alpha val="0"/>
                  </a:schemeClr>
                </a:gs>
                <a:gs pos="100000">
                  <a:schemeClr val="accent1">
                    <a:alpha val="7000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24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0" name="任意多边形 29"/>
          <p:cNvSpPr/>
          <p:nvPr>
            <p:custDataLst>
              <p:tags r:id="rId2"/>
            </p:custDataLst>
          </p:nvPr>
        </p:nvSpPr>
        <p:spPr>
          <a:xfrm>
            <a:off x="11474451" y="1446530"/>
            <a:ext cx="374650" cy="374015"/>
          </a:xfrm>
          <a:custGeom>
            <a:avLst/>
            <a:gdLst>
              <a:gd name="connsiteX0" fmla="*/ 0 w 616689"/>
              <a:gd name="connsiteY0" fmla="*/ 0 h 482009"/>
              <a:gd name="connsiteX1" fmla="*/ 609600 w 616689"/>
              <a:gd name="connsiteY1" fmla="*/ 0 h 482009"/>
              <a:gd name="connsiteX2" fmla="*/ 609600 w 616689"/>
              <a:gd name="connsiteY2" fmla="*/ 482009 h 482009"/>
              <a:gd name="connsiteX3" fmla="*/ 616689 w 616689"/>
              <a:gd name="connsiteY3" fmla="*/ 482009 h 482009"/>
            </a:gdLst>
            <a:ahLst/>
            <a:cxnLst>
              <a:cxn ang="0">
                <a:pos x="connsiteX0" y="connsiteY0"/>
              </a:cxn>
              <a:cxn ang="0">
                <a:pos x="connsiteX1" y="connsiteY1"/>
              </a:cxn>
              <a:cxn ang="0">
                <a:pos x="connsiteX2" y="connsiteY2"/>
              </a:cxn>
              <a:cxn ang="0">
                <a:pos x="connsiteX3" y="connsiteY3"/>
              </a:cxn>
            </a:cxnLst>
            <a:rect l="l" t="t" r="r" b="b"/>
            <a:pathLst>
              <a:path w="616689" h="482009">
                <a:moveTo>
                  <a:pt x="0" y="0"/>
                </a:moveTo>
                <a:lnTo>
                  <a:pt x="609600" y="0"/>
                </a:lnTo>
                <a:lnTo>
                  <a:pt x="609600" y="482009"/>
                </a:lnTo>
                <a:lnTo>
                  <a:pt x="616689" y="482009"/>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nvGrpSpPr>
          <p:cNvPr id="3" name="组合 2"/>
          <p:cNvGrpSpPr/>
          <p:nvPr>
            <p:custDataLst>
              <p:tags r:id="rId3"/>
            </p:custDataLst>
          </p:nvPr>
        </p:nvGrpSpPr>
        <p:grpSpPr>
          <a:xfrm>
            <a:off x="11042650" y="5375275"/>
            <a:ext cx="801370" cy="457200"/>
            <a:chOff x="16833" y="9161"/>
            <a:chExt cx="1262" cy="720"/>
          </a:xfrm>
        </p:grpSpPr>
        <p:sp>
          <p:nvSpPr>
            <p:cNvPr id="31" name="任意多边形 48"/>
            <p:cNvSpPr/>
            <p:nvPr>
              <p:custDataLst>
                <p:tags r:id="rId4"/>
              </p:custDataLst>
            </p:nvPr>
          </p:nvSpPr>
          <p:spPr>
            <a:xfrm flipH="1" flipV="1">
              <a:off x="16833" y="9161"/>
              <a:ext cx="1262" cy="659"/>
            </a:xfrm>
            <a:custGeom>
              <a:avLst/>
              <a:gdLst>
                <a:gd name="connsiteX0" fmla="*/ 1360968 w 1360968"/>
                <a:gd name="connsiteY0" fmla="*/ 0 h 457200"/>
                <a:gd name="connsiteX1" fmla="*/ 0 w 1360968"/>
                <a:gd name="connsiteY1" fmla="*/ 0 h 457200"/>
                <a:gd name="connsiteX2" fmla="*/ 0 w 1360968"/>
                <a:gd name="connsiteY2" fmla="*/ 457200 h 457200"/>
              </a:gdLst>
              <a:ahLst/>
              <a:cxnLst>
                <a:cxn ang="0">
                  <a:pos x="connsiteX0" y="connsiteY0"/>
                </a:cxn>
                <a:cxn ang="0">
                  <a:pos x="connsiteX1" y="connsiteY1"/>
                </a:cxn>
                <a:cxn ang="0">
                  <a:pos x="connsiteX2" y="connsiteY2"/>
                </a:cxn>
              </a:cxnLst>
              <a:rect l="l" t="t" r="r" b="b"/>
              <a:pathLst>
                <a:path w="1360968" h="457200">
                  <a:moveTo>
                    <a:pt x="1360968" y="0"/>
                  </a:moveTo>
                  <a:lnTo>
                    <a:pt x="0" y="0"/>
                  </a:lnTo>
                  <a:lnTo>
                    <a:pt x="0" y="457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汉仪文黑-55简" panose="00020600040101010101" charset="-122"/>
                <a:ea typeface="汉仪文黑-55简" panose="00020600040101010101" charset="-122"/>
                <a:cs typeface="+mn-cs"/>
              </a:endParaRPr>
            </a:p>
          </p:txBody>
        </p:sp>
        <p:sp>
          <p:nvSpPr>
            <p:cNvPr id="32" name="等腰三角形 31"/>
            <p:cNvSpPr/>
            <p:nvPr>
              <p:custDataLst>
                <p:tags r:id="rId5"/>
              </p:custDataLst>
            </p:nvPr>
          </p:nvSpPr>
          <p:spPr>
            <a:xfrm rot="10800000" flipV="1">
              <a:off x="17800" y="9635"/>
              <a:ext cx="295" cy="185"/>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汉仪文黑-55简" panose="00020600040101010101" charset="-122"/>
                <a:ea typeface="汉仪文黑-55简" panose="00020600040101010101" charset="-122"/>
                <a:cs typeface="+mn-cs"/>
              </a:endParaRPr>
            </a:p>
          </p:txBody>
        </p:sp>
        <p:cxnSp>
          <p:nvCxnSpPr>
            <p:cNvPr id="35" name="直接连接符 34"/>
            <p:cNvCxnSpPr/>
            <p:nvPr>
              <p:custDataLst>
                <p:tags r:id="rId6"/>
              </p:custDataLst>
            </p:nvPr>
          </p:nvCxnSpPr>
          <p:spPr>
            <a:xfrm flipH="1" flipV="1">
              <a:off x="18046" y="9229"/>
              <a:ext cx="0" cy="19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任意多边形: 形状 73"/>
            <p:cNvSpPr/>
            <p:nvPr>
              <p:custDataLst>
                <p:tags r:id="rId7"/>
              </p:custDataLst>
            </p:nvPr>
          </p:nvSpPr>
          <p:spPr>
            <a:xfrm flipH="1" flipV="1">
              <a:off x="17138" y="9817"/>
              <a:ext cx="451" cy="64"/>
            </a:xfrm>
            <a:custGeom>
              <a:avLst/>
              <a:gdLst>
                <a:gd name="connsiteX0" fmla="*/ 149306 w 220641"/>
                <a:gd name="connsiteY0" fmla="*/ 0 h 40720"/>
                <a:gd name="connsiteX1" fmla="*/ 220641 w 220641"/>
                <a:gd name="connsiteY1" fmla="*/ 39541 h 40720"/>
                <a:gd name="connsiteX2" fmla="*/ 0 w 220641"/>
                <a:gd name="connsiteY2" fmla="*/ 40720 h 40720"/>
                <a:gd name="connsiteX3" fmla="*/ 22194 w 220641"/>
                <a:gd name="connsiteY3" fmla="*/ 680 h 40720"/>
                <a:gd name="connsiteX4" fmla="*/ 149306 w 220641"/>
                <a:gd name="connsiteY4" fmla="*/ 0 h 40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41" h="40720">
                  <a:moveTo>
                    <a:pt x="149306" y="0"/>
                  </a:moveTo>
                  <a:lnTo>
                    <a:pt x="220641" y="39541"/>
                  </a:lnTo>
                  <a:lnTo>
                    <a:pt x="0" y="40720"/>
                  </a:lnTo>
                  <a:lnTo>
                    <a:pt x="22194" y="680"/>
                  </a:lnTo>
                  <a:lnTo>
                    <a:pt x="14930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black"/>
                </a:solidFill>
                <a:latin typeface="汉仪文黑-55简" panose="00020600040101010101" charset="-122"/>
                <a:ea typeface="汉仪文黑-55简" panose="00020600040101010101" charset="-122"/>
              </a:endParaRPr>
            </a:p>
          </p:txBody>
        </p:sp>
      </p:grpSp>
      <p:grpSp>
        <p:nvGrpSpPr>
          <p:cNvPr id="2" name="组合 1"/>
          <p:cNvGrpSpPr/>
          <p:nvPr>
            <p:custDataLst>
              <p:tags r:id="rId8"/>
            </p:custDataLst>
          </p:nvPr>
        </p:nvGrpSpPr>
        <p:grpSpPr>
          <a:xfrm>
            <a:off x="377825" y="1394460"/>
            <a:ext cx="801370" cy="458470"/>
            <a:chOff x="1096" y="2124"/>
            <a:chExt cx="1262" cy="722"/>
          </a:xfrm>
        </p:grpSpPr>
        <p:sp>
          <p:nvSpPr>
            <p:cNvPr id="40" name="任意多边形 48"/>
            <p:cNvSpPr/>
            <p:nvPr>
              <p:custDataLst>
                <p:tags r:id="rId9"/>
              </p:custDataLst>
            </p:nvPr>
          </p:nvSpPr>
          <p:spPr>
            <a:xfrm>
              <a:off x="1096" y="2188"/>
              <a:ext cx="1262" cy="659"/>
            </a:xfrm>
            <a:custGeom>
              <a:avLst/>
              <a:gdLst>
                <a:gd name="connsiteX0" fmla="*/ 1360968 w 1360968"/>
                <a:gd name="connsiteY0" fmla="*/ 0 h 457200"/>
                <a:gd name="connsiteX1" fmla="*/ 0 w 1360968"/>
                <a:gd name="connsiteY1" fmla="*/ 0 h 457200"/>
                <a:gd name="connsiteX2" fmla="*/ 0 w 1360968"/>
                <a:gd name="connsiteY2" fmla="*/ 457200 h 457200"/>
              </a:gdLst>
              <a:ahLst/>
              <a:cxnLst>
                <a:cxn ang="0">
                  <a:pos x="connsiteX0" y="connsiteY0"/>
                </a:cxn>
                <a:cxn ang="0">
                  <a:pos x="connsiteX1" y="connsiteY1"/>
                </a:cxn>
                <a:cxn ang="0">
                  <a:pos x="connsiteX2" y="connsiteY2"/>
                </a:cxn>
              </a:cxnLst>
              <a:rect l="l" t="t" r="r" b="b"/>
              <a:pathLst>
                <a:path w="1360968" h="457200">
                  <a:moveTo>
                    <a:pt x="1360968" y="0"/>
                  </a:moveTo>
                  <a:lnTo>
                    <a:pt x="0" y="0"/>
                  </a:lnTo>
                  <a:lnTo>
                    <a:pt x="0" y="457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汉仪文黑-55简" panose="00020600040101010101" charset="-122"/>
                <a:ea typeface="汉仪文黑-55简" panose="00020600040101010101" charset="-122"/>
                <a:cs typeface="+mn-cs"/>
              </a:endParaRPr>
            </a:p>
          </p:txBody>
        </p:sp>
        <p:sp>
          <p:nvSpPr>
            <p:cNvPr id="41" name="等腰三角形 40"/>
            <p:cNvSpPr/>
            <p:nvPr>
              <p:custDataLst>
                <p:tags r:id="rId10"/>
              </p:custDataLst>
            </p:nvPr>
          </p:nvSpPr>
          <p:spPr>
            <a:xfrm rot="10800000" flipH="1">
              <a:off x="1096" y="2188"/>
              <a:ext cx="295" cy="185"/>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汉仪文黑-55简" panose="00020600040101010101" charset="-122"/>
                <a:ea typeface="汉仪文黑-55简" panose="00020600040101010101" charset="-122"/>
                <a:cs typeface="+mn-cs"/>
              </a:endParaRPr>
            </a:p>
          </p:txBody>
        </p:sp>
        <p:cxnSp>
          <p:nvCxnSpPr>
            <p:cNvPr id="42" name="直接连接符 41"/>
            <p:cNvCxnSpPr/>
            <p:nvPr>
              <p:custDataLst>
                <p:tags r:id="rId11"/>
              </p:custDataLst>
            </p:nvPr>
          </p:nvCxnSpPr>
          <p:spPr>
            <a:xfrm>
              <a:off x="1145" y="2583"/>
              <a:ext cx="0" cy="19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3" name="任意多边形: 形状 73"/>
            <p:cNvSpPr/>
            <p:nvPr>
              <p:custDataLst>
                <p:tags r:id="rId12"/>
              </p:custDataLst>
            </p:nvPr>
          </p:nvSpPr>
          <p:spPr>
            <a:xfrm>
              <a:off x="1601" y="2124"/>
              <a:ext cx="451" cy="64"/>
            </a:xfrm>
            <a:custGeom>
              <a:avLst/>
              <a:gdLst>
                <a:gd name="connsiteX0" fmla="*/ 149306 w 220641"/>
                <a:gd name="connsiteY0" fmla="*/ 0 h 40720"/>
                <a:gd name="connsiteX1" fmla="*/ 220641 w 220641"/>
                <a:gd name="connsiteY1" fmla="*/ 39541 h 40720"/>
                <a:gd name="connsiteX2" fmla="*/ 0 w 220641"/>
                <a:gd name="connsiteY2" fmla="*/ 40720 h 40720"/>
                <a:gd name="connsiteX3" fmla="*/ 22194 w 220641"/>
                <a:gd name="connsiteY3" fmla="*/ 680 h 40720"/>
                <a:gd name="connsiteX4" fmla="*/ 149306 w 220641"/>
                <a:gd name="connsiteY4" fmla="*/ 0 h 40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41" h="40720">
                  <a:moveTo>
                    <a:pt x="149306" y="0"/>
                  </a:moveTo>
                  <a:lnTo>
                    <a:pt x="220641" y="39541"/>
                  </a:lnTo>
                  <a:lnTo>
                    <a:pt x="0" y="40720"/>
                  </a:lnTo>
                  <a:lnTo>
                    <a:pt x="22194" y="680"/>
                  </a:lnTo>
                  <a:lnTo>
                    <a:pt x="14930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black"/>
                </a:solidFill>
                <a:latin typeface="汉仪文黑-55简" panose="00020600040101010101" charset="-122"/>
                <a:ea typeface="汉仪文黑-55简" panose="00020600040101010101" charset="-122"/>
              </a:endParaRPr>
            </a:p>
          </p:txBody>
        </p:sp>
      </p:grpSp>
      <p:sp>
        <p:nvSpPr>
          <p:cNvPr id="44" name="任意多边形 2"/>
          <p:cNvSpPr/>
          <p:nvPr>
            <p:custDataLst>
              <p:tags r:id="rId13"/>
            </p:custDataLst>
          </p:nvPr>
        </p:nvSpPr>
        <p:spPr>
          <a:xfrm flipH="1" flipV="1">
            <a:off x="367666" y="5418456"/>
            <a:ext cx="374650" cy="374015"/>
          </a:xfrm>
          <a:custGeom>
            <a:avLst/>
            <a:gdLst>
              <a:gd name="connsiteX0" fmla="*/ 0 w 616689"/>
              <a:gd name="connsiteY0" fmla="*/ 0 h 482009"/>
              <a:gd name="connsiteX1" fmla="*/ 609600 w 616689"/>
              <a:gd name="connsiteY1" fmla="*/ 0 h 482009"/>
              <a:gd name="connsiteX2" fmla="*/ 609600 w 616689"/>
              <a:gd name="connsiteY2" fmla="*/ 482009 h 482009"/>
              <a:gd name="connsiteX3" fmla="*/ 616689 w 616689"/>
              <a:gd name="connsiteY3" fmla="*/ 482009 h 482009"/>
            </a:gdLst>
            <a:ahLst/>
            <a:cxnLst>
              <a:cxn ang="0">
                <a:pos x="connsiteX0" y="connsiteY0"/>
              </a:cxn>
              <a:cxn ang="0">
                <a:pos x="connsiteX1" y="connsiteY1"/>
              </a:cxn>
              <a:cxn ang="0">
                <a:pos x="connsiteX2" y="connsiteY2"/>
              </a:cxn>
              <a:cxn ang="0">
                <a:pos x="connsiteX3" y="connsiteY3"/>
              </a:cxn>
            </a:cxnLst>
            <a:rect l="l" t="t" r="r" b="b"/>
            <a:pathLst>
              <a:path w="616689" h="482009">
                <a:moveTo>
                  <a:pt x="0" y="0"/>
                </a:moveTo>
                <a:lnTo>
                  <a:pt x="609600" y="0"/>
                </a:lnTo>
                <a:lnTo>
                  <a:pt x="609600" y="482009"/>
                </a:lnTo>
                <a:lnTo>
                  <a:pt x="616689" y="482009"/>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lt1"/>
              </a:solidFill>
              <a:latin typeface="微软雅黑" panose="020B0503020204020204" charset="-122"/>
              <a:ea typeface="微软雅黑" panose="020B0503020204020204" charset="-122"/>
            </a:endParaRPr>
          </a:p>
        </p:txBody>
      </p:sp>
      <p:sp>
        <p:nvSpPr>
          <p:cNvPr id="52" name="矩形 51"/>
          <p:cNvSpPr/>
          <p:nvPr>
            <p:custDataLst>
              <p:tags r:id="rId14"/>
            </p:custDataLst>
          </p:nvPr>
        </p:nvSpPr>
        <p:spPr>
          <a:xfrm>
            <a:off x="565150" y="3562985"/>
            <a:ext cx="2896235" cy="966470"/>
          </a:xfrm>
          <a:prstGeom prst="rect">
            <a:avLst/>
          </a:prstGeom>
          <a:noFill/>
        </p:spPr>
        <p:txBody>
          <a:bodyPr wrap="square" lIns="0" tIns="0" rIns="0" bIns="0" rtlCol="0">
            <a:noAutofit/>
          </a:bodyPr>
          <a:lstStyle/>
          <a:p>
            <a:pPr algn="ctr">
              <a:lnSpc>
                <a:spcPct val="200000"/>
              </a:lnSpc>
              <a:spcBef>
                <a:spcPct val="0"/>
              </a:spcBef>
              <a:spcAft>
                <a:spcPct val="0"/>
              </a:spcAft>
            </a:pPr>
            <a:r>
              <a:rPr kumimoji="1" lang="zh-CN" altLang="en-US" sz="1400">
                <a:solidFill>
                  <a:schemeClr val="tx1">
                    <a:lumMod val="85000"/>
                    <a:lumOff val="15000"/>
                  </a:schemeClr>
                </a:solidFill>
                <a:latin typeface="微软雅黑" panose="020B0503020204020204" charset="-122"/>
                <a:ea typeface="微软雅黑" panose="020B0503020204020204" charset="-122"/>
                <a:cs typeface="+mn-ea"/>
                <a:sym typeface="+mn-ea"/>
              </a:rPr>
              <a:t>可视化在数据新闻生产过程中的作用</a:t>
            </a:r>
            <a:endParaRPr kumimoji="1" lang="zh-CN" altLang="en-US" sz="1400">
              <a:solidFill>
                <a:schemeClr val="tx1">
                  <a:lumMod val="85000"/>
                  <a:lumOff val="15000"/>
                </a:schemeClr>
              </a:solidFill>
              <a:latin typeface="微软雅黑" panose="020B0503020204020204" charset="-122"/>
              <a:ea typeface="微软雅黑" panose="020B0503020204020204" charset="-122"/>
              <a:cs typeface="+mn-ea"/>
              <a:sym typeface="+mn-ea"/>
            </a:endParaRPr>
          </a:p>
          <a:p>
            <a:pPr algn="ctr">
              <a:lnSpc>
                <a:spcPct val="200000"/>
              </a:lnSpc>
              <a:spcBef>
                <a:spcPct val="0"/>
              </a:spcBef>
              <a:spcAft>
                <a:spcPct val="0"/>
              </a:spcAft>
            </a:pPr>
            <a:r>
              <a:rPr kumimoji="1" lang="zh-CN" altLang="en-US" sz="1400">
                <a:solidFill>
                  <a:schemeClr val="tx1">
                    <a:lumMod val="85000"/>
                    <a:lumOff val="15000"/>
                  </a:schemeClr>
                </a:solidFill>
                <a:latin typeface="微软雅黑" panose="020B0503020204020204" charset="-122"/>
                <a:ea typeface="微软雅黑" panose="020B0503020204020204" charset="-122"/>
                <a:cs typeface="+mn-ea"/>
                <a:sym typeface="+mn-ea"/>
              </a:rPr>
              <a:t>可视化在数据新闻消费过程中的作用</a:t>
            </a:r>
            <a:endParaRPr kumimoji="1" lang="zh-CN" altLang="en-US" sz="140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58" name="矩形 57"/>
          <p:cNvSpPr/>
          <p:nvPr>
            <p:custDataLst>
              <p:tags r:id="rId15"/>
            </p:custDataLst>
          </p:nvPr>
        </p:nvSpPr>
        <p:spPr>
          <a:xfrm>
            <a:off x="3746500" y="3601720"/>
            <a:ext cx="2265680" cy="2298065"/>
          </a:xfrm>
          <a:prstGeom prst="rect">
            <a:avLst/>
          </a:prstGeom>
          <a:noFill/>
        </p:spPr>
        <p:txBody>
          <a:bodyPr wrap="square" lIns="0" tIns="0" rIns="0" bIns="0" rtlCol="0">
            <a:noAutofit/>
          </a:bodyPr>
          <a:lstStyle/>
          <a:p>
            <a:pPr indent="0" algn="ctr" fontAlgn="auto">
              <a:lnSpc>
                <a:spcPts val="3000"/>
              </a:lnSpc>
              <a:spcBef>
                <a:spcPct val="0"/>
              </a:spcBef>
              <a:spcAft>
                <a:spcPct val="0"/>
              </a:spcAft>
            </a:pPr>
            <a:r>
              <a:rPr kumimoji="1" lang="zh-CN" altLang="en-US" sz="1400">
                <a:solidFill>
                  <a:schemeClr val="tx1">
                    <a:lumMod val="85000"/>
                    <a:lumOff val="15000"/>
                  </a:schemeClr>
                </a:solidFill>
                <a:latin typeface="微软雅黑" panose="020B0503020204020204" charset="-122"/>
                <a:ea typeface="微软雅黑" panose="020B0503020204020204" charset="-122"/>
                <a:cs typeface="+mn-ea"/>
                <a:sym typeface="+mn-ea"/>
              </a:rPr>
              <a:t>统计数据可视化</a:t>
            </a:r>
            <a:endParaRPr kumimoji="1" lang="zh-CN" altLang="en-US" sz="1400">
              <a:solidFill>
                <a:schemeClr val="tx1">
                  <a:lumMod val="85000"/>
                  <a:lumOff val="15000"/>
                </a:schemeClr>
              </a:solidFill>
              <a:latin typeface="微软雅黑" panose="020B0503020204020204" charset="-122"/>
              <a:ea typeface="微软雅黑" panose="020B0503020204020204" charset="-122"/>
              <a:cs typeface="+mn-ea"/>
              <a:sym typeface="+mn-ea"/>
            </a:endParaRPr>
          </a:p>
          <a:p>
            <a:pPr indent="0" algn="ctr" fontAlgn="auto">
              <a:lnSpc>
                <a:spcPts val="3000"/>
              </a:lnSpc>
              <a:spcBef>
                <a:spcPct val="0"/>
              </a:spcBef>
              <a:spcAft>
                <a:spcPct val="0"/>
              </a:spcAft>
            </a:pPr>
            <a:r>
              <a:rPr kumimoji="1" lang="zh-CN" altLang="en-US" sz="1400">
                <a:solidFill>
                  <a:schemeClr val="tx1">
                    <a:lumMod val="85000"/>
                    <a:lumOff val="15000"/>
                  </a:schemeClr>
                </a:solidFill>
                <a:latin typeface="微软雅黑" panose="020B0503020204020204" charset="-122"/>
                <a:ea typeface="微软雅黑" panose="020B0503020204020204" charset="-122"/>
                <a:cs typeface="+mn-ea"/>
                <a:sym typeface="+mn-ea"/>
              </a:rPr>
              <a:t>关系数据可视化</a:t>
            </a:r>
            <a:endParaRPr kumimoji="1" lang="zh-CN" altLang="en-US" sz="1400">
              <a:solidFill>
                <a:schemeClr val="tx1">
                  <a:lumMod val="85000"/>
                  <a:lumOff val="15000"/>
                </a:schemeClr>
              </a:solidFill>
              <a:latin typeface="微软雅黑" panose="020B0503020204020204" charset="-122"/>
              <a:ea typeface="微软雅黑" panose="020B0503020204020204" charset="-122"/>
              <a:cs typeface="+mn-ea"/>
              <a:sym typeface="+mn-ea"/>
            </a:endParaRPr>
          </a:p>
          <a:p>
            <a:pPr indent="0" algn="ctr" fontAlgn="auto">
              <a:lnSpc>
                <a:spcPts val="3000"/>
              </a:lnSpc>
              <a:spcBef>
                <a:spcPct val="0"/>
              </a:spcBef>
              <a:spcAft>
                <a:spcPct val="0"/>
              </a:spcAft>
            </a:pPr>
            <a:r>
              <a:rPr kumimoji="1" lang="zh-CN" altLang="en-US" sz="1400">
                <a:solidFill>
                  <a:schemeClr val="tx1">
                    <a:lumMod val="85000"/>
                    <a:lumOff val="15000"/>
                  </a:schemeClr>
                </a:solidFill>
                <a:latin typeface="微软雅黑" panose="020B0503020204020204" charset="-122"/>
                <a:ea typeface="微软雅黑" panose="020B0503020204020204" charset="-122"/>
                <a:cs typeface="+mn-ea"/>
                <a:sym typeface="+mn-ea"/>
              </a:rPr>
              <a:t>地理空间数据可视化</a:t>
            </a:r>
            <a:endParaRPr kumimoji="1" lang="zh-CN" altLang="en-US" sz="1400">
              <a:solidFill>
                <a:schemeClr val="tx1">
                  <a:lumMod val="85000"/>
                  <a:lumOff val="15000"/>
                </a:schemeClr>
              </a:solidFill>
              <a:latin typeface="微软雅黑" panose="020B0503020204020204" charset="-122"/>
              <a:ea typeface="微软雅黑" panose="020B0503020204020204" charset="-122"/>
              <a:cs typeface="+mn-ea"/>
              <a:sym typeface="+mn-ea"/>
            </a:endParaRPr>
          </a:p>
          <a:p>
            <a:pPr indent="0" algn="ctr" fontAlgn="auto">
              <a:lnSpc>
                <a:spcPts val="3000"/>
              </a:lnSpc>
              <a:spcBef>
                <a:spcPct val="0"/>
              </a:spcBef>
              <a:spcAft>
                <a:spcPct val="0"/>
              </a:spcAft>
            </a:pPr>
            <a:r>
              <a:rPr kumimoji="1" lang="zh-CN" altLang="en-US" sz="1400">
                <a:solidFill>
                  <a:schemeClr val="tx1">
                    <a:lumMod val="85000"/>
                    <a:lumOff val="15000"/>
                  </a:schemeClr>
                </a:solidFill>
                <a:latin typeface="微软雅黑" panose="020B0503020204020204" charset="-122"/>
                <a:ea typeface="微软雅黑" panose="020B0503020204020204" charset="-122"/>
                <a:cs typeface="+mn-ea"/>
                <a:sym typeface="+mn-ea"/>
              </a:rPr>
              <a:t>时间序列数据可视化</a:t>
            </a:r>
            <a:endParaRPr kumimoji="1" lang="zh-CN" altLang="en-US" sz="1400">
              <a:solidFill>
                <a:schemeClr val="tx1">
                  <a:lumMod val="85000"/>
                  <a:lumOff val="15000"/>
                </a:schemeClr>
              </a:solidFill>
              <a:latin typeface="微软雅黑" panose="020B0503020204020204" charset="-122"/>
              <a:ea typeface="微软雅黑" panose="020B0503020204020204" charset="-122"/>
              <a:cs typeface="+mn-ea"/>
              <a:sym typeface="+mn-ea"/>
            </a:endParaRPr>
          </a:p>
          <a:p>
            <a:pPr indent="0" algn="ctr" fontAlgn="auto">
              <a:lnSpc>
                <a:spcPts val="3000"/>
              </a:lnSpc>
              <a:spcBef>
                <a:spcPct val="0"/>
              </a:spcBef>
              <a:spcAft>
                <a:spcPct val="0"/>
              </a:spcAft>
            </a:pPr>
            <a:r>
              <a:rPr kumimoji="1" lang="zh-CN" altLang="en-US" sz="1400">
                <a:solidFill>
                  <a:schemeClr val="tx1">
                    <a:lumMod val="85000"/>
                    <a:lumOff val="15000"/>
                  </a:schemeClr>
                </a:solidFill>
                <a:latin typeface="微软雅黑" panose="020B0503020204020204" charset="-122"/>
                <a:ea typeface="微软雅黑" panose="020B0503020204020204" charset="-122"/>
                <a:cs typeface="+mn-ea"/>
                <a:sym typeface="+mn-ea"/>
              </a:rPr>
              <a:t>文本数据可视化</a:t>
            </a:r>
            <a:endParaRPr kumimoji="1" lang="zh-CN" altLang="en-US" sz="140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62" name="矩形 61"/>
          <p:cNvSpPr/>
          <p:nvPr>
            <p:custDataLst>
              <p:tags r:id="rId16"/>
            </p:custDataLst>
          </p:nvPr>
        </p:nvSpPr>
        <p:spPr>
          <a:xfrm>
            <a:off x="6330950" y="3561080"/>
            <a:ext cx="2696210" cy="1435100"/>
          </a:xfrm>
          <a:prstGeom prst="rect">
            <a:avLst/>
          </a:prstGeom>
          <a:noFill/>
        </p:spPr>
        <p:txBody>
          <a:bodyPr wrap="square" lIns="0" tIns="0" rIns="0" bIns="0" rtlCol="0">
            <a:noAutofit/>
          </a:bodyPr>
          <a:lstStyle/>
          <a:p>
            <a:pPr algn="ctr">
              <a:lnSpc>
                <a:spcPct val="200000"/>
              </a:lnSpc>
              <a:spcBef>
                <a:spcPct val="0"/>
              </a:spcBef>
              <a:spcAft>
                <a:spcPct val="0"/>
              </a:spcAft>
            </a:pPr>
            <a:r>
              <a:rPr kumimoji="1" lang="zh-CN" altLang="en-US" sz="1400">
                <a:solidFill>
                  <a:schemeClr val="tx1">
                    <a:lumMod val="85000"/>
                    <a:lumOff val="15000"/>
                  </a:schemeClr>
                </a:solidFill>
                <a:latin typeface="微软雅黑" panose="020B0503020204020204" charset="-122"/>
                <a:ea typeface="微软雅黑" panose="020B0503020204020204" charset="-122"/>
                <a:cs typeface="+mn-ea"/>
                <a:sym typeface="+mn-ea"/>
              </a:rPr>
              <a:t>准确性原则：发现谎言系数</a:t>
            </a:r>
            <a:endParaRPr kumimoji="1" lang="zh-CN" altLang="en-US" sz="1400">
              <a:solidFill>
                <a:schemeClr val="tx1">
                  <a:lumMod val="85000"/>
                  <a:lumOff val="15000"/>
                </a:schemeClr>
              </a:solidFill>
              <a:latin typeface="微软雅黑" panose="020B0503020204020204" charset="-122"/>
              <a:ea typeface="微软雅黑" panose="020B0503020204020204" charset="-122"/>
              <a:cs typeface="+mn-ea"/>
              <a:sym typeface="+mn-ea"/>
            </a:endParaRPr>
          </a:p>
          <a:p>
            <a:pPr algn="ctr">
              <a:lnSpc>
                <a:spcPct val="200000"/>
              </a:lnSpc>
              <a:spcBef>
                <a:spcPct val="0"/>
              </a:spcBef>
              <a:spcAft>
                <a:spcPct val="0"/>
              </a:spcAft>
            </a:pPr>
            <a:r>
              <a:rPr kumimoji="1" lang="zh-CN" altLang="en-US" sz="1400">
                <a:solidFill>
                  <a:schemeClr val="tx1">
                    <a:lumMod val="85000"/>
                    <a:lumOff val="15000"/>
                  </a:schemeClr>
                </a:solidFill>
                <a:latin typeface="微软雅黑" panose="020B0503020204020204" charset="-122"/>
                <a:ea typeface="微软雅黑" panose="020B0503020204020204" charset="-122"/>
                <a:cs typeface="+mn-ea"/>
                <a:sym typeface="+mn-ea"/>
              </a:rPr>
              <a:t>清晰性原则：提高数据墨水比</a:t>
            </a:r>
            <a:endParaRPr kumimoji="1" lang="zh-CN" altLang="en-US" sz="1400">
              <a:solidFill>
                <a:schemeClr val="tx1">
                  <a:lumMod val="85000"/>
                  <a:lumOff val="15000"/>
                </a:schemeClr>
              </a:solidFill>
              <a:latin typeface="微软雅黑" panose="020B0503020204020204" charset="-122"/>
              <a:ea typeface="微软雅黑" panose="020B0503020204020204" charset="-122"/>
              <a:cs typeface="+mn-ea"/>
              <a:sym typeface="+mn-ea"/>
            </a:endParaRPr>
          </a:p>
          <a:p>
            <a:pPr algn="ctr">
              <a:lnSpc>
                <a:spcPct val="200000"/>
              </a:lnSpc>
              <a:spcBef>
                <a:spcPct val="0"/>
              </a:spcBef>
              <a:spcAft>
                <a:spcPct val="0"/>
              </a:spcAft>
            </a:pPr>
            <a:r>
              <a:rPr kumimoji="1" lang="zh-CN" altLang="en-US" sz="1400">
                <a:solidFill>
                  <a:schemeClr val="tx1">
                    <a:lumMod val="85000"/>
                    <a:lumOff val="15000"/>
                  </a:schemeClr>
                </a:solidFill>
                <a:latin typeface="微软雅黑" panose="020B0503020204020204" charset="-122"/>
                <a:ea typeface="微软雅黑" panose="020B0503020204020204" charset="-122"/>
                <a:cs typeface="+mn-ea"/>
                <a:sym typeface="+mn-ea"/>
              </a:rPr>
              <a:t>美学原则：构图美、布局美、</a:t>
            </a:r>
            <a:endParaRPr kumimoji="1" lang="zh-CN" altLang="en-US" sz="1400">
              <a:solidFill>
                <a:schemeClr val="tx1">
                  <a:lumMod val="85000"/>
                  <a:lumOff val="15000"/>
                </a:schemeClr>
              </a:solidFill>
              <a:latin typeface="微软雅黑" panose="020B0503020204020204" charset="-122"/>
              <a:ea typeface="微软雅黑" panose="020B0503020204020204" charset="-122"/>
              <a:cs typeface="+mn-ea"/>
              <a:sym typeface="+mn-ea"/>
            </a:endParaRPr>
          </a:p>
          <a:p>
            <a:pPr algn="ctr">
              <a:lnSpc>
                <a:spcPct val="200000"/>
              </a:lnSpc>
              <a:spcBef>
                <a:spcPct val="0"/>
              </a:spcBef>
              <a:spcAft>
                <a:spcPct val="0"/>
              </a:spcAft>
            </a:pPr>
            <a:r>
              <a:rPr kumimoji="1" lang="zh-CN" altLang="en-US" sz="1400">
                <a:solidFill>
                  <a:schemeClr val="tx1">
                    <a:lumMod val="85000"/>
                    <a:lumOff val="15000"/>
                  </a:schemeClr>
                </a:solidFill>
                <a:latin typeface="微软雅黑" panose="020B0503020204020204" charset="-122"/>
                <a:ea typeface="微软雅黑" panose="020B0503020204020204" charset="-122"/>
                <a:cs typeface="+mn-ea"/>
                <a:sym typeface="+mn-ea"/>
              </a:rPr>
              <a:t>色彩美</a:t>
            </a:r>
            <a:endParaRPr kumimoji="1" lang="zh-CN" altLang="en-US" sz="140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64" name="矩形 63"/>
          <p:cNvSpPr/>
          <p:nvPr>
            <p:custDataLst>
              <p:tags r:id="rId17"/>
            </p:custDataLst>
          </p:nvPr>
        </p:nvSpPr>
        <p:spPr>
          <a:xfrm>
            <a:off x="8744585" y="3557270"/>
            <a:ext cx="3488055" cy="2298065"/>
          </a:xfrm>
          <a:prstGeom prst="rect">
            <a:avLst/>
          </a:prstGeom>
          <a:noFill/>
        </p:spPr>
        <p:txBody>
          <a:bodyPr wrap="square" lIns="0" tIns="0" rIns="0" bIns="0" rtlCol="0">
            <a:noAutofit/>
          </a:bodyPr>
          <a:lstStyle/>
          <a:p>
            <a:pPr algn="ctr">
              <a:lnSpc>
                <a:spcPct val="200000"/>
              </a:lnSpc>
              <a:spcBef>
                <a:spcPct val="0"/>
              </a:spcBef>
              <a:spcAft>
                <a:spcPct val="0"/>
              </a:spcAft>
            </a:pP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mn-ea"/>
                <a:sym typeface="+mn-ea"/>
              </a:rPr>
              <a:t>使用</a:t>
            </a:r>
            <a:r>
              <a:rPr kumimoji="1" lang="en-US" altLang="zh-CN" sz="1400" dirty="0">
                <a:solidFill>
                  <a:schemeClr val="tx1">
                    <a:lumMod val="85000"/>
                    <a:lumOff val="15000"/>
                  </a:schemeClr>
                </a:solidFill>
                <a:latin typeface="微软雅黑" panose="020B0503020204020204" charset="-122"/>
                <a:ea typeface="微软雅黑" panose="020B0503020204020204" charset="-122"/>
                <a:cs typeface="+mn-ea"/>
                <a:sym typeface="+mn-ea"/>
              </a:rPr>
              <a:t> Excel </a:t>
            </a: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mn-ea"/>
                <a:sym typeface="+mn-ea"/>
              </a:rPr>
              <a:t>进行基础图表设计</a:t>
            </a:r>
            <a:endParaRPr kumimoji="1" lang="zh-CN" altLang="en-US" sz="1400" dirty="0">
              <a:solidFill>
                <a:schemeClr val="tx1">
                  <a:lumMod val="85000"/>
                  <a:lumOff val="15000"/>
                </a:schemeClr>
              </a:solidFill>
              <a:latin typeface="微软雅黑" panose="020B0503020204020204" charset="-122"/>
              <a:ea typeface="微软雅黑" panose="020B0503020204020204" charset="-122"/>
              <a:cs typeface="+mn-ea"/>
              <a:sym typeface="+mn-ea"/>
            </a:endParaRPr>
          </a:p>
          <a:p>
            <a:pPr algn="ctr">
              <a:lnSpc>
                <a:spcPct val="200000"/>
              </a:lnSpc>
              <a:spcBef>
                <a:spcPct val="0"/>
              </a:spcBef>
              <a:spcAft>
                <a:spcPct val="0"/>
              </a:spcAft>
            </a:pP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mn-ea"/>
                <a:sym typeface="+mn-ea"/>
              </a:rPr>
              <a:t>使用</a:t>
            </a:r>
            <a:r>
              <a:rPr kumimoji="1" lang="en-US" altLang="zh-CN" sz="1400" dirty="0">
                <a:solidFill>
                  <a:schemeClr val="tx1">
                    <a:lumMod val="85000"/>
                    <a:lumOff val="15000"/>
                  </a:schemeClr>
                </a:solidFill>
                <a:latin typeface="微软雅黑" panose="020B0503020204020204" charset="-122"/>
                <a:ea typeface="微软雅黑" panose="020B0503020204020204" charset="-122"/>
                <a:cs typeface="+mn-ea"/>
                <a:sym typeface="+mn-ea"/>
              </a:rPr>
              <a:t> Power BI Desktop </a:t>
            </a: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mn-ea"/>
                <a:sym typeface="+mn-ea"/>
              </a:rPr>
              <a:t>进行</a:t>
            </a:r>
            <a:endParaRPr kumimoji="1" lang="zh-CN" altLang="en-US" sz="1400" dirty="0">
              <a:solidFill>
                <a:schemeClr val="tx1">
                  <a:lumMod val="85000"/>
                  <a:lumOff val="15000"/>
                </a:schemeClr>
              </a:solidFill>
              <a:latin typeface="微软雅黑" panose="020B0503020204020204" charset="-122"/>
              <a:ea typeface="微软雅黑" panose="020B0503020204020204" charset="-122"/>
              <a:cs typeface="+mn-ea"/>
              <a:sym typeface="+mn-ea"/>
            </a:endParaRPr>
          </a:p>
          <a:p>
            <a:pPr algn="ctr">
              <a:lnSpc>
                <a:spcPct val="200000"/>
              </a:lnSpc>
              <a:spcBef>
                <a:spcPct val="0"/>
              </a:spcBef>
              <a:spcAft>
                <a:spcPct val="0"/>
              </a:spcAft>
            </a:pPr>
            <a:r>
              <a:rPr kumimoji="1" lang="zh-CN" altLang="en-US" sz="1400" dirty="0">
                <a:solidFill>
                  <a:schemeClr val="tx1">
                    <a:lumMod val="85000"/>
                    <a:lumOff val="15000"/>
                  </a:schemeClr>
                </a:solidFill>
                <a:latin typeface="微软雅黑" panose="020B0503020204020204" charset="-122"/>
                <a:ea typeface="微软雅黑" panose="020B0503020204020204" charset="-122"/>
                <a:cs typeface="+mn-ea"/>
                <a:sym typeface="+mn-ea"/>
              </a:rPr>
              <a:t>进阶图表设计</a:t>
            </a:r>
            <a:endParaRPr kumimoji="1" lang="zh-CN" altLang="en-US" sz="14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66" name="矩形 65"/>
          <p:cNvSpPr/>
          <p:nvPr>
            <p:custDataLst>
              <p:tags r:id="rId18"/>
            </p:custDataLst>
          </p:nvPr>
        </p:nvSpPr>
        <p:spPr>
          <a:xfrm>
            <a:off x="775970" y="2868295"/>
            <a:ext cx="2685415" cy="638175"/>
          </a:xfrm>
          <a:prstGeom prst="rect">
            <a:avLst/>
          </a:prstGeom>
          <a:noFill/>
        </p:spPr>
        <p:txBody>
          <a:bodyPr wrap="square" lIns="0" tIns="0" rIns="0" bIns="0" rtlCol="0" anchor="b" anchorCtr="0">
            <a:noAutofit/>
          </a:bodyPr>
          <a:lstStyle/>
          <a:p>
            <a:pPr algn="ctr">
              <a:spcBef>
                <a:spcPct val="0"/>
              </a:spcBef>
              <a:spcAft>
                <a:spcPct val="0"/>
              </a:spcAft>
            </a:pPr>
            <a:r>
              <a:rPr lang="zh-CN" altLang="en-US" sz="2000" b="1">
                <a:solidFill>
                  <a:schemeClr val="accent1"/>
                </a:solidFill>
                <a:latin typeface="微软雅黑" panose="020B0503020204020204" charset="-122"/>
                <a:ea typeface="微软雅黑" panose="020B0503020204020204" charset="-122"/>
                <a:cs typeface="+mn-ea"/>
                <a:sym typeface="+mn-ea"/>
              </a:rPr>
              <a:t>数据新闻可视化</a:t>
            </a:r>
            <a:endParaRPr lang="zh-CN" altLang="en-US" sz="2000" b="1">
              <a:solidFill>
                <a:schemeClr val="accent1"/>
              </a:solidFill>
              <a:latin typeface="微软雅黑" panose="020B0503020204020204" charset="-122"/>
              <a:ea typeface="微软雅黑" panose="020B0503020204020204" charset="-122"/>
              <a:cs typeface="+mn-ea"/>
              <a:sym typeface="+mn-ea"/>
            </a:endParaRPr>
          </a:p>
          <a:p>
            <a:pPr algn="ctr">
              <a:spcBef>
                <a:spcPct val="0"/>
              </a:spcBef>
              <a:spcAft>
                <a:spcPct val="0"/>
              </a:spcAft>
            </a:pPr>
            <a:r>
              <a:rPr lang="zh-CN" altLang="en-US" sz="2000" b="1">
                <a:solidFill>
                  <a:schemeClr val="accent1"/>
                </a:solidFill>
                <a:latin typeface="微软雅黑" panose="020B0503020204020204" charset="-122"/>
                <a:ea typeface="微软雅黑" panose="020B0503020204020204" charset="-122"/>
                <a:cs typeface="+mn-ea"/>
                <a:sym typeface="+mn-ea"/>
              </a:rPr>
              <a:t>的作用</a:t>
            </a:r>
            <a:endParaRPr lang="zh-CN" altLang="en-US" sz="2000" b="1">
              <a:solidFill>
                <a:schemeClr val="accent1"/>
              </a:solidFill>
              <a:latin typeface="微软雅黑" panose="020B0503020204020204" charset="-122"/>
              <a:ea typeface="微软雅黑" panose="020B0503020204020204" charset="-122"/>
              <a:cs typeface="+mn-ea"/>
              <a:sym typeface="+mn-ea"/>
            </a:endParaRPr>
          </a:p>
        </p:txBody>
      </p:sp>
      <p:sp>
        <p:nvSpPr>
          <p:cNvPr id="68" name="矩形 67"/>
          <p:cNvSpPr/>
          <p:nvPr>
            <p:custDataLst>
              <p:tags r:id="rId19"/>
            </p:custDataLst>
          </p:nvPr>
        </p:nvSpPr>
        <p:spPr>
          <a:xfrm>
            <a:off x="3270250" y="2884170"/>
            <a:ext cx="3220085" cy="622300"/>
          </a:xfrm>
          <a:prstGeom prst="rect">
            <a:avLst/>
          </a:prstGeom>
          <a:noFill/>
        </p:spPr>
        <p:txBody>
          <a:bodyPr wrap="square" lIns="0" tIns="0" rIns="0" bIns="0" rtlCol="0" anchor="b" anchorCtr="0">
            <a:noAutofit/>
          </a:bodyPr>
          <a:lstStyle/>
          <a:p>
            <a:pPr algn="ctr">
              <a:spcBef>
                <a:spcPct val="0"/>
              </a:spcBef>
              <a:spcAft>
                <a:spcPct val="0"/>
              </a:spcAft>
            </a:pPr>
            <a:r>
              <a:rPr lang="zh-CN" altLang="en-US" sz="2000" b="1">
                <a:solidFill>
                  <a:schemeClr val="accent2"/>
                </a:solidFill>
                <a:latin typeface="微软雅黑" panose="020B0503020204020204" charset="-122"/>
                <a:ea typeface="微软雅黑" panose="020B0503020204020204" charset="-122"/>
                <a:cs typeface="+mn-ea"/>
                <a:sym typeface="+mn-ea"/>
              </a:rPr>
              <a:t>数据新闻可视化的</a:t>
            </a:r>
            <a:endParaRPr lang="zh-CN" altLang="en-US" sz="2000" b="1">
              <a:solidFill>
                <a:schemeClr val="accent2"/>
              </a:solidFill>
              <a:latin typeface="微软雅黑" panose="020B0503020204020204" charset="-122"/>
              <a:ea typeface="微软雅黑" panose="020B0503020204020204" charset="-122"/>
              <a:cs typeface="+mn-ea"/>
              <a:sym typeface="+mn-ea"/>
            </a:endParaRPr>
          </a:p>
          <a:p>
            <a:pPr algn="ctr">
              <a:spcBef>
                <a:spcPct val="0"/>
              </a:spcBef>
              <a:spcAft>
                <a:spcPct val="0"/>
              </a:spcAft>
            </a:pPr>
            <a:r>
              <a:rPr lang="zh-CN" altLang="en-US" sz="2000" b="1">
                <a:solidFill>
                  <a:schemeClr val="accent2"/>
                </a:solidFill>
                <a:latin typeface="微软雅黑" panose="020B0503020204020204" charset="-122"/>
                <a:ea typeface="微软雅黑" panose="020B0503020204020204" charset="-122"/>
                <a:cs typeface="+mn-ea"/>
                <a:sym typeface="+mn-ea"/>
              </a:rPr>
              <a:t>常见类型</a:t>
            </a:r>
            <a:endParaRPr lang="zh-CN" altLang="en-US" sz="2000" b="1">
              <a:solidFill>
                <a:schemeClr val="accent2"/>
              </a:solidFill>
              <a:latin typeface="微软雅黑" panose="020B0503020204020204" charset="-122"/>
              <a:ea typeface="微软雅黑" panose="020B0503020204020204" charset="-122"/>
              <a:cs typeface="+mn-ea"/>
              <a:sym typeface="+mn-ea"/>
            </a:endParaRPr>
          </a:p>
        </p:txBody>
      </p:sp>
      <p:sp>
        <p:nvSpPr>
          <p:cNvPr id="69" name="矩形 68"/>
          <p:cNvSpPr/>
          <p:nvPr>
            <p:custDataLst>
              <p:tags r:id="rId20"/>
            </p:custDataLst>
          </p:nvPr>
        </p:nvSpPr>
        <p:spPr>
          <a:xfrm>
            <a:off x="6077585" y="2863850"/>
            <a:ext cx="3202940" cy="642620"/>
          </a:xfrm>
          <a:prstGeom prst="rect">
            <a:avLst/>
          </a:prstGeom>
          <a:noFill/>
        </p:spPr>
        <p:txBody>
          <a:bodyPr wrap="square" lIns="0" tIns="0" rIns="0" bIns="0" rtlCol="0" anchor="b" anchorCtr="0">
            <a:noAutofit/>
          </a:bodyPr>
          <a:lstStyle/>
          <a:p>
            <a:pPr algn="ctr">
              <a:spcBef>
                <a:spcPct val="0"/>
              </a:spcBef>
              <a:spcAft>
                <a:spcPct val="0"/>
              </a:spcAft>
            </a:pPr>
            <a:r>
              <a:rPr lang="zh-CN" altLang="en-US" sz="2000" b="1">
                <a:solidFill>
                  <a:schemeClr val="accent1"/>
                </a:solidFill>
                <a:latin typeface="微软雅黑" panose="020B0503020204020204" charset="-122"/>
                <a:ea typeface="微软雅黑" panose="020B0503020204020204" charset="-122"/>
                <a:cs typeface="+mn-ea"/>
                <a:sym typeface="+mn-ea"/>
              </a:rPr>
              <a:t>数据新闻可视化的</a:t>
            </a:r>
            <a:endParaRPr lang="zh-CN" altLang="en-US" sz="2000" b="1">
              <a:solidFill>
                <a:schemeClr val="accent1"/>
              </a:solidFill>
              <a:latin typeface="微软雅黑" panose="020B0503020204020204" charset="-122"/>
              <a:ea typeface="微软雅黑" panose="020B0503020204020204" charset="-122"/>
              <a:cs typeface="+mn-ea"/>
              <a:sym typeface="+mn-ea"/>
            </a:endParaRPr>
          </a:p>
          <a:p>
            <a:pPr algn="ctr">
              <a:spcBef>
                <a:spcPct val="0"/>
              </a:spcBef>
              <a:spcAft>
                <a:spcPct val="0"/>
              </a:spcAft>
            </a:pPr>
            <a:r>
              <a:rPr lang="zh-CN" altLang="en-US" sz="2000" b="1">
                <a:solidFill>
                  <a:schemeClr val="accent1"/>
                </a:solidFill>
                <a:latin typeface="微软雅黑" panose="020B0503020204020204" charset="-122"/>
                <a:ea typeface="微软雅黑" panose="020B0503020204020204" charset="-122"/>
                <a:cs typeface="+mn-ea"/>
                <a:sym typeface="+mn-ea"/>
              </a:rPr>
              <a:t>设计原则</a:t>
            </a:r>
            <a:endParaRPr lang="zh-CN" altLang="en-US" sz="2000" b="1">
              <a:solidFill>
                <a:schemeClr val="accent1"/>
              </a:solidFill>
              <a:latin typeface="微软雅黑" panose="020B0503020204020204" charset="-122"/>
              <a:ea typeface="微软雅黑" panose="020B0503020204020204" charset="-122"/>
              <a:cs typeface="+mn-ea"/>
              <a:sym typeface="+mn-ea"/>
            </a:endParaRPr>
          </a:p>
        </p:txBody>
      </p:sp>
      <p:sp>
        <p:nvSpPr>
          <p:cNvPr id="70" name="矩形 69"/>
          <p:cNvSpPr/>
          <p:nvPr>
            <p:custDataLst>
              <p:tags r:id="rId21"/>
            </p:custDataLst>
          </p:nvPr>
        </p:nvSpPr>
        <p:spPr>
          <a:xfrm>
            <a:off x="8656955" y="2843530"/>
            <a:ext cx="3569335" cy="662940"/>
          </a:xfrm>
          <a:prstGeom prst="rect">
            <a:avLst/>
          </a:prstGeom>
          <a:noFill/>
        </p:spPr>
        <p:txBody>
          <a:bodyPr wrap="square" lIns="0" tIns="0" rIns="0" bIns="0" rtlCol="0" anchor="b" anchorCtr="0">
            <a:noAutofit/>
          </a:bodyPr>
          <a:lstStyle/>
          <a:p>
            <a:pPr algn="ctr">
              <a:spcBef>
                <a:spcPct val="0"/>
              </a:spcBef>
              <a:spcAft>
                <a:spcPct val="0"/>
              </a:spcAft>
            </a:pPr>
            <a:r>
              <a:rPr lang="zh-CN" altLang="en-US" sz="2000" b="1">
                <a:solidFill>
                  <a:schemeClr val="accent2"/>
                </a:solidFill>
                <a:latin typeface="微软雅黑" panose="020B0503020204020204" charset="-122"/>
                <a:ea typeface="微软雅黑" panose="020B0503020204020204" charset="-122"/>
                <a:cs typeface="+mn-ea"/>
                <a:sym typeface="+mn-ea"/>
              </a:rPr>
              <a:t>数据新闻可视化的</a:t>
            </a:r>
            <a:endParaRPr lang="zh-CN" altLang="en-US" sz="2000" b="1">
              <a:solidFill>
                <a:schemeClr val="accent2"/>
              </a:solidFill>
              <a:latin typeface="微软雅黑" panose="020B0503020204020204" charset="-122"/>
              <a:ea typeface="微软雅黑" panose="020B0503020204020204" charset="-122"/>
              <a:cs typeface="+mn-ea"/>
              <a:sym typeface="+mn-ea"/>
            </a:endParaRPr>
          </a:p>
          <a:p>
            <a:pPr algn="ctr">
              <a:spcBef>
                <a:spcPct val="0"/>
              </a:spcBef>
              <a:spcAft>
                <a:spcPct val="0"/>
              </a:spcAft>
            </a:pPr>
            <a:r>
              <a:rPr lang="zh-CN" altLang="en-US" sz="2000" b="1">
                <a:solidFill>
                  <a:schemeClr val="accent2"/>
                </a:solidFill>
                <a:latin typeface="微软雅黑" panose="020B0503020204020204" charset="-122"/>
                <a:ea typeface="微软雅黑" panose="020B0503020204020204" charset="-122"/>
                <a:cs typeface="+mn-ea"/>
                <a:sym typeface="+mn-ea"/>
              </a:rPr>
              <a:t>工具应用</a:t>
            </a:r>
            <a:endParaRPr lang="zh-CN" altLang="en-US" sz="2000" b="1">
              <a:solidFill>
                <a:schemeClr val="accent2"/>
              </a:solidFill>
              <a:latin typeface="微软雅黑" panose="020B0503020204020204" charset="-122"/>
              <a:ea typeface="微软雅黑" panose="020B0503020204020204" charset="-122"/>
              <a:cs typeface="+mn-ea"/>
              <a:sym typeface="+mn-ea"/>
            </a:endParaRPr>
          </a:p>
        </p:txBody>
      </p:sp>
      <p:cxnSp>
        <p:nvCxnSpPr>
          <p:cNvPr id="91" name="直接连接符 90"/>
          <p:cNvCxnSpPr/>
          <p:nvPr>
            <p:custDataLst>
              <p:tags r:id="rId22"/>
            </p:custDataLst>
          </p:nvPr>
        </p:nvCxnSpPr>
        <p:spPr>
          <a:xfrm>
            <a:off x="3644901" y="3226436"/>
            <a:ext cx="0" cy="2411730"/>
          </a:xfrm>
          <a:prstGeom prst="line">
            <a:avLst/>
          </a:prstGeom>
          <a:ln w="9525">
            <a:gradFill>
              <a:gsLst>
                <a:gs pos="26000">
                  <a:schemeClr val="accent2">
                    <a:alpha val="0"/>
                  </a:schemeClr>
                </a:gs>
                <a:gs pos="100000">
                  <a:schemeClr val="accent2">
                    <a:alpha val="100000"/>
                  </a:schemeClr>
                </a:gs>
              </a:gsLst>
              <a:lin ang="16200000" scaled="1"/>
            </a:gra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custDataLst>
              <p:tags r:id="rId23"/>
            </p:custDataLst>
          </p:nvPr>
        </p:nvCxnSpPr>
        <p:spPr>
          <a:xfrm>
            <a:off x="6221731" y="3226436"/>
            <a:ext cx="0" cy="2411730"/>
          </a:xfrm>
          <a:prstGeom prst="line">
            <a:avLst/>
          </a:prstGeom>
          <a:ln w="9525">
            <a:gradFill>
              <a:gsLst>
                <a:gs pos="26000">
                  <a:schemeClr val="accent1">
                    <a:alpha val="0"/>
                  </a:schemeClr>
                </a:gs>
                <a:gs pos="100000">
                  <a:schemeClr val="accent1">
                    <a:alpha val="100000"/>
                  </a:schemeClr>
                </a:gs>
              </a:gsLst>
              <a:lin ang="16200000" scaled="1"/>
            </a:gra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custDataLst>
              <p:tags r:id="rId24"/>
            </p:custDataLst>
          </p:nvPr>
        </p:nvCxnSpPr>
        <p:spPr>
          <a:xfrm>
            <a:off x="9073516" y="3226436"/>
            <a:ext cx="0" cy="2411730"/>
          </a:xfrm>
          <a:prstGeom prst="line">
            <a:avLst/>
          </a:prstGeom>
          <a:ln w="9525">
            <a:gradFill>
              <a:gsLst>
                <a:gs pos="26000">
                  <a:schemeClr val="accent2">
                    <a:alpha val="0"/>
                  </a:schemeClr>
                </a:gs>
                <a:gs pos="100000">
                  <a:schemeClr val="accent2">
                    <a:alpha val="100000"/>
                  </a:schemeClr>
                </a:gs>
              </a:gsLst>
              <a:lin ang="16200000" scaled="1"/>
            </a:gradFill>
          </a:ln>
        </p:spPr>
        <p:style>
          <a:lnRef idx="1">
            <a:schemeClr val="accent1"/>
          </a:lnRef>
          <a:fillRef idx="0">
            <a:schemeClr val="accent1"/>
          </a:fillRef>
          <a:effectRef idx="0">
            <a:schemeClr val="accent1"/>
          </a:effectRef>
          <a:fontRef idx="minor">
            <a:schemeClr val="tx1"/>
          </a:fontRef>
        </p:style>
      </p:cxnSp>
      <p:grpSp>
        <p:nvGrpSpPr>
          <p:cNvPr id="4" name="组合 3"/>
          <p:cNvGrpSpPr/>
          <p:nvPr>
            <p:custDataLst>
              <p:tags r:id="rId25"/>
            </p:custDataLst>
          </p:nvPr>
        </p:nvGrpSpPr>
        <p:grpSpPr>
          <a:xfrm>
            <a:off x="1673860" y="1743711"/>
            <a:ext cx="865505" cy="864870"/>
            <a:chOff x="2312" y="2784"/>
            <a:chExt cx="1363" cy="1362"/>
          </a:xfrm>
        </p:grpSpPr>
        <p:sp>
          <p:nvSpPr>
            <p:cNvPr id="46" name="任意多边形: 形状 43"/>
            <p:cNvSpPr/>
            <p:nvPr>
              <p:custDataLst>
                <p:tags r:id="rId26"/>
              </p:custDataLst>
            </p:nvPr>
          </p:nvSpPr>
          <p:spPr>
            <a:xfrm>
              <a:off x="2331" y="2784"/>
              <a:ext cx="1344" cy="1342"/>
            </a:xfrm>
            <a:custGeom>
              <a:avLst/>
              <a:gdLst>
                <a:gd name="connsiteX0" fmla="*/ 162422 w 973178"/>
                <a:gd name="connsiteY0" fmla="*/ 0 h 973178"/>
                <a:gd name="connsiteX1" fmla="*/ 973178 w 973178"/>
                <a:gd name="connsiteY1" fmla="*/ 0 h 973178"/>
                <a:gd name="connsiteX2" fmla="*/ 973178 w 973178"/>
                <a:gd name="connsiteY2" fmla="*/ 812655 h 973178"/>
                <a:gd name="connsiteX3" fmla="*/ 812655 w 973178"/>
                <a:gd name="connsiteY3" fmla="*/ 973178 h 973178"/>
                <a:gd name="connsiteX4" fmla="*/ 113981 w 973178"/>
                <a:gd name="connsiteY4" fmla="*/ 973178 h 973178"/>
                <a:gd name="connsiteX5" fmla="*/ 113981 w 973178"/>
                <a:gd name="connsiteY5" fmla="*/ 569595 h 973178"/>
                <a:gd name="connsiteX6" fmla="*/ 0 w 973178"/>
                <a:gd name="connsiteY6" fmla="*/ 569595 h 973178"/>
                <a:gd name="connsiteX7" fmla="*/ 0 w 973178"/>
                <a:gd name="connsiteY7" fmla="*/ 162422 h 973178"/>
                <a:gd name="connsiteX0-1" fmla="*/ 162422 w 973178"/>
                <a:gd name="connsiteY0-2" fmla="*/ 0 h 973178"/>
                <a:gd name="connsiteX1-3" fmla="*/ 973178 w 973178"/>
                <a:gd name="connsiteY1-4" fmla="*/ 0 h 973178"/>
                <a:gd name="connsiteX2-5" fmla="*/ 973178 w 973178"/>
                <a:gd name="connsiteY2-6" fmla="*/ 812655 h 973178"/>
                <a:gd name="connsiteX3-7" fmla="*/ 812655 w 973178"/>
                <a:gd name="connsiteY3-8" fmla="*/ 973178 h 973178"/>
                <a:gd name="connsiteX4-9" fmla="*/ 113981 w 973178"/>
                <a:gd name="connsiteY4-10" fmla="*/ 973178 h 973178"/>
                <a:gd name="connsiteX5-11" fmla="*/ 113981 w 973178"/>
                <a:gd name="connsiteY5-12" fmla="*/ 569595 h 973178"/>
                <a:gd name="connsiteX6-13" fmla="*/ 0 w 973178"/>
                <a:gd name="connsiteY6-14" fmla="*/ 494617 h 973178"/>
                <a:gd name="connsiteX7-15" fmla="*/ 0 w 973178"/>
                <a:gd name="connsiteY7-16" fmla="*/ 162422 h 973178"/>
                <a:gd name="connsiteX8" fmla="*/ 162422 w 973178"/>
                <a:gd name="connsiteY8" fmla="*/ 0 h 97317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 y="connsiteY8"/>
                </a:cxn>
              </a:cxnLst>
              <a:rect l="l" t="t" r="r" b="b"/>
              <a:pathLst>
                <a:path w="973178" h="973178">
                  <a:moveTo>
                    <a:pt x="162422" y="0"/>
                  </a:moveTo>
                  <a:lnTo>
                    <a:pt x="973178" y="0"/>
                  </a:lnTo>
                  <a:lnTo>
                    <a:pt x="973178" y="812655"/>
                  </a:lnTo>
                  <a:lnTo>
                    <a:pt x="812655" y="973178"/>
                  </a:lnTo>
                  <a:lnTo>
                    <a:pt x="113981" y="973178"/>
                  </a:lnTo>
                  <a:lnTo>
                    <a:pt x="113981" y="569595"/>
                  </a:lnTo>
                  <a:lnTo>
                    <a:pt x="0" y="494617"/>
                  </a:lnTo>
                  <a:lnTo>
                    <a:pt x="0" y="162422"/>
                  </a:lnTo>
                  <a:lnTo>
                    <a:pt x="162422" y="0"/>
                  </a:lnTo>
                  <a:close/>
                </a:path>
              </a:pathLst>
            </a:custGeom>
            <a:gradFill>
              <a:gsLst>
                <a:gs pos="0">
                  <a:schemeClr val="accent1">
                    <a:alpha val="0"/>
                  </a:schemeClr>
                </a:gs>
                <a:gs pos="100000">
                  <a:schemeClr val="accent1">
                    <a:alpha val="30000"/>
                  </a:schemeClr>
                </a:gs>
              </a:gsLst>
              <a:lin ang="16200000" scaled="0"/>
            </a:gradFill>
            <a:ln w="6350">
              <a:solidFill>
                <a:schemeClr val="accent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sz="2400" b="1" spc="100">
                  <a:solidFill>
                    <a:schemeClr val="tx1">
                      <a:lumMod val="85000"/>
                      <a:lumOff val="15000"/>
                      <a:alpha val="95000"/>
                    </a:schemeClr>
                  </a:solidFill>
                  <a:uFillTx/>
                  <a:latin typeface="Agency FB" panose="020B0503020202020204" charset="0"/>
                  <a:ea typeface="微软雅黑" panose="020B0503020204020204" charset="-122"/>
                  <a:cs typeface="Agency FB" panose="020B0503020202020204" charset="0"/>
                  <a:sym typeface="MiSans Normal" panose="00000500000000000000" charset="-122"/>
                </a:rPr>
                <a:t>01</a:t>
              </a:r>
              <a:endParaRPr lang="en-US" sz="2400" b="1" spc="100">
                <a:solidFill>
                  <a:schemeClr val="tx1">
                    <a:lumMod val="85000"/>
                    <a:lumOff val="15000"/>
                    <a:alpha val="95000"/>
                  </a:schemeClr>
                </a:solidFill>
                <a:uFillTx/>
                <a:latin typeface="Agency FB" panose="020B0503020202020204" charset="0"/>
                <a:ea typeface="微软雅黑" panose="020B0503020204020204" charset="-122"/>
                <a:cs typeface="Agency FB" panose="020B0503020202020204" charset="0"/>
                <a:sym typeface="MiSans Normal" panose="00000500000000000000" charset="-122"/>
              </a:endParaRPr>
            </a:p>
          </p:txBody>
        </p:sp>
        <p:sp>
          <p:nvSpPr>
            <p:cNvPr id="51" name="等腰三角形 50"/>
            <p:cNvSpPr/>
            <p:nvPr>
              <p:custDataLst>
                <p:tags r:id="rId27"/>
              </p:custDataLst>
            </p:nvPr>
          </p:nvSpPr>
          <p:spPr>
            <a:xfrm rot="16200000">
              <a:off x="3498" y="2857"/>
              <a:ext cx="103" cy="103"/>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0" name="任意多边形: 形状 40"/>
            <p:cNvSpPr/>
            <p:nvPr>
              <p:custDataLst>
                <p:tags r:id="rId28"/>
              </p:custDataLst>
            </p:nvPr>
          </p:nvSpPr>
          <p:spPr>
            <a:xfrm>
              <a:off x="2312" y="3556"/>
              <a:ext cx="129" cy="590"/>
            </a:xfrm>
            <a:custGeom>
              <a:avLst/>
              <a:gdLst>
                <a:gd name="connsiteX0" fmla="*/ 13335 w 146685"/>
                <a:gd name="connsiteY0" fmla="*/ 0 h 198120"/>
                <a:gd name="connsiteX1" fmla="*/ 144780 w 146685"/>
                <a:gd name="connsiteY1" fmla="*/ 85725 h 198120"/>
                <a:gd name="connsiteX2" fmla="*/ 146685 w 146685"/>
                <a:gd name="connsiteY2" fmla="*/ 198120 h 198120"/>
                <a:gd name="connsiteX3" fmla="*/ 0 w 146685"/>
                <a:gd name="connsiteY3" fmla="*/ 89535 h 198120"/>
                <a:gd name="connsiteX4" fmla="*/ 13335 w 146685"/>
                <a:gd name="connsiteY4" fmla="*/ 0 h 198120"/>
                <a:gd name="connsiteX0-1" fmla="*/ 13335 w 144780"/>
                <a:gd name="connsiteY0-2" fmla="*/ 0 h 203835"/>
                <a:gd name="connsiteX1-3" fmla="*/ 144780 w 144780"/>
                <a:gd name="connsiteY1-4" fmla="*/ 85725 h 203835"/>
                <a:gd name="connsiteX2-5" fmla="*/ 137160 w 144780"/>
                <a:gd name="connsiteY2-6" fmla="*/ 203835 h 203835"/>
                <a:gd name="connsiteX3-7" fmla="*/ 0 w 144780"/>
                <a:gd name="connsiteY3-8" fmla="*/ 89535 h 203835"/>
                <a:gd name="connsiteX4-9" fmla="*/ 13335 w 144780"/>
                <a:gd name="connsiteY4-10" fmla="*/ 0 h 203835"/>
                <a:gd name="connsiteX0-11" fmla="*/ 13335 w 144780"/>
                <a:gd name="connsiteY0-12" fmla="*/ 0 h 203835"/>
                <a:gd name="connsiteX1-13" fmla="*/ 144780 w 144780"/>
                <a:gd name="connsiteY1-14" fmla="*/ 85725 h 203835"/>
                <a:gd name="connsiteX2-15" fmla="*/ 144780 w 144780"/>
                <a:gd name="connsiteY2-16" fmla="*/ 203835 h 203835"/>
                <a:gd name="connsiteX3-17" fmla="*/ 0 w 144780"/>
                <a:gd name="connsiteY3-18" fmla="*/ 89535 h 203835"/>
                <a:gd name="connsiteX4-19" fmla="*/ 13335 w 144780"/>
                <a:gd name="connsiteY4-20" fmla="*/ 0 h 203835"/>
                <a:gd name="connsiteX0-21" fmla="*/ 1905 w 133350"/>
                <a:gd name="connsiteY0-22" fmla="*/ 0 h 203835"/>
                <a:gd name="connsiteX1-23" fmla="*/ 133350 w 133350"/>
                <a:gd name="connsiteY1-24" fmla="*/ 85725 h 203835"/>
                <a:gd name="connsiteX2-25" fmla="*/ 133350 w 133350"/>
                <a:gd name="connsiteY2-26" fmla="*/ 203835 h 203835"/>
                <a:gd name="connsiteX3-27" fmla="*/ 0 w 133350"/>
                <a:gd name="connsiteY3-28" fmla="*/ 118110 h 203835"/>
                <a:gd name="connsiteX4-29" fmla="*/ 1905 w 133350"/>
                <a:gd name="connsiteY4-30" fmla="*/ 0 h 20383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8" h="632">
                  <a:moveTo>
                    <a:pt x="2" y="0"/>
                  </a:moveTo>
                  <a:lnTo>
                    <a:pt x="138" y="89"/>
                  </a:lnTo>
                  <a:lnTo>
                    <a:pt x="138" y="211"/>
                  </a:lnTo>
                  <a:lnTo>
                    <a:pt x="0" y="122"/>
                  </a:lnTo>
                  <a:lnTo>
                    <a:pt x="2" y="0"/>
                  </a:lnTo>
                  <a:close/>
                  <a:moveTo>
                    <a:pt x="2" y="208"/>
                  </a:moveTo>
                  <a:lnTo>
                    <a:pt x="138" y="297"/>
                  </a:lnTo>
                  <a:lnTo>
                    <a:pt x="138" y="419"/>
                  </a:lnTo>
                  <a:lnTo>
                    <a:pt x="0" y="330"/>
                  </a:lnTo>
                  <a:lnTo>
                    <a:pt x="2" y="208"/>
                  </a:lnTo>
                  <a:close/>
                  <a:moveTo>
                    <a:pt x="2" y="421"/>
                  </a:moveTo>
                  <a:lnTo>
                    <a:pt x="138" y="510"/>
                  </a:lnTo>
                  <a:lnTo>
                    <a:pt x="138" y="632"/>
                  </a:lnTo>
                  <a:lnTo>
                    <a:pt x="0" y="543"/>
                  </a:lnTo>
                  <a:lnTo>
                    <a:pt x="2" y="421"/>
                  </a:lnTo>
                  <a:close/>
                </a:path>
              </a:pathLst>
            </a:custGeom>
            <a:gradFill>
              <a:gsLst>
                <a:gs pos="0">
                  <a:schemeClr val="accent1">
                    <a:alpha val="0"/>
                  </a:schemeClr>
                </a:gs>
                <a:gs pos="100000">
                  <a:schemeClr val="accent1">
                    <a:alpha val="10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spcBef>
                  <a:spcPts val="0"/>
                </a:spcBef>
                <a:spcAft>
                  <a:spcPts val="0"/>
                </a:spcAft>
                <a:buClrTx/>
                <a:buSzTx/>
                <a:buFontTx/>
              </a:pPr>
              <a:endParaRPr lang="zh-CN" altLang="en-US" sz="2400" b="1" noProof="0">
                <a:ln>
                  <a:noFill/>
                </a:ln>
                <a:solidFill>
                  <a:prstClr val="white"/>
                </a:solidFill>
                <a:effectLst/>
                <a:uLnTx/>
                <a:uFillTx/>
                <a:latin typeface="微软雅黑" panose="020B0503020204020204" charset="-122"/>
                <a:ea typeface="微软雅黑" panose="020B0503020204020204" charset="-122"/>
                <a:sym typeface="+mn-ea"/>
              </a:endParaRPr>
            </a:p>
          </p:txBody>
        </p:sp>
      </p:grpSp>
      <p:grpSp>
        <p:nvGrpSpPr>
          <p:cNvPr id="5" name="组合 4"/>
          <p:cNvGrpSpPr/>
          <p:nvPr>
            <p:custDataLst>
              <p:tags r:id="rId29"/>
            </p:custDataLst>
          </p:nvPr>
        </p:nvGrpSpPr>
        <p:grpSpPr>
          <a:xfrm>
            <a:off x="4441191" y="1743076"/>
            <a:ext cx="865505" cy="864870"/>
            <a:chOff x="6702" y="2784"/>
            <a:chExt cx="1363" cy="1362"/>
          </a:xfrm>
        </p:grpSpPr>
        <p:sp>
          <p:nvSpPr>
            <p:cNvPr id="71" name="任意多边形: 形状 43"/>
            <p:cNvSpPr/>
            <p:nvPr>
              <p:custDataLst>
                <p:tags r:id="rId30"/>
              </p:custDataLst>
            </p:nvPr>
          </p:nvSpPr>
          <p:spPr>
            <a:xfrm>
              <a:off x="6721" y="2784"/>
              <a:ext cx="1344" cy="1342"/>
            </a:xfrm>
            <a:custGeom>
              <a:avLst/>
              <a:gdLst>
                <a:gd name="connsiteX0" fmla="*/ 162422 w 973178"/>
                <a:gd name="connsiteY0" fmla="*/ 0 h 973178"/>
                <a:gd name="connsiteX1" fmla="*/ 973178 w 973178"/>
                <a:gd name="connsiteY1" fmla="*/ 0 h 973178"/>
                <a:gd name="connsiteX2" fmla="*/ 973178 w 973178"/>
                <a:gd name="connsiteY2" fmla="*/ 812655 h 973178"/>
                <a:gd name="connsiteX3" fmla="*/ 812655 w 973178"/>
                <a:gd name="connsiteY3" fmla="*/ 973178 h 973178"/>
                <a:gd name="connsiteX4" fmla="*/ 113981 w 973178"/>
                <a:gd name="connsiteY4" fmla="*/ 973178 h 973178"/>
                <a:gd name="connsiteX5" fmla="*/ 113981 w 973178"/>
                <a:gd name="connsiteY5" fmla="*/ 569595 h 973178"/>
                <a:gd name="connsiteX6" fmla="*/ 0 w 973178"/>
                <a:gd name="connsiteY6" fmla="*/ 569595 h 973178"/>
                <a:gd name="connsiteX7" fmla="*/ 0 w 973178"/>
                <a:gd name="connsiteY7" fmla="*/ 162422 h 973178"/>
                <a:gd name="connsiteX0-1" fmla="*/ 162422 w 973178"/>
                <a:gd name="connsiteY0-2" fmla="*/ 0 h 973178"/>
                <a:gd name="connsiteX1-3" fmla="*/ 973178 w 973178"/>
                <a:gd name="connsiteY1-4" fmla="*/ 0 h 973178"/>
                <a:gd name="connsiteX2-5" fmla="*/ 973178 w 973178"/>
                <a:gd name="connsiteY2-6" fmla="*/ 812655 h 973178"/>
                <a:gd name="connsiteX3-7" fmla="*/ 812655 w 973178"/>
                <a:gd name="connsiteY3-8" fmla="*/ 973178 h 973178"/>
                <a:gd name="connsiteX4-9" fmla="*/ 113981 w 973178"/>
                <a:gd name="connsiteY4-10" fmla="*/ 973178 h 973178"/>
                <a:gd name="connsiteX5-11" fmla="*/ 113981 w 973178"/>
                <a:gd name="connsiteY5-12" fmla="*/ 569595 h 973178"/>
                <a:gd name="connsiteX6-13" fmla="*/ 0 w 973178"/>
                <a:gd name="connsiteY6-14" fmla="*/ 494617 h 973178"/>
                <a:gd name="connsiteX7-15" fmla="*/ 0 w 973178"/>
                <a:gd name="connsiteY7-16" fmla="*/ 162422 h 973178"/>
                <a:gd name="connsiteX8" fmla="*/ 162422 w 973178"/>
                <a:gd name="connsiteY8" fmla="*/ 0 h 97317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 y="connsiteY8"/>
                </a:cxn>
              </a:cxnLst>
              <a:rect l="l" t="t" r="r" b="b"/>
              <a:pathLst>
                <a:path w="973178" h="973178">
                  <a:moveTo>
                    <a:pt x="162422" y="0"/>
                  </a:moveTo>
                  <a:lnTo>
                    <a:pt x="973178" y="0"/>
                  </a:lnTo>
                  <a:lnTo>
                    <a:pt x="973178" y="812655"/>
                  </a:lnTo>
                  <a:lnTo>
                    <a:pt x="812655" y="973178"/>
                  </a:lnTo>
                  <a:lnTo>
                    <a:pt x="113981" y="973178"/>
                  </a:lnTo>
                  <a:lnTo>
                    <a:pt x="113981" y="569595"/>
                  </a:lnTo>
                  <a:lnTo>
                    <a:pt x="0" y="494617"/>
                  </a:lnTo>
                  <a:lnTo>
                    <a:pt x="0" y="162422"/>
                  </a:lnTo>
                  <a:lnTo>
                    <a:pt x="162422" y="0"/>
                  </a:lnTo>
                  <a:close/>
                </a:path>
              </a:pathLst>
            </a:custGeom>
            <a:gradFill>
              <a:gsLst>
                <a:gs pos="0">
                  <a:schemeClr val="accent2">
                    <a:alpha val="0"/>
                  </a:schemeClr>
                </a:gs>
                <a:gs pos="100000">
                  <a:schemeClr val="accent2">
                    <a:alpha val="30000"/>
                  </a:schemeClr>
                </a:gs>
              </a:gsLst>
              <a:lin ang="16200000" scaled="0"/>
            </a:gradFill>
            <a:ln w="6350">
              <a:solidFill>
                <a:schemeClr val="accent2">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sz="2400" b="1" spc="100">
                  <a:solidFill>
                    <a:schemeClr val="tx1">
                      <a:lumMod val="85000"/>
                      <a:lumOff val="15000"/>
                      <a:alpha val="95000"/>
                    </a:schemeClr>
                  </a:solidFill>
                  <a:uFillTx/>
                  <a:latin typeface="Agency FB" panose="020B0503020202020204" charset="0"/>
                  <a:ea typeface="微软雅黑" panose="020B0503020204020204" charset="-122"/>
                  <a:cs typeface="Agency FB" panose="020B0503020202020204" charset="0"/>
                  <a:sym typeface="MiSans Normal" panose="00000500000000000000" charset="-122"/>
                </a:rPr>
                <a:t>02</a:t>
              </a:r>
              <a:endParaRPr lang="en-US" sz="2400" b="1">
                <a:solidFill>
                  <a:schemeClr val="tx1">
                    <a:lumMod val="85000"/>
                    <a:lumOff val="15000"/>
                    <a:alpha val="95000"/>
                  </a:schemeClr>
                </a:solidFill>
                <a:latin typeface="微软雅黑" panose="020B0503020204020204" charset="-122"/>
                <a:ea typeface="微软雅黑" panose="020B0503020204020204" charset="-122"/>
                <a:cs typeface="MiSans Normal" panose="00000500000000000000" charset="-122"/>
                <a:sym typeface="MiSans Normal" panose="00000500000000000000" charset="-122"/>
              </a:endParaRPr>
            </a:p>
          </p:txBody>
        </p:sp>
        <p:sp>
          <p:nvSpPr>
            <p:cNvPr id="72" name="等腰三角形 71"/>
            <p:cNvSpPr/>
            <p:nvPr>
              <p:custDataLst>
                <p:tags r:id="rId31"/>
              </p:custDataLst>
            </p:nvPr>
          </p:nvSpPr>
          <p:spPr>
            <a:xfrm rot="16200000">
              <a:off x="7888" y="2857"/>
              <a:ext cx="103" cy="103"/>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4" name="任意多边形: 形状 40"/>
            <p:cNvSpPr/>
            <p:nvPr>
              <p:custDataLst>
                <p:tags r:id="rId32"/>
              </p:custDataLst>
            </p:nvPr>
          </p:nvSpPr>
          <p:spPr>
            <a:xfrm>
              <a:off x="6702" y="3556"/>
              <a:ext cx="129" cy="590"/>
            </a:xfrm>
            <a:custGeom>
              <a:avLst/>
              <a:gdLst>
                <a:gd name="connsiteX0" fmla="*/ 13335 w 146685"/>
                <a:gd name="connsiteY0" fmla="*/ 0 h 198120"/>
                <a:gd name="connsiteX1" fmla="*/ 144780 w 146685"/>
                <a:gd name="connsiteY1" fmla="*/ 85725 h 198120"/>
                <a:gd name="connsiteX2" fmla="*/ 146685 w 146685"/>
                <a:gd name="connsiteY2" fmla="*/ 198120 h 198120"/>
                <a:gd name="connsiteX3" fmla="*/ 0 w 146685"/>
                <a:gd name="connsiteY3" fmla="*/ 89535 h 198120"/>
                <a:gd name="connsiteX4" fmla="*/ 13335 w 146685"/>
                <a:gd name="connsiteY4" fmla="*/ 0 h 198120"/>
                <a:gd name="connsiteX0-1" fmla="*/ 13335 w 144780"/>
                <a:gd name="connsiteY0-2" fmla="*/ 0 h 203835"/>
                <a:gd name="connsiteX1-3" fmla="*/ 144780 w 144780"/>
                <a:gd name="connsiteY1-4" fmla="*/ 85725 h 203835"/>
                <a:gd name="connsiteX2-5" fmla="*/ 137160 w 144780"/>
                <a:gd name="connsiteY2-6" fmla="*/ 203835 h 203835"/>
                <a:gd name="connsiteX3-7" fmla="*/ 0 w 144780"/>
                <a:gd name="connsiteY3-8" fmla="*/ 89535 h 203835"/>
                <a:gd name="connsiteX4-9" fmla="*/ 13335 w 144780"/>
                <a:gd name="connsiteY4-10" fmla="*/ 0 h 203835"/>
                <a:gd name="connsiteX0-11" fmla="*/ 13335 w 144780"/>
                <a:gd name="connsiteY0-12" fmla="*/ 0 h 203835"/>
                <a:gd name="connsiteX1-13" fmla="*/ 144780 w 144780"/>
                <a:gd name="connsiteY1-14" fmla="*/ 85725 h 203835"/>
                <a:gd name="connsiteX2-15" fmla="*/ 144780 w 144780"/>
                <a:gd name="connsiteY2-16" fmla="*/ 203835 h 203835"/>
                <a:gd name="connsiteX3-17" fmla="*/ 0 w 144780"/>
                <a:gd name="connsiteY3-18" fmla="*/ 89535 h 203835"/>
                <a:gd name="connsiteX4-19" fmla="*/ 13335 w 144780"/>
                <a:gd name="connsiteY4-20" fmla="*/ 0 h 203835"/>
                <a:gd name="connsiteX0-21" fmla="*/ 1905 w 133350"/>
                <a:gd name="connsiteY0-22" fmla="*/ 0 h 203835"/>
                <a:gd name="connsiteX1-23" fmla="*/ 133350 w 133350"/>
                <a:gd name="connsiteY1-24" fmla="*/ 85725 h 203835"/>
                <a:gd name="connsiteX2-25" fmla="*/ 133350 w 133350"/>
                <a:gd name="connsiteY2-26" fmla="*/ 203835 h 203835"/>
                <a:gd name="connsiteX3-27" fmla="*/ 0 w 133350"/>
                <a:gd name="connsiteY3-28" fmla="*/ 118110 h 203835"/>
                <a:gd name="connsiteX4-29" fmla="*/ 1905 w 133350"/>
                <a:gd name="connsiteY4-30" fmla="*/ 0 h 20383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8" h="632">
                  <a:moveTo>
                    <a:pt x="2" y="0"/>
                  </a:moveTo>
                  <a:lnTo>
                    <a:pt x="138" y="89"/>
                  </a:lnTo>
                  <a:lnTo>
                    <a:pt x="138" y="211"/>
                  </a:lnTo>
                  <a:lnTo>
                    <a:pt x="0" y="122"/>
                  </a:lnTo>
                  <a:lnTo>
                    <a:pt x="2" y="0"/>
                  </a:lnTo>
                  <a:close/>
                  <a:moveTo>
                    <a:pt x="2" y="208"/>
                  </a:moveTo>
                  <a:lnTo>
                    <a:pt x="138" y="297"/>
                  </a:lnTo>
                  <a:lnTo>
                    <a:pt x="138" y="419"/>
                  </a:lnTo>
                  <a:lnTo>
                    <a:pt x="0" y="330"/>
                  </a:lnTo>
                  <a:lnTo>
                    <a:pt x="2" y="208"/>
                  </a:lnTo>
                  <a:close/>
                  <a:moveTo>
                    <a:pt x="2" y="421"/>
                  </a:moveTo>
                  <a:lnTo>
                    <a:pt x="138" y="510"/>
                  </a:lnTo>
                  <a:lnTo>
                    <a:pt x="138" y="632"/>
                  </a:lnTo>
                  <a:lnTo>
                    <a:pt x="0" y="543"/>
                  </a:lnTo>
                  <a:lnTo>
                    <a:pt x="2" y="421"/>
                  </a:lnTo>
                  <a:close/>
                </a:path>
              </a:pathLst>
            </a:custGeom>
            <a:gradFill>
              <a:gsLst>
                <a:gs pos="0">
                  <a:schemeClr val="accent2">
                    <a:alpha val="0"/>
                  </a:schemeClr>
                </a:gs>
                <a:gs pos="100000">
                  <a:schemeClr val="accent2">
                    <a:alpha val="10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spcBef>
                  <a:spcPts val="0"/>
                </a:spcBef>
                <a:spcAft>
                  <a:spcPts val="0"/>
                </a:spcAft>
                <a:buClrTx/>
                <a:buSzTx/>
                <a:buFontTx/>
              </a:pPr>
              <a:endParaRPr lang="zh-CN" altLang="en-US" sz="2400" b="1" noProof="0">
                <a:ln>
                  <a:noFill/>
                </a:ln>
                <a:solidFill>
                  <a:prstClr val="white"/>
                </a:solidFill>
                <a:effectLst/>
                <a:uLnTx/>
                <a:uFillTx/>
                <a:latin typeface="微软雅黑" panose="020B0503020204020204" charset="-122"/>
                <a:ea typeface="微软雅黑" panose="020B0503020204020204" charset="-122"/>
                <a:sym typeface="+mn-ea"/>
              </a:endParaRPr>
            </a:p>
          </p:txBody>
        </p:sp>
      </p:grpSp>
      <p:grpSp>
        <p:nvGrpSpPr>
          <p:cNvPr id="6" name="组合 5"/>
          <p:cNvGrpSpPr/>
          <p:nvPr>
            <p:custDataLst>
              <p:tags r:id="rId33"/>
            </p:custDataLst>
          </p:nvPr>
        </p:nvGrpSpPr>
        <p:grpSpPr>
          <a:xfrm>
            <a:off x="7226936" y="1733551"/>
            <a:ext cx="865505" cy="864870"/>
            <a:chOff x="11092" y="2784"/>
            <a:chExt cx="1363" cy="1362"/>
          </a:xfrm>
        </p:grpSpPr>
        <p:sp>
          <p:nvSpPr>
            <p:cNvPr id="87" name="任意多边形: 形状 43"/>
            <p:cNvSpPr/>
            <p:nvPr>
              <p:custDataLst>
                <p:tags r:id="rId34"/>
              </p:custDataLst>
            </p:nvPr>
          </p:nvSpPr>
          <p:spPr>
            <a:xfrm>
              <a:off x="11111" y="2784"/>
              <a:ext cx="1344" cy="1342"/>
            </a:xfrm>
            <a:custGeom>
              <a:avLst/>
              <a:gdLst>
                <a:gd name="connsiteX0" fmla="*/ 162422 w 973178"/>
                <a:gd name="connsiteY0" fmla="*/ 0 h 973178"/>
                <a:gd name="connsiteX1" fmla="*/ 973178 w 973178"/>
                <a:gd name="connsiteY1" fmla="*/ 0 h 973178"/>
                <a:gd name="connsiteX2" fmla="*/ 973178 w 973178"/>
                <a:gd name="connsiteY2" fmla="*/ 812655 h 973178"/>
                <a:gd name="connsiteX3" fmla="*/ 812655 w 973178"/>
                <a:gd name="connsiteY3" fmla="*/ 973178 h 973178"/>
                <a:gd name="connsiteX4" fmla="*/ 113981 w 973178"/>
                <a:gd name="connsiteY4" fmla="*/ 973178 h 973178"/>
                <a:gd name="connsiteX5" fmla="*/ 113981 w 973178"/>
                <a:gd name="connsiteY5" fmla="*/ 569595 h 973178"/>
                <a:gd name="connsiteX6" fmla="*/ 0 w 973178"/>
                <a:gd name="connsiteY6" fmla="*/ 569595 h 973178"/>
                <a:gd name="connsiteX7" fmla="*/ 0 w 973178"/>
                <a:gd name="connsiteY7" fmla="*/ 162422 h 973178"/>
                <a:gd name="connsiteX0-1" fmla="*/ 162422 w 973178"/>
                <a:gd name="connsiteY0-2" fmla="*/ 0 h 973178"/>
                <a:gd name="connsiteX1-3" fmla="*/ 973178 w 973178"/>
                <a:gd name="connsiteY1-4" fmla="*/ 0 h 973178"/>
                <a:gd name="connsiteX2-5" fmla="*/ 973178 w 973178"/>
                <a:gd name="connsiteY2-6" fmla="*/ 812655 h 973178"/>
                <a:gd name="connsiteX3-7" fmla="*/ 812655 w 973178"/>
                <a:gd name="connsiteY3-8" fmla="*/ 973178 h 973178"/>
                <a:gd name="connsiteX4-9" fmla="*/ 113981 w 973178"/>
                <a:gd name="connsiteY4-10" fmla="*/ 973178 h 973178"/>
                <a:gd name="connsiteX5-11" fmla="*/ 113981 w 973178"/>
                <a:gd name="connsiteY5-12" fmla="*/ 569595 h 973178"/>
                <a:gd name="connsiteX6-13" fmla="*/ 0 w 973178"/>
                <a:gd name="connsiteY6-14" fmla="*/ 494617 h 973178"/>
                <a:gd name="connsiteX7-15" fmla="*/ 0 w 973178"/>
                <a:gd name="connsiteY7-16" fmla="*/ 162422 h 973178"/>
                <a:gd name="connsiteX8" fmla="*/ 162422 w 973178"/>
                <a:gd name="connsiteY8" fmla="*/ 0 h 97317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 y="connsiteY8"/>
                </a:cxn>
              </a:cxnLst>
              <a:rect l="l" t="t" r="r" b="b"/>
              <a:pathLst>
                <a:path w="973178" h="973178">
                  <a:moveTo>
                    <a:pt x="162422" y="0"/>
                  </a:moveTo>
                  <a:lnTo>
                    <a:pt x="973178" y="0"/>
                  </a:lnTo>
                  <a:lnTo>
                    <a:pt x="973178" y="812655"/>
                  </a:lnTo>
                  <a:lnTo>
                    <a:pt x="812655" y="973178"/>
                  </a:lnTo>
                  <a:lnTo>
                    <a:pt x="113981" y="973178"/>
                  </a:lnTo>
                  <a:lnTo>
                    <a:pt x="113981" y="569595"/>
                  </a:lnTo>
                  <a:lnTo>
                    <a:pt x="0" y="494617"/>
                  </a:lnTo>
                  <a:lnTo>
                    <a:pt x="0" y="162422"/>
                  </a:lnTo>
                  <a:lnTo>
                    <a:pt x="162422" y="0"/>
                  </a:lnTo>
                  <a:close/>
                </a:path>
              </a:pathLst>
            </a:custGeom>
            <a:gradFill>
              <a:gsLst>
                <a:gs pos="0">
                  <a:schemeClr val="accent1">
                    <a:alpha val="0"/>
                  </a:schemeClr>
                </a:gs>
                <a:gs pos="100000">
                  <a:schemeClr val="accent1">
                    <a:alpha val="30000"/>
                  </a:schemeClr>
                </a:gs>
              </a:gsLst>
              <a:lin ang="16200000" scaled="0"/>
            </a:gradFill>
            <a:ln w="6350">
              <a:solidFill>
                <a:schemeClr val="accent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sz="2400" b="1" spc="100">
                  <a:solidFill>
                    <a:schemeClr val="tx1">
                      <a:lumMod val="85000"/>
                      <a:lumOff val="15000"/>
                      <a:alpha val="95000"/>
                    </a:schemeClr>
                  </a:solidFill>
                  <a:uFillTx/>
                  <a:latin typeface="Agency FB" panose="020B0503020202020204" charset="0"/>
                  <a:ea typeface="微软雅黑" panose="020B0503020204020204" charset="-122"/>
                  <a:cs typeface="Agency FB" panose="020B0503020202020204" charset="0"/>
                  <a:sym typeface="MiSans Normal" panose="00000500000000000000" charset="-122"/>
                </a:rPr>
                <a:t>03</a:t>
              </a:r>
              <a:endParaRPr lang="en-US" sz="2400" b="1">
                <a:solidFill>
                  <a:schemeClr val="tx1">
                    <a:lumMod val="85000"/>
                    <a:lumOff val="15000"/>
                    <a:alpha val="95000"/>
                  </a:schemeClr>
                </a:solidFill>
                <a:latin typeface="微软雅黑" panose="020B0503020204020204" charset="-122"/>
                <a:ea typeface="微软雅黑" panose="020B0503020204020204" charset="-122"/>
                <a:cs typeface="MiSans Normal" panose="00000500000000000000" charset="-122"/>
                <a:sym typeface="MiSans Normal" panose="00000500000000000000" charset="-122"/>
              </a:endParaRPr>
            </a:p>
          </p:txBody>
        </p:sp>
        <p:sp>
          <p:nvSpPr>
            <p:cNvPr id="89" name="等腰三角形 88"/>
            <p:cNvSpPr/>
            <p:nvPr>
              <p:custDataLst>
                <p:tags r:id="rId35"/>
              </p:custDataLst>
            </p:nvPr>
          </p:nvSpPr>
          <p:spPr>
            <a:xfrm rot="16200000">
              <a:off x="12278" y="2857"/>
              <a:ext cx="103" cy="103"/>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90" name="任意多边形: 形状 40"/>
            <p:cNvSpPr/>
            <p:nvPr>
              <p:custDataLst>
                <p:tags r:id="rId36"/>
              </p:custDataLst>
            </p:nvPr>
          </p:nvSpPr>
          <p:spPr>
            <a:xfrm>
              <a:off x="11092" y="3556"/>
              <a:ext cx="129" cy="590"/>
            </a:xfrm>
            <a:custGeom>
              <a:avLst/>
              <a:gdLst>
                <a:gd name="connsiteX0" fmla="*/ 13335 w 146685"/>
                <a:gd name="connsiteY0" fmla="*/ 0 h 198120"/>
                <a:gd name="connsiteX1" fmla="*/ 144780 w 146685"/>
                <a:gd name="connsiteY1" fmla="*/ 85725 h 198120"/>
                <a:gd name="connsiteX2" fmla="*/ 146685 w 146685"/>
                <a:gd name="connsiteY2" fmla="*/ 198120 h 198120"/>
                <a:gd name="connsiteX3" fmla="*/ 0 w 146685"/>
                <a:gd name="connsiteY3" fmla="*/ 89535 h 198120"/>
                <a:gd name="connsiteX4" fmla="*/ 13335 w 146685"/>
                <a:gd name="connsiteY4" fmla="*/ 0 h 198120"/>
                <a:gd name="connsiteX0-1" fmla="*/ 13335 w 144780"/>
                <a:gd name="connsiteY0-2" fmla="*/ 0 h 203835"/>
                <a:gd name="connsiteX1-3" fmla="*/ 144780 w 144780"/>
                <a:gd name="connsiteY1-4" fmla="*/ 85725 h 203835"/>
                <a:gd name="connsiteX2-5" fmla="*/ 137160 w 144780"/>
                <a:gd name="connsiteY2-6" fmla="*/ 203835 h 203835"/>
                <a:gd name="connsiteX3-7" fmla="*/ 0 w 144780"/>
                <a:gd name="connsiteY3-8" fmla="*/ 89535 h 203835"/>
                <a:gd name="connsiteX4-9" fmla="*/ 13335 w 144780"/>
                <a:gd name="connsiteY4-10" fmla="*/ 0 h 203835"/>
                <a:gd name="connsiteX0-11" fmla="*/ 13335 w 144780"/>
                <a:gd name="connsiteY0-12" fmla="*/ 0 h 203835"/>
                <a:gd name="connsiteX1-13" fmla="*/ 144780 w 144780"/>
                <a:gd name="connsiteY1-14" fmla="*/ 85725 h 203835"/>
                <a:gd name="connsiteX2-15" fmla="*/ 144780 w 144780"/>
                <a:gd name="connsiteY2-16" fmla="*/ 203835 h 203835"/>
                <a:gd name="connsiteX3-17" fmla="*/ 0 w 144780"/>
                <a:gd name="connsiteY3-18" fmla="*/ 89535 h 203835"/>
                <a:gd name="connsiteX4-19" fmla="*/ 13335 w 144780"/>
                <a:gd name="connsiteY4-20" fmla="*/ 0 h 203835"/>
                <a:gd name="connsiteX0-21" fmla="*/ 1905 w 133350"/>
                <a:gd name="connsiteY0-22" fmla="*/ 0 h 203835"/>
                <a:gd name="connsiteX1-23" fmla="*/ 133350 w 133350"/>
                <a:gd name="connsiteY1-24" fmla="*/ 85725 h 203835"/>
                <a:gd name="connsiteX2-25" fmla="*/ 133350 w 133350"/>
                <a:gd name="connsiteY2-26" fmla="*/ 203835 h 203835"/>
                <a:gd name="connsiteX3-27" fmla="*/ 0 w 133350"/>
                <a:gd name="connsiteY3-28" fmla="*/ 118110 h 203835"/>
                <a:gd name="connsiteX4-29" fmla="*/ 1905 w 133350"/>
                <a:gd name="connsiteY4-30" fmla="*/ 0 h 20383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8" h="632">
                  <a:moveTo>
                    <a:pt x="2" y="0"/>
                  </a:moveTo>
                  <a:lnTo>
                    <a:pt x="138" y="89"/>
                  </a:lnTo>
                  <a:lnTo>
                    <a:pt x="138" y="211"/>
                  </a:lnTo>
                  <a:lnTo>
                    <a:pt x="0" y="122"/>
                  </a:lnTo>
                  <a:lnTo>
                    <a:pt x="2" y="0"/>
                  </a:lnTo>
                  <a:close/>
                  <a:moveTo>
                    <a:pt x="2" y="208"/>
                  </a:moveTo>
                  <a:lnTo>
                    <a:pt x="138" y="297"/>
                  </a:lnTo>
                  <a:lnTo>
                    <a:pt x="138" y="419"/>
                  </a:lnTo>
                  <a:lnTo>
                    <a:pt x="0" y="330"/>
                  </a:lnTo>
                  <a:lnTo>
                    <a:pt x="2" y="208"/>
                  </a:lnTo>
                  <a:close/>
                  <a:moveTo>
                    <a:pt x="2" y="421"/>
                  </a:moveTo>
                  <a:lnTo>
                    <a:pt x="138" y="510"/>
                  </a:lnTo>
                  <a:lnTo>
                    <a:pt x="138" y="632"/>
                  </a:lnTo>
                  <a:lnTo>
                    <a:pt x="0" y="543"/>
                  </a:lnTo>
                  <a:lnTo>
                    <a:pt x="2" y="421"/>
                  </a:lnTo>
                  <a:close/>
                </a:path>
              </a:pathLst>
            </a:custGeom>
            <a:gradFill>
              <a:gsLst>
                <a:gs pos="0">
                  <a:schemeClr val="accent1">
                    <a:alpha val="0"/>
                  </a:schemeClr>
                </a:gs>
                <a:gs pos="100000">
                  <a:schemeClr val="accent1">
                    <a:alpha val="10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spcBef>
                  <a:spcPts val="0"/>
                </a:spcBef>
                <a:spcAft>
                  <a:spcPts val="0"/>
                </a:spcAft>
                <a:buClrTx/>
                <a:buSzTx/>
                <a:buFontTx/>
              </a:pPr>
              <a:endParaRPr lang="zh-CN" altLang="en-US" sz="2400" b="1" noProof="0">
                <a:ln>
                  <a:noFill/>
                </a:ln>
                <a:solidFill>
                  <a:prstClr val="white"/>
                </a:solidFill>
                <a:effectLst/>
                <a:uLnTx/>
                <a:uFillTx/>
                <a:latin typeface="微软雅黑" panose="020B0503020204020204" charset="-122"/>
                <a:ea typeface="微软雅黑" panose="020B0503020204020204" charset="-122"/>
                <a:sym typeface="+mn-ea"/>
              </a:endParaRPr>
            </a:p>
          </p:txBody>
        </p:sp>
      </p:grpSp>
      <p:grpSp>
        <p:nvGrpSpPr>
          <p:cNvPr id="7" name="组合 6"/>
          <p:cNvGrpSpPr/>
          <p:nvPr>
            <p:custDataLst>
              <p:tags r:id="rId37"/>
            </p:custDataLst>
          </p:nvPr>
        </p:nvGrpSpPr>
        <p:grpSpPr>
          <a:xfrm>
            <a:off x="10003156" y="1736091"/>
            <a:ext cx="865505" cy="864870"/>
            <a:chOff x="15500" y="2784"/>
            <a:chExt cx="1363" cy="1362"/>
          </a:xfrm>
        </p:grpSpPr>
        <p:sp>
          <p:nvSpPr>
            <p:cNvPr id="47" name="任意多边形: 形状 43"/>
            <p:cNvSpPr/>
            <p:nvPr>
              <p:custDataLst>
                <p:tags r:id="rId38"/>
              </p:custDataLst>
            </p:nvPr>
          </p:nvSpPr>
          <p:spPr>
            <a:xfrm>
              <a:off x="15519" y="2784"/>
              <a:ext cx="1344" cy="1342"/>
            </a:xfrm>
            <a:custGeom>
              <a:avLst/>
              <a:gdLst>
                <a:gd name="connsiteX0" fmla="*/ 162422 w 973178"/>
                <a:gd name="connsiteY0" fmla="*/ 0 h 973178"/>
                <a:gd name="connsiteX1" fmla="*/ 973178 w 973178"/>
                <a:gd name="connsiteY1" fmla="*/ 0 h 973178"/>
                <a:gd name="connsiteX2" fmla="*/ 973178 w 973178"/>
                <a:gd name="connsiteY2" fmla="*/ 812655 h 973178"/>
                <a:gd name="connsiteX3" fmla="*/ 812655 w 973178"/>
                <a:gd name="connsiteY3" fmla="*/ 973178 h 973178"/>
                <a:gd name="connsiteX4" fmla="*/ 113981 w 973178"/>
                <a:gd name="connsiteY4" fmla="*/ 973178 h 973178"/>
                <a:gd name="connsiteX5" fmla="*/ 113981 w 973178"/>
                <a:gd name="connsiteY5" fmla="*/ 569595 h 973178"/>
                <a:gd name="connsiteX6" fmla="*/ 0 w 973178"/>
                <a:gd name="connsiteY6" fmla="*/ 569595 h 973178"/>
                <a:gd name="connsiteX7" fmla="*/ 0 w 973178"/>
                <a:gd name="connsiteY7" fmla="*/ 162422 h 973178"/>
                <a:gd name="connsiteX0-1" fmla="*/ 162422 w 973178"/>
                <a:gd name="connsiteY0-2" fmla="*/ 0 h 973178"/>
                <a:gd name="connsiteX1-3" fmla="*/ 973178 w 973178"/>
                <a:gd name="connsiteY1-4" fmla="*/ 0 h 973178"/>
                <a:gd name="connsiteX2-5" fmla="*/ 973178 w 973178"/>
                <a:gd name="connsiteY2-6" fmla="*/ 812655 h 973178"/>
                <a:gd name="connsiteX3-7" fmla="*/ 812655 w 973178"/>
                <a:gd name="connsiteY3-8" fmla="*/ 973178 h 973178"/>
                <a:gd name="connsiteX4-9" fmla="*/ 113981 w 973178"/>
                <a:gd name="connsiteY4-10" fmla="*/ 973178 h 973178"/>
                <a:gd name="connsiteX5-11" fmla="*/ 113981 w 973178"/>
                <a:gd name="connsiteY5-12" fmla="*/ 569595 h 973178"/>
                <a:gd name="connsiteX6-13" fmla="*/ 0 w 973178"/>
                <a:gd name="connsiteY6-14" fmla="*/ 494617 h 973178"/>
                <a:gd name="connsiteX7-15" fmla="*/ 0 w 973178"/>
                <a:gd name="connsiteY7-16" fmla="*/ 162422 h 973178"/>
                <a:gd name="connsiteX8" fmla="*/ 162422 w 973178"/>
                <a:gd name="connsiteY8" fmla="*/ 0 h 97317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 y="connsiteY8"/>
                </a:cxn>
              </a:cxnLst>
              <a:rect l="l" t="t" r="r" b="b"/>
              <a:pathLst>
                <a:path w="973178" h="973178">
                  <a:moveTo>
                    <a:pt x="162422" y="0"/>
                  </a:moveTo>
                  <a:lnTo>
                    <a:pt x="973178" y="0"/>
                  </a:lnTo>
                  <a:lnTo>
                    <a:pt x="973178" y="812655"/>
                  </a:lnTo>
                  <a:lnTo>
                    <a:pt x="812655" y="973178"/>
                  </a:lnTo>
                  <a:lnTo>
                    <a:pt x="113981" y="973178"/>
                  </a:lnTo>
                  <a:lnTo>
                    <a:pt x="113981" y="569595"/>
                  </a:lnTo>
                  <a:lnTo>
                    <a:pt x="0" y="494617"/>
                  </a:lnTo>
                  <a:lnTo>
                    <a:pt x="0" y="162422"/>
                  </a:lnTo>
                  <a:lnTo>
                    <a:pt x="162422" y="0"/>
                  </a:lnTo>
                  <a:close/>
                </a:path>
              </a:pathLst>
            </a:custGeom>
            <a:gradFill>
              <a:gsLst>
                <a:gs pos="0">
                  <a:schemeClr val="accent2">
                    <a:alpha val="0"/>
                  </a:schemeClr>
                </a:gs>
                <a:gs pos="100000">
                  <a:schemeClr val="accent2">
                    <a:alpha val="30000"/>
                  </a:schemeClr>
                </a:gs>
              </a:gsLst>
              <a:lin ang="16200000" scaled="0"/>
            </a:gradFill>
            <a:ln w="6350">
              <a:solidFill>
                <a:schemeClr val="accent2">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sz="2400" b="1" spc="100">
                  <a:solidFill>
                    <a:schemeClr val="tx1">
                      <a:lumMod val="85000"/>
                      <a:lumOff val="15000"/>
                      <a:alpha val="95000"/>
                    </a:schemeClr>
                  </a:solidFill>
                  <a:uFillTx/>
                  <a:latin typeface="Agency FB" panose="020B0503020202020204" charset="0"/>
                  <a:ea typeface="微软雅黑" panose="020B0503020204020204" charset="-122"/>
                  <a:cs typeface="Agency FB" panose="020B0503020202020204" charset="0"/>
                  <a:sym typeface="MiSans Normal" panose="00000500000000000000" charset="-122"/>
                </a:rPr>
                <a:t>04</a:t>
              </a:r>
              <a:endParaRPr lang="en-US" sz="2400" b="1">
                <a:solidFill>
                  <a:schemeClr val="tx1">
                    <a:lumMod val="85000"/>
                    <a:lumOff val="15000"/>
                    <a:alpha val="95000"/>
                  </a:schemeClr>
                </a:solidFill>
                <a:latin typeface="微软雅黑" panose="020B0503020204020204" charset="-122"/>
                <a:ea typeface="微软雅黑" panose="020B0503020204020204" charset="-122"/>
                <a:cs typeface="MiSans Normal" panose="00000500000000000000" charset="-122"/>
                <a:sym typeface="MiSans Normal" panose="00000500000000000000" charset="-122"/>
              </a:endParaRPr>
            </a:p>
          </p:txBody>
        </p:sp>
        <p:sp>
          <p:nvSpPr>
            <p:cNvPr id="48" name="等腰三角形 47"/>
            <p:cNvSpPr/>
            <p:nvPr>
              <p:custDataLst>
                <p:tags r:id="rId39"/>
              </p:custDataLst>
            </p:nvPr>
          </p:nvSpPr>
          <p:spPr>
            <a:xfrm rot="16200000">
              <a:off x="16686" y="2857"/>
              <a:ext cx="103" cy="103"/>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5" name="任意多边形: 形状 40"/>
            <p:cNvSpPr/>
            <p:nvPr>
              <p:custDataLst>
                <p:tags r:id="rId40"/>
              </p:custDataLst>
            </p:nvPr>
          </p:nvSpPr>
          <p:spPr>
            <a:xfrm>
              <a:off x="15500" y="3556"/>
              <a:ext cx="129" cy="590"/>
            </a:xfrm>
            <a:custGeom>
              <a:avLst/>
              <a:gdLst>
                <a:gd name="connsiteX0" fmla="*/ 13335 w 146685"/>
                <a:gd name="connsiteY0" fmla="*/ 0 h 198120"/>
                <a:gd name="connsiteX1" fmla="*/ 144780 w 146685"/>
                <a:gd name="connsiteY1" fmla="*/ 85725 h 198120"/>
                <a:gd name="connsiteX2" fmla="*/ 146685 w 146685"/>
                <a:gd name="connsiteY2" fmla="*/ 198120 h 198120"/>
                <a:gd name="connsiteX3" fmla="*/ 0 w 146685"/>
                <a:gd name="connsiteY3" fmla="*/ 89535 h 198120"/>
                <a:gd name="connsiteX4" fmla="*/ 13335 w 146685"/>
                <a:gd name="connsiteY4" fmla="*/ 0 h 198120"/>
                <a:gd name="connsiteX0-1" fmla="*/ 13335 w 144780"/>
                <a:gd name="connsiteY0-2" fmla="*/ 0 h 203835"/>
                <a:gd name="connsiteX1-3" fmla="*/ 144780 w 144780"/>
                <a:gd name="connsiteY1-4" fmla="*/ 85725 h 203835"/>
                <a:gd name="connsiteX2-5" fmla="*/ 137160 w 144780"/>
                <a:gd name="connsiteY2-6" fmla="*/ 203835 h 203835"/>
                <a:gd name="connsiteX3-7" fmla="*/ 0 w 144780"/>
                <a:gd name="connsiteY3-8" fmla="*/ 89535 h 203835"/>
                <a:gd name="connsiteX4-9" fmla="*/ 13335 w 144780"/>
                <a:gd name="connsiteY4-10" fmla="*/ 0 h 203835"/>
                <a:gd name="connsiteX0-11" fmla="*/ 13335 w 144780"/>
                <a:gd name="connsiteY0-12" fmla="*/ 0 h 203835"/>
                <a:gd name="connsiteX1-13" fmla="*/ 144780 w 144780"/>
                <a:gd name="connsiteY1-14" fmla="*/ 85725 h 203835"/>
                <a:gd name="connsiteX2-15" fmla="*/ 144780 w 144780"/>
                <a:gd name="connsiteY2-16" fmla="*/ 203835 h 203835"/>
                <a:gd name="connsiteX3-17" fmla="*/ 0 w 144780"/>
                <a:gd name="connsiteY3-18" fmla="*/ 89535 h 203835"/>
                <a:gd name="connsiteX4-19" fmla="*/ 13335 w 144780"/>
                <a:gd name="connsiteY4-20" fmla="*/ 0 h 203835"/>
                <a:gd name="connsiteX0-21" fmla="*/ 1905 w 133350"/>
                <a:gd name="connsiteY0-22" fmla="*/ 0 h 203835"/>
                <a:gd name="connsiteX1-23" fmla="*/ 133350 w 133350"/>
                <a:gd name="connsiteY1-24" fmla="*/ 85725 h 203835"/>
                <a:gd name="connsiteX2-25" fmla="*/ 133350 w 133350"/>
                <a:gd name="connsiteY2-26" fmla="*/ 203835 h 203835"/>
                <a:gd name="connsiteX3-27" fmla="*/ 0 w 133350"/>
                <a:gd name="connsiteY3-28" fmla="*/ 118110 h 203835"/>
                <a:gd name="connsiteX4-29" fmla="*/ 1905 w 133350"/>
                <a:gd name="connsiteY4-30" fmla="*/ 0 h 20383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8" h="632">
                  <a:moveTo>
                    <a:pt x="2" y="0"/>
                  </a:moveTo>
                  <a:lnTo>
                    <a:pt x="138" y="89"/>
                  </a:lnTo>
                  <a:lnTo>
                    <a:pt x="138" y="211"/>
                  </a:lnTo>
                  <a:lnTo>
                    <a:pt x="0" y="122"/>
                  </a:lnTo>
                  <a:lnTo>
                    <a:pt x="2" y="0"/>
                  </a:lnTo>
                  <a:close/>
                  <a:moveTo>
                    <a:pt x="2" y="208"/>
                  </a:moveTo>
                  <a:lnTo>
                    <a:pt x="138" y="297"/>
                  </a:lnTo>
                  <a:lnTo>
                    <a:pt x="138" y="419"/>
                  </a:lnTo>
                  <a:lnTo>
                    <a:pt x="0" y="330"/>
                  </a:lnTo>
                  <a:lnTo>
                    <a:pt x="2" y="208"/>
                  </a:lnTo>
                  <a:close/>
                  <a:moveTo>
                    <a:pt x="2" y="421"/>
                  </a:moveTo>
                  <a:lnTo>
                    <a:pt x="138" y="510"/>
                  </a:lnTo>
                  <a:lnTo>
                    <a:pt x="138" y="632"/>
                  </a:lnTo>
                  <a:lnTo>
                    <a:pt x="0" y="543"/>
                  </a:lnTo>
                  <a:lnTo>
                    <a:pt x="2" y="421"/>
                  </a:lnTo>
                  <a:close/>
                </a:path>
              </a:pathLst>
            </a:custGeom>
            <a:gradFill>
              <a:gsLst>
                <a:gs pos="0">
                  <a:schemeClr val="accent2">
                    <a:alpha val="0"/>
                  </a:schemeClr>
                </a:gs>
                <a:gs pos="100000">
                  <a:schemeClr val="accent2">
                    <a:alpha val="10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spcBef>
                  <a:spcPts val="0"/>
                </a:spcBef>
                <a:spcAft>
                  <a:spcPts val="0"/>
                </a:spcAft>
                <a:buClrTx/>
                <a:buSzTx/>
                <a:buFontTx/>
              </a:pPr>
              <a:endParaRPr lang="zh-CN" altLang="en-US" sz="2400" b="1" noProof="0">
                <a:ln>
                  <a:noFill/>
                </a:ln>
                <a:solidFill>
                  <a:prstClr val="white"/>
                </a:solidFill>
                <a:effectLst/>
                <a:uLnTx/>
                <a:uFillTx/>
                <a:latin typeface="微软雅黑" panose="020B0503020204020204" charset="-122"/>
                <a:ea typeface="微软雅黑" panose="020B0503020204020204"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7" name="组合 6"/>
          <p:cNvGrpSpPr/>
          <p:nvPr/>
        </p:nvGrpSpPr>
        <p:grpSpPr>
          <a:xfrm>
            <a:off x="-193040" y="1683385"/>
            <a:ext cx="5757545" cy="4130675"/>
            <a:chOff x="783" y="2552"/>
            <a:chExt cx="9067" cy="6505"/>
          </a:xfrm>
        </p:grpSpPr>
        <p:sp>
          <p:nvSpPr>
            <p:cNvPr id="5" name="矩形 4"/>
            <p:cNvSpPr/>
            <p:nvPr>
              <p:custDataLst>
                <p:tags r:id="rId1"/>
              </p:custDataLst>
            </p:nvPr>
          </p:nvSpPr>
          <p:spPr>
            <a:xfrm>
              <a:off x="783" y="2552"/>
              <a:ext cx="4072" cy="628"/>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词云图</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6" name="矩形 5"/>
            <p:cNvSpPr/>
            <p:nvPr>
              <p:custDataLst>
                <p:tags r:id="rId2"/>
              </p:custDataLst>
            </p:nvPr>
          </p:nvSpPr>
          <p:spPr>
            <a:xfrm>
              <a:off x="2385" y="3218"/>
              <a:ext cx="7465" cy="5839"/>
            </a:xfrm>
            <a:prstGeom prst="rect">
              <a:avLst/>
            </a:prstGeom>
            <a:noFill/>
          </p:spPr>
          <p:txBody>
            <a:bodyPr wrap="square" lIns="0" tIns="0" rIns="0" bIns="0" rtlCol="0">
              <a:noAutofit/>
            </a:bodyPr>
            <a:p>
              <a:pPr indent="0" algn="just" fontAlgn="auto">
                <a:lnSpc>
                  <a:spcPct val="200000"/>
                </a:lnSpc>
                <a:spcBef>
                  <a:spcPct val="0"/>
                </a:spcBef>
                <a:spcAft>
                  <a:spcPct val="0"/>
                </a:spcAft>
              </a:pP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词云图（</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wordcloud</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）是一种常见的</a:t>
              </a:r>
              <a:r>
                <a:rPr kumimoji="1"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对文本内容进行可视化处理</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的方法。词云图中的词汇大小和颜色深浅通常代表该词汇在文本数据中出现的频率或重要性。通过词云图，人们可以直观地看到文本数据中的主要话题和关键词。</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grpSp>
      <p:grpSp>
        <p:nvGrpSpPr>
          <p:cNvPr id="2" name="组合 1"/>
          <p:cNvGrpSpPr/>
          <p:nvPr/>
        </p:nvGrpSpPr>
        <p:grpSpPr>
          <a:xfrm>
            <a:off x="298450" y="240665"/>
            <a:ext cx="7024370" cy="743555"/>
            <a:chOff x="273050" y="421670"/>
            <a:chExt cx="2438400" cy="743555"/>
          </a:xfrm>
        </p:grpSpPr>
        <p:sp>
          <p:nvSpPr>
            <p:cNvPr id="3" name="文本框 2"/>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5940425" y="533400"/>
            <a:ext cx="5811520" cy="6641465"/>
            <a:chOff x="9785" y="840"/>
            <a:chExt cx="9152" cy="10459"/>
          </a:xfrm>
        </p:grpSpPr>
        <p:pic>
          <p:nvPicPr>
            <p:cNvPr id="134" name="图片 6"/>
            <p:cNvPicPr>
              <a:picLocks noChangeAspect="1"/>
            </p:cNvPicPr>
            <p:nvPr/>
          </p:nvPicPr>
          <p:blipFill>
            <a:blip r:embed="rId3"/>
            <a:srcRect b="56473"/>
            <a:stretch>
              <a:fillRect/>
            </a:stretch>
          </p:blipFill>
          <p:spPr>
            <a:xfrm>
              <a:off x="9785" y="1757"/>
              <a:ext cx="7115" cy="8292"/>
            </a:xfrm>
            <a:prstGeom prst="rect">
              <a:avLst/>
            </a:prstGeom>
            <a:noFill/>
            <a:ln>
              <a:noFill/>
            </a:ln>
          </p:spPr>
        </p:pic>
        <p:sp>
          <p:nvSpPr>
            <p:cNvPr id="10" name="文本框 9"/>
            <p:cNvSpPr txBox="1"/>
            <p:nvPr/>
          </p:nvSpPr>
          <p:spPr>
            <a:xfrm>
              <a:off x="17184" y="5454"/>
              <a:ext cx="627" cy="1564"/>
            </a:xfrm>
            <a:prstGeom prst="rect">
              <a:avLst/>
            </a:prstGeom>
          </p:spPr>
          <p:txBody>
            <a:bodyPr vert="eaVert" wrap="square">
              <a:spAutoFit/>
              <a:extLst>
                <a:ext uri="{4A0BC546-FE56-4ADE-93B0-CB8AF2F6F144}">
                  <wpsdc:textFrameExt xmlns:wpsdc="http://www.wps.cn/officeDocument/2022/drawingmlCustomData" type="text"/>
                </a:ext>
              </a:extLst>
            </a:bodyPr>
            <a:p>
              <a:pPr algn="l"/>
              <a:r>
                <a:rPr lang="zh-CN" altLang="en-US" sz="1400">
                  <a:latin typeface="微软雅黑" panose="020B0503020204020204" charset="-122"/>
                  <a:ea typeface="微软雅黑" panose="020B0503020204020204" charset="-122"/>
                  <a:cs typeface="微软雅黑" panose="020B0503020204020204" charset="-122"/>
                </a:rPr>
                <a:t>词云图示例</a:t>
              </a:r>
              <a:endParaRPr lang="zh-CN" altLang="en-US" sz="1400">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nvSpPr>
          <p:spPr>
            <a:xfrm>
              <a:off x="17744" y="1173"/>
              <a:ext cx="627" cy="10126"/>
            </a:xfrm>
            <a:prstGeom prst="rect">
              <a:avLst/>
            </a:prstGeom>
          </p:spPr>
          <p:txBody>
            <a:bodyPr vert="eaVert" wrap="square">
              <a:spAutoFit/>
              <a:extLst>
                <a:ext uri="{4A0BC546-FE56-4ADE-93B0-CB8AF2F6F144}">
                  <wpsdc:textFrameExt xmlns:wpsdc="http://www.wps.cn/officeDocument/2022/drawingmlCustomData" type="text"/>
                </a:ext>
              </a:extLst>
            </a:bodyPr>
            <a:p>
              <a:pPr algn="ctr"/>
              <a:r>
                <a:rPr lang="zh-CN" altLang="en-US" sz="1400">
                  <a:latin typeface="微软雅黑" panose="020B0503020204020204" charset="-122"/>
                  <a:ea typeface="微软雅黑" panose="020B0503020204020204" charset="-122"/>
                  <a:cs typeface="微软雅黑" panose="020B0503020204020204" charset="-122"/>
                </a:rPr>
                <a:t>来自</a:t>
              </a:r>
              <a:r>
                <a:rPr lang="en-US" altLang="zh-CN" sz="1400">
                  <a:latin typeface="微软雅黑" panose="020B0503020204020204" charset="-122"/>
                  <a:ea typeface="微软雅黑" panose="020B0503020204020204" charset="-122"/>
                  <a:cs typeface="微软雅黑" panose="020B0503020204020204" charset="-122"/>
                </a:rPr>
                <a:t> </a:t>
              </a:r>
              <a:r>
                <a:rPr lang="zh-CN" altLang="en-US" sz="1400">
                  <a:latin typeface="微软雅黑" panose="020B0503020204020204" charset="-122"/>
                  <a:ea typeface="微软雅黑" panose="020B0503020204020204" charset="-122"/>
                  <a:cs typeface="微软雅黑" panose="020B0503020204020204" charset="-122"/>
                </a:rPr>
                <a:t>《</a:t>
              </a: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你就是懒！</a:t>
              </a: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成年人在儿童精神科确诊多动症，</a:t>
              </a:r>
              <a:endParaRPr lang="zh-CN" altLang="en-US" sz="1400">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18311" y="840"/>
              <a:ext cx="627" cy="10126"/>
            </a:xfrm>
            <a:prstGeom prst="rect">
              <a:avLst/>
            </a:prstGeom>
          </p:spPr>
          <p:txBody>
            <a:bodyPr vert="eaVert" wrap="square">
              <a:spAutoFit/>
              <a:extLst>
                <a:ext uri="{4A0BC546-FE56-4ADE-93B0-CB8AF2F6F144}">
                  <wpsdc:textFrameExt xmlns:wpsdc="http://www.wps.cn/officeDocument/2022/drawingmlCustomData" type="text"/>
                </a:ext>
              </a:extLst>
            </a:bodyPr>
            <a:p>
              <a:pPr algn="ctr"/>
              <a:r>
                <a:rPr lang="zh-CN" altLang="en-US" sz="1400">
                  <a:latin typeface="微软雅黑" panose="020B0503020204020204" charset="-122"/>
                  <a:ea typeface="微软雅黑" panose="020B0503020204020204" charset="-122"/>
                  <a:cs typeface="微软雅黑" panose="020B0503020204020204" charset="-122"/>
                </a:rPr>
                <a:t>后是半生被误解的痛》</a:t>
              </a:r>
              <a:endParaRPr lang="zh-CN" altLang="en-US" sz="1400">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7" name="组合 6"/>
          <p:cNvGrpSpPr/>
          <p:nvPr/>
        </p:nvGrpSpPr>
        <p:grpSpPr>
          <a:xfrm>
            <a:off x="125095" y="1475740"/>
            <a:ext cx="5584190" cy="4823460"/>
            <a:chOff x="783" y="2552"/>
            <a:chExt cx="8794" cy="7596"/>
          </a:xfrm>
        </p:grpSpPr>
        <p:sp>
          <p:nvSpPr>
            <p:cNvPr id="5" name="矩形 4"/>
            <p:cNvSpPr/>
            <p:nvPr>
              <p:custDataLst>
                <p:tags r:id="rId1"/>
              </p:custDataLst>
            </p:nvPr>
          </p:nvSpPr>
          <p:spPr>
            <a:xfrm>
              <a:off x="783" y="2552"/>
              <a:ext cx="4072" cy="628"/>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主题河流</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6" name="矩形 5"/>
            <p:cNvSpPr/>
            <p:nvPr>
              <p:custDataLst>
                <p:tags r:id="rId2"/>
              </p:custDataLst>
            </p:nvPr>
          </p:nvSpPr>
          <p:spPr>
            <a:xfrm>
              <a:off x="2112" y="3218"/>
              <a:ext cx="7465" cy="6930"/>
            </a:xfrm>
            <a:prstGeom prst="rect">
              <a:avLst/>
            </a:prstGeom>
            <a:noFill/>
          </p:spPr>
          <p:txBody>
            <a:bodyPr wrap="square" lIns="0" tIns="0" rIns="0" bIns="0" rtlCol="0">
              <a:noAutofit/>
            </a:bodyPr>
            <a:p>
              <a:pPr indent="0" algn="just" fontAlgn="auto">
                <a:lnSpc>
                  <a:spcPct val="200000"/>
                </a:lnSpc>
                <a:spcBef>
                  <a:spcPct val="0"/>
                </a:spcBef>
                <a:spcAft>
                  <a:spcPct val="0"/>
                </a:spcAft>
              </a:pP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主题河流（</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themeriver</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）是</a:t>
              </a:r>
              <a:r>
                <a:rPr kumimoji="1"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对文本数据进行时序化分析</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的可视化工具，用河流的形式来表现特定主题随时间的变化情况。图中的每一个彩色线条代表一个特定主题，线条的粗细表示主题的强度</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（可以是数量、频率、关注度等），而整体线条的粗细代表一定时间段内特定主题的强度。</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grpSp>
      <p:grpSp>
        <p:nvGrpSpPr>
          <p:cNvPr id="2" name="组合 1"/>
          <p:cNvGrpSpPr/>
          <p:nvPr/>
        </p:nvGrpSpPr>
        <p:grpSpPr>
          <a:xfrm>
            <a:off x="298450" y="240665"/>
            <a:ext cx="7024370" cy="743555"/>
            <a:chOff x="273050" y="421670"/>
            <a:chExt cx="2438400" cy="743555"/>
          </a:xfrm>
        </p:grpSpPr>
        <p:sp>
          <p:nvSpPr>
            <p:cNvPr id="3" name="文本框 2"/>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p:nvGrpSpPr>
        <p:grpSpPr>
          <a:xfrm>
            <a:off x="5504815" y="1301115"/>
            <a:ext cx="6570980" cy="5109210"/>
            <a:chOff x="8669" y="2166"/>
            <a:chExt cx="10348" cy="8046"/>
          </a:xfrm>
        </p:grpSpPr>
        <p:pic>
          <p:nvPicPr>
            <p:cNvPr id="313" name="图片 7"/>
            <p:cNvPicPr>
              <a:picLocks noChangeAspect="1"/>
            </p:cNvPicPr>
            <p:nvPr/>
          </p:nvPicPr>
          <p:blipFill>
            <a:blip r:embed="rId3"/>
            <a:stretch>
              <a:fillRect/>
            </a:stretch>
          </p:blipFill>
          <p:spPr>
            <a:xfrm>
              <a:off x="9706" y="2166"/>
              <a:ext cx="8274" cy="7030"/>
            </a:xfrm>
            <a:prstGeom prst="rect">
              <a:avLst/>
            </a:prstGeom>
            <a:noFill/>
            <a:ln>
              <a:noFill/>
            </a:ln>
          </p:spPr>
        </p:pic>
        <p:sp>
          <p:nvSpPr>
            <p:cNvPr id="14" name="文本框 13"/>
            <p:cNvSpPr txBox="1"/>
            <p:nvPr/>
          </p:nvSpPr>
          <p:spPr>
            <a:xfrm>
              <a:off x="8669" y="9196"/>
              <a:ext cx="10349" cy="1017"/>
            </a:xfrm>
            <a:prstGeom prst="rect">
              <a:avLst/>
            </a:prstGeom>
          </p:spPr>
          <p:txBody>
            <a:bodyPr wrap="square" lIns="0" tIns="0" rIns="0" bIns="0" rtlCol="0" anchor="t">
              <a:spAutoFit/>
            </a:bodyPr>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主题河流示例</a:t>
              </a:r>
              <a:r>
                <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 </a:t>
              </a:r>
              <a:endPar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来自《音曲繁美</a:t>
              </a:r>
              <a:r>
                <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——1890—2010</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，世界流行音乐回响》</a:t>
              </a:r>
              <a:endPar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7" name="组合 6"/>
          <p:cNvGrpSpPr/>
          <p:nvPr/>
        </p:nvGrpSpPr>
        <p:grpSpPr>
          <a:xfrm>
            <a:off x="-157480" y="1383030"/>
            <a:ext cx="5772150" cy="4823460"/>
            <a:chOff x="783" y="2552"/>
            <a:chExt cx="9090" cy="7596"/>
          </a:xfrm>
        </p:grpSpPr>
        <p:sp>
          <p:nvSpPr>
            <p:cNvPr id="5" name="矩形 4"/>
            <p:cNvSpPr/>
            <p:nvPr>
              <p:custDataLst>
                <p:tags r:id="rId1"/>
              </p:custDataLst>
            </p:nvPr>
          </p:nvSpPr>
          <p:spPr>
            <a:xfrm>
              <a:off x="783" y="2552"/>
              <a:ext cx="4072" cy="628"/>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短语网络</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6" name="矩形 5"/>
            <p:cNvSpPr/>
            <p:nvPr>
              <p:custDataLst>
                <p:tags r:id="rId2"/>
              </p:custDataLst>
            </p:nvPr>
          </p:nvSpPr>
          <p:spPr>
            <a:xfrm>
              <a:off x="2112" y="3218"/>
              <a:ext cx="7761" cy="6930"/>
            </a:xfrm>
            <a:prstGeom prst="rect">
              <a:avLst/>
            </a:prstGeom>
            <a:noFill/>
          </p:spPr>
          <p:txBody>
            <a:bodyPr wrap="square" lIns="0" tIns="0" rIns="0" bIns="0" rtlCol="0">
              <a:noAutofit/>
            </a:bodyPr>
            <a:p>
              <a:pPr indent="0" algn="just" fontAlgn="auto">
                <a:lnSpc>
                  <a:spcPct val="200000"/>
                </a:lnSpc>
                <a:spcBef>
                  <a:spcPct val="0"/>
                </a:spcBef>
                <a:spcAft>
                  <a:spcPct val="0"/>
                </a:spcAft>
              </a:pP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短语网络（</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phrase net</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）是</a:t>
              </a:r>
              <a:r>
                <a:rPr kumimoji="1"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对文本关联信息进行处理</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的可视化工具，它采用节点、链接图展示文本中语义单元（通常是词）之间的关系，能够使受众直观地看到文本中具有指定关系的所有语义单元的组合。节点代表语义单元，边代表受众指定的关系，箭头指示关系的方向，边宽代表出现频率。</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grpSp>
      <p:grpSp>
        <p:nvGrpSpPr>
          <p:cNvPr id="2" name="组合 1"/>
          <p:cNvGrpSpPr/>
          <p:nvPr/>
        </p:nvGrpSpPr>
        <p:grpSpPr>
          <a:xfrm>
            <a:off x="298450" y="240665"/>
            <a:ext cx="7024370" cy="743555"/>
            <a:chOff x="273050" y="421670"/>
            <a:chExt cx="2438400" cy="743555"/>
          </a:xfrm>
        </p:grpSpPr>
        <p:sp>
          <p:nvSpPr>
            <p:cNvPr id="3" name="文本框 2"/>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4" name="组合 3"/>
          <p:cNvGrpSpPr/>
          <p:nvPr/>
        </p:nvGrpSpPr>
        <p:grpSpPr>
          <a:xfrm>
            <a:off x="5707380" y="2185035"/>
            <a:ext cx="6570980" cy="3685540"/>
            <a:chOff x="9122" y="3274"/>
            <a:chExt cx="10348" cy="5804"/>
          </a:xfrm>
        </p:grpSpPr>
        <p:sp>
          <p:nvSpPr>
            <p:cNvPr id="14" name="文本框 13"/>
            <p:cNvSpPr txBox="1"/>
            <p:nvPr/>
          </p:nvSpPr>
          <p:spPr>
            <a:xfrm>
              <a:off x="9122" y="8062"/>
              <a:ext cx="10349" cy="1017"/>
            </a:xfrm>
            <a:prstGeom prst="rect">
              <a:avLst/>
            </a:prstGeom>
          </p:spPr>
          <p:txBody>
            <a:bodyPr wrap="square" lIns="0" tIns="0" rIns="0" bIns="0" rtlCol="0" anchor="t">
              <a:spAutoFit/>
            </a:bodyPr>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短语网络示例</a:t>
              </a:r>
              <a:endPar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来自</a:t>
              </a:r>
              <a:r>
                <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 </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《两会词云图丨</a:t>
              </a:r>
              <a:r>
                <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 22 </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个问答向世界传递中国发展声音》</a:t>
              </a:r>
              <a:endPar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pic>
          <p:nvPicPr>
            <p:cNvPr id="136" name="图片 8"/>
            <p:cNvPicPr>
              <a:picLocks noChangeAspect="1"/>
            </p:cNvPicPr>
            <p:nvPr/>
          </p:nvPicPr>
          <p:blipFill>
            <a:blip r:embed="rId3"/>
            <a:stretch>
              <a:fillRect/>
            </a:stretch>
          </p:blipFill>
          <p:spPr>
            <a:xfrm>
              <a:off x="9713" y="3274"/>
              <a:ext cx="9167" cy="4621"/>
            </a:xfrm>
            <a:prstGeom prst="rect">
              <a:avLst/>
            </a:prstGeom>
            <a:noFill/>
            <a:ln>
              <a:noFill/>
            </a:ln>
          </p:spPr>
        </p:pic>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sp>
        <p:nvSpPr>
          <p:cNvPr id="1082" name="圆角矩形 1081"/>
          <p:cNvSpPr/>
          <p:nvPr/>
        </p:nvSpPr>
        <p:spPr>
          <a:xfrm>
            <a:off x="6245225" y="2439670"/>
            <a:ext cx="429641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数据新闻可视化的设计原则</a:t>
            </a:r>
            <a:endParaRPr lang="zh-CN" altLang="en-US" sz="2400" b="1">
              <a:latin typeface="微软雅黑" panose="020B0503020204020204" charset="-122"/>
              <a:ea typeface="微软雅黑" panose="020B0503020204020204" charset="-122"/>
            </a:endParaRPr>
          </a:p>
        </p:txBody>
      </p:sp>
      <p:sp>
        <p:nvSpPr>
          <p:cNvPr id="1083" name="文本框 1082"/>
          <p:cNvSpPr txBox="1"/>
          <p:nvPr/>
        </p:nvSpPr>
        <p:spPr>
          <a:xfrm>
            <a:off x="6245225" y="3114675"/>
            <a:ext cx="6501130" cy="2388870"/>
          </a:xfrm>
          <a:prstGeom prst="rect">
            <a:avLst/>
          </a:prstGeom>
        </p:spPr>
        <p:txBody>
          <a:bodyPr wrap="square" lIns="0" tIns="0" rIns="0" bIns="0" rtlCol="0" anchor="t">
            <a:noAutofit/>
          </a:bodyPr>
          <a:p>
            <a:pPr marL="342900" indent="-342900" algn="l">
              <a:lnSpc>
                <a:spcPct val="200000"/>
              </a:lnSpc>
              <a:buClr>
                <a:srgbClr val="027FFD"/>
              </a:buClr>
              <a:buFont typeface="Wingdings" panose="05000000000000000000" charset="0"/>
              <a:buChar char="l"/>
            </a:pPr>
            <a:r>
              <a:rPr lang="zh-CN" altLang="en-US" sz="2400">
                <a:solidFill>
                  <a:srgbClr val="404040"/>
                </a:solidFill>
                <a:uFillTx/>
                <a:latin typeface="微软雅黑" panose="020B0503020204020204" charset="-122"/>
                <a:ea typeface="微软雅黑" panose="020B0503020204020204" charset="-122"/>
                <a:cs typeface="微软雅黑" panose="020B0503020204020204" charset="-122"/>
                <a:sym typeface="+mn-ea"/>
              </a:rPr>
              <a:t>准确性原则：发现谎言系数</a:t>
            </a:r>
            <a:endParaRPr lang="zh-CN" altLang="en-US" sz="2400">
              <a:solidFill>
                <a:srgbClr val="404040"/>
              </a:solidFill>
              <a:uFillTx/>
              <a:latin typeface="微软雅黑" panose="020B0503020204020204" charset="-122"/>
              <a:ea typeface="微软雅黑" panose="020B0503020204020204" charset="-122"/>
              <a:cs typeface="微软雅黑" panose="020B0503020204020204" charset="-122"/>
              <a:sym typeface="+mn-ea"/>
            </a:endParaRPr>
          </a:p>
          <a:p>
            <a:pPr marL="342900" indent="-342900" algn="l">
              <a:lnSpc>
                <a:spcPct val="200000"/>
              </a:lnSpc>
              <a:buClr>
                <a:srgbClr val="027FFD"/>
              </a:buClr>
              <a:buFont typeface="Wingdings" panose="05000000000000000000" charset="0"/>
              <a:buChar char="l"/>
            </a:pPr>
            <a:r>
              <a:rPr lang="zh-CN" altLang="en-US" sz="2400">
                <a:solidFill>
                  <a:srgbClr val="404040"/>
                </a:solidFill>
                <a:uFillTx/>
                <a:latin typeface="微软雅黑" panose="020B0503020204020204" charset="-122"/>
                <a:ea typeface="微软雅黑" panose="020B0503020204020204" charset="-122"/>
                <a:cs typeface="微软雅黑" panose="020B0503020204020204" charset="-122"/>
                <a:sym typeface="+mn-ea"/>
              </a:rPr>
              <a:t>清晰性原则：提高数据墨水比</a:t>
            </a:r>
            <a:endParaRPr lang="zh-CN" altLang="en-US" sz="2400">
              <a:solidFill>
                <a:srgbClr val="404040"/>
              </a:solidFill>
              <a:uFillTx/>
              <a:latin typeface="微软雅黑" panose="020B0503020204020204" charset="-122"/>
              <a:ea typeface="微软雅黑" panose="020B0503020204020204" charset="-122"/>
              <a:cs typeface="微软雅黑" panose="020B0503020204020204" charset="-122"/>
              <a:sym typeface="+mn-ea"/>
            </a:endParaRPr>
          </a:p>
          <a:p>
            <a:pPr marL="342900" indent="-342900" algn="l">
              <a:lnSpc>
                <a:spcPct val="200000"/>
              </a:lnSpc>
              <a:buClr>
                <a:srgbClr val="027FFD"/>
              </a:buClr>
              <a:buFont typeface="Wingdings" panose="05000000000000000000" charset="0"/>
              <a:buChar char="l"/>
            </a:pPr>
            <a:r>
              <a:rPr lang="zh-CN" altLang="en-US" sz="2400">
                <a:solidFill>
                  <a:srgbClr val="404040"/>
                </a:solidFill>
                <a:uFillTx/>
                <a:latin typeface="微软雅黑" panose="020B0503020204020204" charset="-122"/>
                <a:ea typeface="微软雅黑" panose="020B0503020204020204" charset="-122"/>
                <a:cs typeface="微软雅黑" panose="020B0503020204020204" charset="-122"/>
                <a:sym typeface="+mn-ea"/>
              </a:rPr>
              <a:t>美学原则：构图美、布局美、色彩美</a:t>
            </a:r>
            <a:endParaRPr lang="zh-CN" altLang="en-US" sz="2400">
              <a:solidFill>
                <a:srgbClr val="404040"/>
              </a:solidFill>
              <a:uFillTx/>
              <a:latin typeface="微软雅黑" panose="020B0503020204020204" charset="-122"/>
              <a:ea typeface="微软雅黑" panose="020B0503020204020204" charset="-122"/>
              <a:cs typeface="微软雅黑" panose="020B0503020204020204" charset="-122"/>
              <a:sym typeface="+mn-ea"/>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 name="Freeform 2"/>
          <p:cNvSpPr/>
          <p:nvPr/>
        </p:nvSpPr>
        <p:spPr>
          <a:xfrm>
            <a:off x="737870" y="1659890"/>
            <a:ext cx="4852670" cy="3942080"/>
          </a:xfrm>
          <a:custGeom>
            <a:avLst/>
            <a:gdLst/>
            <a:ahLst/>
            <a:cxnLst/>
            <a:rect l="l" t="t" r="r" b="b"/>
            <a:pathLst>
              <a:path w="5025710" h="4114800">
                <a:moveTo>
                  <a:pt x="0" y="0"/>
                </a:moveTo>
                <a:lnTo>
                  <a:pt x="5025710" y="0"/>
                </a:lnTo>
                <a:lnTo>
                  <a:pt x="5025710" y="4114800"/>
                </a:lnTo>
                <a:lnTo>
                  <a:pt x="0" y="4114800"/>
                </a:lnTo>
                <a:lnTo>
                  <a:pt x="0" y="0"/>
                </a:lnTo>
                <a:close/>
              </a:path>
            </a:pathLst>
          </a:custGeom>
          <a:blipFill>
            <a:blip r:embed="rId1"/>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7" name="组合 6"/>
          <p:cNvGrpSpPr/>
          <p:nvPr/>
        </p:nvGrpSpPr>
        <p:grpSpPr>
          <a:xfrm>
            <a:off x="685165" y="1243965"/>
            <a:ext cx="10673080" cy="4177030"/>
            <a:chOff x="1501" y="2552"/>
            <a:chExt cx="16808" cy="6578"/>
          </a:xfrm>
        </p:grpSpPr>
        <p:sp>
          <p:nvSpPr>
            <p:cNvPr id="5" name="矩形 4"/>
            <p:cNvSpPr/>
            <p:nvPr>
              <p:custDataLst>
                <p:tags r:id="rId1"/>
              </p:custDataLst>
            </p:nvPr>
          </p:nvSpPr>
          <p:spPr>
            <a:xfrm>
              <a:off x="1501" y="2552"/>
              <a:ext cx="6454" cy="628"/>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准确性原则：发现谎言系数</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6" name="矩形 5"/>
            <p:cNvSpPr/>
            <p:nvPr>
              <p:custDataLst>
                <p:tags r:id="rId2"/>
              </p:custDataLst>
            </p:nvPr>
          </p:nvSpPr>
          <p:spPr>
            <a:xfrm>
              <a:off x="2112" y="3218"/>
              <a:ext cx="16197" cy="5912"/>
            </a:xfrm>
            <a:prstGeom prst="rect">
              <a:avLst/>
            </a:prstGeom>
            <a:noFill/>
          </p:spPr>
          <p:txBody>
            <a:bodyPr wrap="square" lIns="0" tIns="0" rIns="0" bIns="0" rtlCol="0">
              <a:noAutofit/>
            </a:bodyPr>
            <a:p>
              <a:pPr indent="0" algn="just" fontAlgn="auto">
                <a:lnSpc>
                  <a:spcPct val="200000"/>
                </a:lnSpc>
                <a:spcBef>
                  <a:spcPct val="0"/>
                </a:spcBef>
                <a:spcAft>
                  <a:spcPct val="0"/>
                </a:spcAft>
              </a:pP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数据新闻可视化的准确性原则是其首要原则，也是新闻生产的基本伦理。</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a:p>
              <a:pPr indent="0" algn="just" defTabSz="914400" fontAlgn="auto">
                <a:lnSpc>
                  <a:spcPct val="200000"/>
                </a:lnSpc>
                <a:spcBef>
                  <a:spcPct val="0"/>
                </a:spcBef>
                <a:spcAft>
                  <a:spcPct val="0"/>
                </a:spcAft>
                <a:tabLst>
                  <a:tab pos="5282565" algn="l"/>
                </a:tabLst>
              </a:pP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在实践中，可以使用</a:t>
              </a:r>
              <a:r>
                <a:rPr kumimoji="1"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谎言系数</a:t>
              </a:r>
              <a:r>
                <a:rPr kumimoji="1" lang="en-US" altLang="zh-CN" sz="2000" b="1"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a:t>
              </a:r>
              <a:r>
                <a:rPr kumimoji="1" lang="en-US" altLang="zh-CN" sz="2000" b="1" dirty="0">
                  <a:solidFill>
                    <a:schemeClr val="tx1">
                      <a:lumMod val="85000"/>
                      <a:lumOff val="15000"/>
                    </a:schemeClr>
                  </a:solidFill>
                  <a:latin typeface="微软雅黑" panose="020B0503020204020204" charset="-122"/>
                  <a:ea typeface="微软雅黑" panose="020B0503020204020204" charset="-122"/>
                  <a:cs typeface="+mn-ea"/>
                  <a:sym typeface="+mn-ea"/>
                </a:rPr>
                <a:t>lie factor</a:t>
              </a:r>
              <a:r>
                <a:rPr kumimoji="1"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a:t>
              </a:r>
              <a:r>
                <a:rPr kumimoji="1" lang="en-US" altLang="zh-CN" sz="2000" b="1"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来检验可视化的准确性</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a:t>
              </a:r>
              <a:r>
                <a:rPr kumimoji="1" lang="zh-CN" altLang="en-US" sz="2000" u="sng" dirty="0">
                  <a:solidFill>
                    <a:schemeClr val="tx1">
                      <a:lumMod val="85000"/>
                      <a:lumOff val="15000"/>
                    </a:schemeClr>
                  </a:solidFill>
                  <a:latin typeface="微软雅黑" panose="020B0503020204020204" charset="-122"/>
                  <a:ea typeface="微软雅黑" panose="020B0503020204020204" charset="-122"/>
                  <a:cs typeface="+mn-ea"/>
                  <a:sym typeface="+mn-ea"/>
                </a:rPr>
                <a:t>谎言系数是耶鲁大学统计学教授爱德华</a:t>
              </a:r>
              <a:r>
                <a:rPr kumimoji="1" lang="en-US" altLang="zh-CN" sz="2000" u="sng" dirty="0">
                  <a:solidFill>
                    <a:schemeClr val="tx1">
                      <a:lumMod val="85000"/>
                      <a:lumOff val="15000"/>
                    </a:schemeClr>
                  </a:solidFill>
                  <a:latin typeface="微软雅黑" panose="020B0503020204020204" charset="-122"/>
                  <a:ea typeface="微软雅黑" panose="020B0503020204020204" charset="-122"/>
                  <a:cs typeface="+mn-ea"/>
                  <a:sym typeface="+mn-ea"/>
                </a:rPr>
                <a:t>·R. </a:t>
              </a:r>
              <a:r>
                <a:rPr kumimoji="1" lang="zh-CN" altLang="en-US" sz="2000" u="sng" dirty="0">
                  <a:solidFill>
                    <a:schemeClr val="tx1">
                      <a:lumMod val="85000"/>
                      <a:lumOff val="15000"/>
                    </a:schemeClr>
                  </a:solidFill>
                  <a:latin typeface="微软雅黑" panose="020B0503020204020204" charset="-122"/>
                  <a:ea typeface="微软雅黑" panose="020B0503020204020204" charset="-122"/>
                  <a:cs typeface="+mn-ea"/>
                  <a:sym typeface="+mn-ea"/>
                </a:rPr>
                <a:t>塔夫特</a:t>
              </a:r>
              <a:r>
                <a:rPr kumimoji="1" lang="en-US" altLang="zh-CN" sz="2000" u="sng"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u="sng" dirty="0">
                  <a:solidFill>
                    <a:schemeClr val="tx1">
                      <a:lumMod val="85000"/>
                      <a:lumOff val="15000"/>
                    </a:schemeClr>
                  </a:solidFill>
                  <a:latin typeface="微软雅黑" panose="020B0503020204020204" charset="-122"/>
                  <a:ea typeface="微软雅黑" panose="020B0503020204020204" charset="-122"/>
                  <a:cs typeface="+mn-ea"/>
                  <a:sym typeface="+mn-ea"/>
                </a:rPr>
                <a:t>（</a:t>
              </a:r>
              <a:r>
                <a:rPr kumimoji="1" lang="en-US" altLang="zh-CN" sz="2000" u="sng" dirty="0">
                  <a:solidFill>
                    <a:schemeClr val="tx1">
                      <a:lumMod val="85000"/>
                      <a:lumOff val="15000"/>
                    </a:schemeClr>
                  </a:solidFill>
                  <a:latin typeface="微软雅黑" panose="020B0503020204020204" charset="-122"/>
                  <a:ea typeface="微软雅黑" panose="020B0503020204020204" charset="-122"/>
                  <a:cs typeface="+mn-ea"/>
                  <a:sym typeface="+mn-ea"/>
                </a:rPr>
                <a:t>Edward R. Tufte</a:t>
              </a:r>
              <a:r>
                <a:rPr kumimoji="1" lang="zh-CN" altLang="en-US" sz="2000" u="sng" dirty="0">
                  <a:solidFill>
                    <a:schemeClr val="tx1">
                      <a:lumMod val="85000"/>
                      <a:lumOff val="15000"/>
                    </a:schemeClr>
                  </a:solidFill>
                  <a:latin typeface="微软雅黑" panose="020B0503020204020204" charset="-122"/>
                  <a:ea typeface="微软雅黑" panose="020B0503020204020204" charset="-122"/>
                  <a:cs typeface="+mn-ea"/>
                  <a:sym typeface="+mn-ea"/>
                </a:rPr>
                <a:t>）</a:t>
              </a:r>
              <a:r>
                <a:rPr kumimoji="1" lang="en-US" altLang="zh-CN" sz="2000" u="sng"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u="sng" dirty="0">
                  <a:solidFill>
                    <a:schemeClr val="tx1">
                      <a:lumMod val="85000"/>
                      <a:lumOff val="15000"/>
                    </a:schemeClr>
                  </a:solidFill>
                  <a:latin typeface="微软雅黑" panose="020B0503020204020204" charset="-122"/>
                  <a:ea typeface="微软雅黑" panose="020B0503020204020204" charset="-122"/>
                  <a:cs typeface="+mn-ea"/>
                  <a:sym typeface="+mn-ea"/>
                </a:rPr>
                <a:t>在他的经典著作</a:t>
              </a:r>
              <a:r>
                <a:rPr kumimoji="1" lang="en-US" altLang="zh-CN" sz="2000" u="sng"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u="sng" dirty="0">
                  <a:solidFill>
                    <a:schemeClr val="tx1">
                      <a:lumMod val="85000"/>
                      <a:lumOff val="15000"/>
                    </a:schemeClr>
                  </a:solidFill>
                  <a:latin typeface="微软雅黑" panose="020B0503020204020204" charset="-122"/>
                  <a:ea typeface="微软雅黑" panose="020B0503020204020204" charset="-122"/>
                  <a:cs typeface="+mn-ea"/>
                  <a:sym typeface="+mn-ea"/>
                </a:rPr>
                <a:t>《定量信息的视觉显示》（</a:t>
              </a:r>
              <a:r>
                <a:rPr kumimoji="1" lang="en-US" altLang="zh-CN" sz="2000" u="sng" dirty="0">
                  <a:solidFill>
                    <a:schemeClr val="tx1">
                      <a:lumMod val="85000"/>
                      <a:lumOff val="15000"/>
                    </a:schemeClr>
                  </a:solidFill>
                  <a:latin typeface="微软雅黑" panose="020B0503020204020204" charset="-122"/>
                  <a:ea typeface="微软雅黑" panose="020B0503020204020204" charset="-122"/>
                  <a:cs typeface="+mn-ea"/>
                  <a:sym typeface="+mn-ea"/>
                </a:rPr>
                <a:t>The Visual Display of Quantitative Information</a:t>
              </a:r>
              <a:r>
                <a:rPr kumimoji="1" lang="zh-CN" altLang="en-US" sz="2000" u="sng" dirty="0">
                  <a:solidFill>
                    <a:schemeClr val="tx1">
                      <a:lumMod val="85000"/>
                      <a:lumOff val="15000"/>
                    </a:schemeClr>
                  </a:solidFill>
                  <a:latin typeface="微软雅黑" panose="020B0503020204020204" charset="-122"/>
                  <a:ea typeface="微软雅黑" panose="020B0503020204020204" charset="-122"/>
                  <a:cs typeface="+mn-ea"/>
                  <a:sym typeface="+mn-ea"/>
                </a:rPr>
                <a:t>）</a:t>
              </a:r>
              <a:r>
                <a:rPr kumimoji="1" lang="en-US" altLang="zh-CN" sz="2000" u="sng"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u="sng" dirty="0">
                  <a:solidFill>
                    <a:schemeClr val="tx1">
                      <a:lumMod val="85000"/>
                      <a:lumOff val="15000"/>
                    </a:schemeClr>
                  </a:solidFill>
                  <a:latin typeface="微软雅黑" panose="020B0503020204020204" charset="-122"/>
                  <a:ea typeface="微软雅黑" panose="020B0503020204020204" charset="-122"/>
                  <a:cs typeface="+mn-ea"/>
                  <a:sym typeface="+mn-ea"/>
                </a:rPr>
                <a:t>中提出</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的，用以</a:t>
              </a:r>
              <a:r>
                <a:rPr kumimoji="1"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衡量可视化图形表达的效果对数据实际效果的夸张程度</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，其计算公式如</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下图所示。当谎言系数为</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 1 </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时，可视化图形精准地反映了数据；如果大于谎言系数</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 1.05 </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或小于</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 0.95</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，则表明图形严重失真。</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grpSp>
      <p:grpSp>
        <p:nvGrpSpPr>
          <p:cNvPr id="2" name="组合 1"/>
          <p:cNvGrpSpPr/>
          <p:nvPr/>
        </p:nvGrpSpPr>
        <p:grpSpPr>
          <a:xfrm>
            <a:off x="298450" y="240665"/>
            <a:ext cx="7024370" cy="743555"/>
            <a:chOff x="273050" y="421670"/>
            <a:chExt cx="2438400" cy="743555"/>
          </a:xfrm>
        </p:grpSpPr>
        <p:sp>
          <p:nvSpPr>
            <p:cNvPr id="3" name="文本框 2"/>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1053" name="图片 2" descr="IMG_256"/>
          <p:cNvPicPr>
            <a:picLocks noChangeAspect="1"/>
          </p:cNvPicPr>
          <p:nvPr/>
        </p:nvPicPr>
        <p:blipFill>
          <a:blip r:embed="rId3" cstate="print"/>
          <a:srcRect t="4403" r="1843" b="66385"/>
          <a:stretch>
            <a:fillRect/>
          </a:stretch>
        </p:blipFill>
        <p:spPr>
          <a:xfrm>
            <a:off x="2856865" y="5607050"/>
            <a:ext cx="6478270" cy="939800"/>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sp>
        <p:nvSpPr>
          <p:cNvPr id="5" name="矩形 4"/>
          <p:cNvSpPr/>
          <p:nvPr>
            <p:custDataLst>
              <p:tags r:id="rId1"/>
            </p:custDataLst>
          </p:nvPr>
        </p:nvSpPr>
        <p:spPr>
          <a:xfrm>
            <a:off x="685165" y="1243965"/>
            <a:ext cx="4098290" cy="398780"/>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准确性原则：发现谎言系数</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grpSp>
        <p:nvGrpSpPr>
          <p:cNvPr id="2" name="组合 1"/>
          <p:cNvGrpSpPr/>
          <p:nvPr/>
        </p:nvGrpSpPr>
        <p:grpSpPr>
          <a:xfrm>
            <a:off x="298450" y="240665"/>
            <a:ext cx="7024370" cy="743555"/>
            <a:chOff x="273050" y="421670"/>
            <a:chExt cx="2438400" cy="743555"/>
          </a:xfrm>
        </p:grpSpPr>
        <p:sp>
          <p:nvSpPr>
            <p:cNvPr id="3" name="文本框 2"/>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4" name="组合 3"/>
          <p:cNvGrpSpPr/>
          <p:nvPr/>
        </p:nvGrpSpPr>
        <p:grpSpPr>
          <a:xfrm>
            <a:off x="386715" y="2235200"/>
            <a:ext cx="4286250" cy="3723640"/>
            <a:chOff x="783" y="3250"/>
            <a:chExt cx="6750" cy="5864"/>
          </a:xfrm>
        </p:grpSpPr>
        <p:pic>
          <p:nvPicPr>
            <p:cNvPr id="138" name="图片 3"/>
            <p:cNvPicPr>
              <a:picLocks noChangeAspect="1"/>
            </p:cNvPicPr>
            <p:nvPr/>
          </p:nvPicPr>
          <p:blipFill>
            <a:blip r:embed="rId2"/>
            <a:stretch>
              <a:fillRect/>
            </a:stretch>
          </p:blipFill>
          <p:spPr>
            <a:xfrm>
              <a:off x="783" y="3250"/>
              <a:ext cx="6750" cy="5174"/>
            </a:xfrm>
            <a:prstGeom prst="rect">
              <a:avLst/>
            </a:prstGeom>
            <a:noFill/>
            <a:ln>
              <a:noFill/>
            </a:ln>
          </p:spPr>
        </p:pic>
        <p:sp>
          <p:nvSpPr>
            <p:cNvPr id="14" name="文本框 13"/>
            <p:cNvSpPr txBox="1"/>
            <p:nvPr/>
          </p:nvSpPr>
          <p:spPr>
            <a:xfrm>
              <a:off x="956" y="8606"/>
              <a:ext cx="6403" cy="508"/>
            </a:xfrm>
            <a:prstGeom prst="rect">
              <a:avLst/>
            </a:prstGeom>
          </p:spPr>
          <p:txBody>
            <a:bodyPr wrap="square" lIns="0" tIns="0" rIns="0" bIns="0" rtlCol="0" anchor="t">
              <a:spAutoFit/>
            </a:bodyPr>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福克斯新闻制作的税率变化条形图</a:t>
              </a:r>
              <a:endPar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grpSp>
      <p:grpSp>
        <p:nvGrpSpPr>
          <p:cNvPr id="10" name="组合 9"/>
          <p:cNvGrpSpPr/>
          <p:nvPr/>
        </p:nvGrpSpPr>
        <p:grpSpPr>
          <a:xfrm>
            <a:off x="4672965" y="2364740"/>
            <a:ext cx="7600950" cy="3594100"/>
            <a:chOff x="7533" y="3454"/>
            <a:chExt cx="11970" cy="5660"/>
          </a:xfrm>
        </p:grpSpPr>
        <p:pic>
          <p:nvPicPr>
            <p:cNvPr id="139" name="图片 5"/>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7533" y="3454"/>
              <a:ext cx="11971" cy="5298"/>
            </a:xfrm>
            <a:prstGeom prst="rect">
              <a:avLst/>
            </a:prstGeom>
            <a:noFill/>
            <a:ln>
              <a:noFill/>
            </a:ln>
          </p:spPr>
        </p:pic>
        <p:sp>
          <p:nvSpPr>
            <p:cNvPr id="9" name="文本框 8"/>
            <p:cNvSpPr txBox="1"/>
            <p:nvPr/>
          </p:nvSpPr>
          <p:spPr>
            <a:xfrm>
              <a:off x="10317" y="8606"/>
              <a:ext cx="6403" cy="508"/>
            </a:xfrm>
            <a:prstGeom prst="rect">
              <a:avLst/>
            </a:prstGeom>
          </p:spPr>
          <p:txBody>
            <a:bodyPr wrap="square" lIns="0" tIns="0" rIns="0" bIns="0" rtlCol="0" anchor="t">
              <a:spAutoFit/>
            </a:bodyPr>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最高税率变化条形图还原前后对比</a:t>
              </a:r>
              <a:endPar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sp>
        <p:nvSpPr>
          <p:cNvPr id="5" name="矩形 4"/>
          <p:cNvSpPr/>
          <p:nvPr>
            <p:custDataLst>
              <p:tags r:id="rId1"/>
            </p:custDataLst>
          </p:nvPr>
        </p:nvSpPr>
        <p:spPr>
          <a:xfrm>
            <a:off x="685165" y="1243965"/>
            <a:ext cx="4098290" cy="398780"/>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准确性原则：发现谎言系数</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grpSp>
        <p:nvGrpSpPr>
          <p:cNvPr id="2" name="组合 1"/>
          <p:cNvGrpSpPr/>
          <p:nvPr/>
        </p:nvGrpSpPr>
        <p:grpSpPr>
          <a:xfrm>
            <a:off x="298450" y="240665"/>
            <a:ext cx="7024370" cy="743555"/>
            <a:chOff x="273050" y="421670"/>
            <a:chExt cx="2438400" cy="743555"/>
          </a:xfrm>
        </p:grpSpPr>
        <p:sp>
          <p:nvSpPr>
            <p:cNvPr id="3" name="文本框 2"/>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4445" y="2523490"/>
            <a:ext cx="6193790" cy="2886419"/>
            <a:chOff x="7533" y="3454"/>
            <a:chExt cx="11971" cy="5800"/>
          </a:xfrm>
        </p:grpSpPr>
        <p:pic>
          <p:nvPicPr>
            <p:cNvPr id="139" name="图片 5"/>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7533" y="3454"/>
              <a:ext cx="11971" cy="5298"/>
            </a:xfrm>
            <a:prstGeom prst="rect">
              <a:avLst/>
            </a:prstGeom>
            <a:noFill/>
            <a:ln>
              <a:noFill/>
            </a:ln>
          </p:spPr>
        </p:pic>
        <p:sp>
          <p:nvSpPr>
            <p:cNvPr id="9" name="文本框 8"/>
            <p:cNvSpPr txBox="1"/>
            <p:nvPr/>
          </p:nvSpPr>
          <p:spPr>
            <a:xfrm>
              <a:off x="10317" y="8606"/>
              <a:ext cx="6403" cy="648"/>
            </a:xfrm>
            <a:prstGeom prst="rect">
              <a:avLst/>
            </a:prstGeom>
          </p:spPr>
          <p:txBody>
            <a:bodyPr wrap="square" lIns="0" tIns="0" rIns="0" bIns="0" rtlCol="0" anchor="t">
              <a:spAutoFit/>
            </a:bodyPr>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最高税率变化条形图还原前后对比</a:t>
              </a:r>
              <a:endPar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grpSp>
      <p:sp>
        <p:nvSpPr>
          <p:cNvPr id="6" name="文本框 5"/>
          <p:cNvSpPr txBox="1"/>
          <p:nvPr/>
        </p:nvSpPr>
        <p:spPr>
          <a:xfrm>
            <a:off x="6261735" y="1833880"/>
            <a:ext cx="6096000" cy="215265"/>
          </a:xfrm>
          <a:prstGeom prst="rect">
            <a:avLst/>
          </a:prstGeom>
        </p:spPr>
        <p:txBody>
          <a:bodyPr wrap="square" lIns="0" tIns="0" rIns="0" bIns="0" rtlCol="0" anchor="t">
            <a:spAutoFit/>
          </a:bodyPr>
          <a:p>
            <a:pPr marL="0" lvl="1" indent="0" algn="l">
              <a:lnSpc>
                <a:spcPct val="100000"/>
              </a:lnSpc>
              <a:spcBef>
                <a:spcPct val="0"/>
              </a:spcBef>
            </a:pPr>
            <a:r>
              <a:rPr lang="en-US" altLang="zh-CN"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y </a:t>
            </a:r>
            <a:r>
              <a:rPr lang="zh-CN" altLang="en-US"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轴的原点为</a:t>
            </a:r>
            <a:r>
              <a:rPr lang="en-US" altLang="zh-CN"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 34% </a:t>
            </a:r>
            <a:r>
              <a:rPr lang="zh-CN" altLang="en-US"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时，我们可以计算出条形图的高度：</a:t>
            </a:r>
            <a:endParaRPr lang="zh-CN" altLang="en-US"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sp>
        <p:nvSpPr>
          <p:cNvPr id="7" name="文本框 6"/>
          <p:cNvSpPr txBox="1"/>
          <p:nvPr/>
        </p:nvSpPr>
        <p:spPr>
          <a:xfrm>
            <a:off x="6261735" y="5581015"/>
            <a:ext cx="6096000" cy="215265"/>
          </a:xfrm>
          <a:prstGeom prst="rect">
            <a:avLst/>
          </a:prstGeom>
        </p:spPr>
        <p:txBody>
          <a:bodyPr wrap="square" lIns="0" tIns="0" rIns="0" bIns="0" rtlCol="0" anchor="t">
            <a:spAutoFit/>
          </a:bodyPr>
          <a:p>
            <a:pPr marL="0" lvl="1" indent="0" algn="l">
              <a:lnSpc>
                <a:spcPct val="100000"/>
              </a:lnSpc>
              <a:spcBef>
                <a:spcPct val="0"/>
              </a:spcBef>
            </a:pPr>
            <a:r>
              <a:rPr lang="zh-CN" altLang="en-US"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可见</a:t>
            </a:r>
            <a:r>
              <a:rPr lang="zh-CN" altLang="en-US" sz="1400" b="1">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该条形图谎言系数极高</a:t>
            </a:r>
            <a:r>
              <a:rPr lang="zh-CN" altLang="en-US"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，说明</a:t>
            </a:r>
            <a:r>
              <a:rPr lang="zh-CN" altLang="en-US" sz="1400" b="1">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它传递了不可信的误导性信息</a:t>
            </a:r>
            <a:r>
              <a:rPr lang="zh-CN" altLang="en-US"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a:t>
            </a:r>
            <a:endParaRPr lang="zh-CN" altLang="en-US"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mc:AlternateContent xmlns:mc="http://schemas.openxmlformats.org/markup-compatibility/2006">
        <mc:Choice xmlns:a14="http://schemas.microsoft.com/office/drawing/2010/main" Requires="a14">
          <p:sp>
            <p:nvSpPr>
              <p:cNvPr id="11" name="文本框 10"/>
              <p:cNvSpPr txBox="1"/>
              <p:nvPr/>
            </p:nvSpPr>
            <p:spPr>
              <a:xfrm>
                <a:off x="5938520" y="2313305"/>
                <a:ext cx="6096000" cy="215265"/>
              </a:xfrm>
              <a:prstGeom prst="rect">
                <a:avLst/>
              </a:prstGeom>
            </p:spPr>
            <p:txBody>
              <a:bodyPr wrap="square" lIns="0" tIns="0" rIns="0" bIns="0" rtlCol="0" anchor="t">
                <a:spAutoFit/>
              </a:bodyPr>
              <a:p>
                <a:pPr marL="0" lvl="1" indent="0" algn="ctr">
                  <a:lnSpc>
                    <a:spcPct val="100000"/>
                  </a:lnSpc>
                  <a:spcBef>
                    <a:spcPct val="0"/>
                  </a:spcBef>
                </a:pPr>
                <a:r>
                  <a:rPr lang="zh-CN" altLang="en-US"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a:t>
                </a:r>
                <a:r>
                  <a:rPr lang="en-US" altLang="zh-CN"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39.6</a:t>
                </a:r>
                <a14:m>
                  <m:oMath xmlns:m="http://schemas.openxmlformats.org/officeDocument/2006/math">
                    <m:r>
                      <a:rPr lang="en-US" altLang="zh-CN" sz="1400" i="1">
                        <a:solidFill>
                          <a:schemeClr val="tx1"/>
                        </a:solidFill>
                        <a:uFillTx/>
                        <a:latin typeface="Cambria Math" panose="02040503050406030204" charset="0"/>
                        <a:ea typeface="微软雅黑" panose="020B0503020204020204" charset="-122"/>
                        <a:cs typeface="Cambria Math" panose="02040503050406030204" charset="0"/>
                        <a:sym typeface="思源黑体 Heavy" panose="020B0A00000000000000" charset="-122"/>
                      </a:rPr>
                      <m:t>−</m:t>
                    </m:r>
                  </m:oMath>
                </a14:m>
                <a:r>
                  <a:rPr lang="en-US" altLang="zh-CN"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34</a:t>
                </a:r>
                <a:r>
                  <a:rPr lang="zh-CN" altLang="en-US"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a:t>
                </a:r>
                <a14:m>
                  <m:oMath xmlns:m="http://schemas.openxmlformats.org/officeDocument/2006/math">
                    <m:r>
                      <a:rPr lang="en-US" altLang="zh-CN" sz="1400" i="1">
                        <a:solidFill>
                          <a:schemeClr val="tx1"/>
                        </a:solidFill>
                        <a:uFillTx/>
                        <a:latin typeface="Cambria Math" panose="02040503050406030204" charset="0"/>
                        <a:ea typeface="微软雅黑" panose="020B0503020204020204" charset="-122"/>
                        <a:cs typeface="Cambria Math" panose="02040503050406030204" charset="0"/>
                        <a:sym typeface="思源黑体 Heavy" panose="020B0A00000000000000" charset="-122"/>
                      </a:rPr>
                      <m:t>−（</m:t>
                    </m:r>
                  </m:oMath>
                </a14:m>
                <a:r>
                  <a:rPr lang="en-US" altLang="zh-CN"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35-34</a:t>
                </a:r>
                <a:r>
                  <a:rPr lang="zh-CN" altLang="en-US"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a:t>
                </a:r>
                <a:r>
                  <a:rPr lang="en-US" altLang="zh-CN"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/1=460%</a:t>
                </a:r>
                <a:endParaRPr lang="zh-CN" altLang="en-US"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mc:Choice>
        <mc:Fallback>
          <p:sp>
            <p:nvSpPr>
              <p:cNvPr id="11" name="文本框 10"/>
              <p:cNvSpPr txBox="1">
                <a:spLocks noRot="1" noChangeAspect="1" noMove="1" noResize="1" noEditPoints="1" noAdjustHandles="1" noChangeArrowheads="1" noChangeShapeType="1" noTextEdit="1"/>
              </p:cNvSpPr>
              <p:nvPr/>
            </p:nvSpPr>
            <p:spPr>
              <a:xfrm>
                <a:off x="5938520" y="2313305"/>
                <a:ext cx="6096000" cy="215265"/>
              </a:xfrm>
              <a:prstGeom prst="rect">
                <a:avLst/>
              </a:prstGeom>
              <a:blipFill rotWithShape="1">
                <a:blip r:embed="rId3"/>
                <a:stretch>
                  <a:fillRect t="-6785"/>
                </a:stretch>
              </a:blipFill>
            </p:spPr>
            <p:txBody>
              <a:bodyPr/>
              <a:lstStyle/>
              <a:p>
                <a:r>
                  <a:rPr lang="zh-CN" altLang="en-US">
                    <a:noFill/>
                  </a:rPr>
                  <a:t> </a:t>
                </a:r>
              </a:p>
            </p:txBody>
          </p:sp>
        </mc:Fallback>
      </mc:AlternateContent>
      <p:sp>
        <p:nvSpPr>
          <p:cNvPr id="13" name="文本框 12"/>
          <p:cNvSpPr txBox="1"/>
          <p:nvPr/>
        </p:nvSpPr>
        <p:spPr>
          <a:xfrm>
            <a:off x="6261735" y="2766060"/>
            <a:ext cx="5635625" cy="645795"/>
          </a:xfrm>
          <a:prstGeom prst="rect">
            <a:avLst/>
          </a:prstGeom>
        </p:spPr>
        <p:txBody>
          <a:bodyPr wrap="square" lIns="0" tIns="0" rIns="0" bIns="0" rtlCol="0" anchor="t">
            <a:spAutoFit/>
          </a:bodyPr>
          <a:p>
            <a:pPr marL="0" lvl="1" indent="0" algn="l">
              <a:lnSpc>
                <a:spcPct val="150000"/>
              </a:lnSpc>
              <a:spcBef>
                <a:spcPct val="0"/>
              </a:spcBef>
            </a:pPr>
            <a:r>
              <a:rPr lang="zh-CN" altLang="en-US"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如果我们以</a:t>
            </a:r>
            <a:r>
              <a:rPr lang="en-US" altLang="zh-CN"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 0 </a:t>
            </a:r>
            <a:r>
              <a:rPr lang="zh-CN" altLang="en-US"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作为</a:t>
            </a:r>
            <a:r>
              <a:rPr lang="en-US" altLang="zh-CN"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 y </a:t>
            </a:r>
            <a:r>
              <a:rPr lang="zh-CN" altLang="en-US"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轴的原点，按实际高度绘制条形图</a:t>
            </a:r>
            <a:r>
              <a:rPr lang="en-US" altLang="zh-CN"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 </a:t>
            </a:r>
            <a:r>
              <a:rPr lang="zh-CN" altLang="en-US"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a:t>
            </a:r>
            <a:r>
              <a:rPr lang="en-US" altLang="zh-CN"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35 </a:t>
            </a:r>
            <a:r>
              <a:rPr lang="zh-CN" altLang="en-US"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和</a:t>
            </a:r>
            <a:r>
              <a:rPr lang="en-US" altLang="zh-CN"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 39.6</a:t>
            </a:r>
            <a:r>
              <a:rPr lang="zh-CN" altLang="en-US"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），可以计算出实际视觉增长：</a:t>
            </a:r>
            <a:endParaRPr lang="zh-CN" altLang="en-US"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sp>
        <p:nvSpPr>
          <p:cNvPr id="15" name="文本框 14"/>
          <p:cNvSpPr txBox="1"/>
          <p:nvPr/>
        </p:nvSpPr>
        <p:spPr>
          <a:xfrm>
            <a:off x="5476240" y="3649345"/>
            <a:ext cx="6096000" cy="215265"/>
          </a:xfrm>
          <a:prstGeom prst="rect">
            <a:avLst/>
          </a:prstGeom>
        </p:spPr>
        <p:txBody>
          <a:bodyPr wrap="square" lIns="0" tIns="0" rIns="0" bIns="0" rtlCol="0" anchor="t">
            <a:spAutoFit/>
          </a:bodyPr>
          <a:p>
            <a:pPr marL="0" lvl="1" indent="0" algn="ctr">
              <a:lnSpc>
                <a:spcPct val="100000"/>
              </a:lnSpc>
              <a:spcBef>
                <a:spcPct val="0"/>
              </a:spcBef>
            </a:pPr>
            <a:r>
              <a:rPr lang="zh-CN" altLang="en-US"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a:t>
            </a:r>
            <a:r>
              <a:rPr lang="en-US" altLang="zh-CN"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39.6</a:t>
            </a:r>
            <a:r>
              <a:rPr lang="zh-CN" altLang="en-US"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a:t>
            </a:r>
            <a:r>
              <a:rPr lang="en-US" altLang="zh-CN"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35</a:t>
            </a:r>
            <a:r>
              <a:rPr lang="zh-CN" altLang="en-US"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a:t>
            </a:r>
            <a:r>
              <a:rPr lang="en-US" altLang="zh-CN"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/35</a:t>
            </a:r>
            <a:r>
              <a:rPr lang="zh-CN" altLang="en-US"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a:t>
            </a:r>
            <a:r>
              <a:rPr lang="en-US" altLang="zh-CN"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=13%</a:t>
            </a:r>
            <a:endParaRPr lang="zh-CN" altLang="en-US"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sp>
        <p:nvSpPr>
          <p:cNvPr id="16" name="文本框 15"/>
          <p:cNvSpPr txBox="1"/>
          <p:nvPr/>
        </p:nvSpPr>
        <p:spPr>
          <a:xfrm>
            <a:off x="6261735" y="4236720"/>
            <a:ext cx="6096000" cy="215265"/>
          </a:xfrm>
          <a:prstGeom prst="rect">
            <a:avLst/>
          </a:prstGeom>
        </p:spPr>
        <p:txBody>
          <a:bodyPr wrap="square" lIns="0" tIns="0" rIns="0" bIns="0" rtlCol="0" anchor="t">
            <a:spAutoFit/>
          </a:bodyPr>
          <a:p>
            <a:pPr marL="0" lvl="1" indent="0" algn="l">
              <a:lnSpc>
                <a:spcPct val="100000"/>
              </a:lnSpc>
              <a:spcBef>
                <a:spcPct val="0"/>
              </a:spcBef>
            </a:pPr>
            <a:r>
              <a:rPr lang="zh-CN" altLang="en-US"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可以使用谎言系数公式计算该条形图的谎言系数：</a:t>
            </a:r>
            <a:endParaRPr lang="zh-CN" altLang="en-US" sz="14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mc:AlternateContent xmlns:mc="http://schemas.openxmlformats.org/markup-compatibility/2006">
        <mc:Choice xmlns:a14="http://schemas.microsoft.com/office/drawing/2010/main" Requires="a14">
          <p:sp>
            <p:nvSpPr>
              <p:cNvPr id="17" name="文本框 16"/>
              <p:cNvSpPr txBox="1"/>
              <p:nvPr/>
            </p:nvSpPr>
            <p:spPr>
              <a:xfrm>
                <a:off x="6261735" y="4824095"/>
                <a:ext cx="6096000" cy="385445"/>
              </a:xfrm>
              <a:prstGeom prst="rect">
                <a:avLst/>
              </a:prstGeom>
            </p:spPr>
            <p:txBody>
              <a:bodyPr wrap="square" lIns="0" tIns="0" rIns="0" bIns="0" rtlCol="0" anchor="t">
                <a:spAutoFit/>
              </a:bodyPr>
              <a:p>
                <a:pPr marL="0" lvl="1" indent="0" algn="ctr">
                  <a:lnSpc>
                    <a:spcPct val="100000"/>
                  </a:lnSpc>
                  <a:spcBef>
                    <a:spcPct val="0"/>
                  </a:spcBef>
                </a:pPr>
                <a:r>
                  <a:rPr lang="en-US" altLang="zh-CN" sz="16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LF</a:t>
                </a:r>
                <a14:m>
                  <m:oMath xmlns:m="http://schemas.openxmlformats.org/officeDocument/2006/math">
                    <m:r>
                      <a:rPr lang="en-US" altLang="zh-CN" sz="1600">
                        <a:solidFill>
                          <a:schemeClr val="tx1"/>
                        </a:solidFill>
                        <a:uFillTx/>
                        <a:latin typeface="Cambria Math" panose="02040503050406030204" charset="0"/>
                        <a:ea typeface="MS Mincho" charset="0"/>
                        <a:cs typeface="Cambria Math" panose="02040503050406030204" charset="0"/>
                        <a:sym typeface="思源黑体 Heavy" panose="020B0A00000000000000" charset="-122"/>
                      </a:rPr>
                      <m:t>=</m:t>
                    </m:r>
                    <m:f>
                      <m:fPr>
                        <m:ctrlPr>
                          <a:rPr lang="en-US" altLang="zh-CN" sz="1600" i="1">
                            <a:solidFill>
                              <a:schemeClr val="tx1"/>
                            </a:solidFill>
                            <a:uFillTx/>
                            <a:latin typeface="Cambria Math" panose="02040503050406030204" charset="0"/>
                            <a:ea typeface="微软雅黑" panose="020B0503020204020204" charset="-122"/>
                            <a:cs typeface="Cambria Math" panose="02040503050406030204" charset="0"/>
                            <a:sym typeface="思源黑体 Heavy" panose="020B0A00000000000000" charset="-122"/>
                          </a:rPr>
                        </m:ctrlPr>
                      </m:fPr>
                      <m:num>
                        <m:r>
                          <a:rPr lang="en-US" altLang="zh-CN" sz="1600">
                            <a:uFillTx/>
                            <a:latin typeface="Cambria Math" panose="02040503050406030204" charset="0"/>
                            <a:ea typeface="微软雅黑" panose="020B0503020204020204" charset="-122"/>
                            <a:cs typeface="Cambria Math" panose="02040503050406030204" charset="0"/>
                            <a:sym typeface="思源黑体 Heavy" panose="020B0A00000000000000" charset="-122"/>
                          </a:rPr>
                          <m:t>[ (</m:t>
                        </m:r>
                        <m:r>
                          <a:rPr lang="en-US" altLang="zh-CN" sz="1600">
                            <a:uFillTx/>
                            <a:latin typeface="Cambria Math" panose="02040503050406030204" charset="0"/>
                            <a:ea typeface="微软雅黑" panose="020B0503020204020204" charset="-122"/>
                            <a:cs typeface="Cambria Math" panose="02040503050406030204" charset="0"/>
                            <a:sym typeface="思源黑体 Heavy" panose="020B0A00000000000000" charset="-122"/>
                          </a:rPr>
                          <m:t>39</m:t>
                        </m:r>
                        <m:r>
                          <a:rPr lang="en-US" altLang="zh-CN" sz="1600">
                            <a:uFillTx/>
                            <a:latin typeface="Cambria Math" panose="02040503050406030204" charset="0"/>
                            <a:ea typeface="微软雅黑" panose="020B0503020204020204" charset="-122"/>
                            <a:cs typeface="Cambria Math" panose="02040503050406030204" charset="0"/>
                            <a:sym typeface="思源黑体 Heavy" panose="020B0A00000000000000" charset="-122"/>
                          </a:rPr>
                          <m:t>.</m:t>
                        </m:r>
                        <m:r>
                          <a:rPr lang="en-US" altLang="zh-CN" sz="1600">
                            <a:uFillTx/>
                            <a:latin typeface="Cambria Math" panose="02040503050406030204" charset="0"/>
                            <a:ea typeface="微软雅黑" panose="020B0503020204020204" charset="-122"/>
                            <a:cs typeface="Cambria Math" panose="02040503050406030204" charset="0"/>
                            <a:sym typeface="思源黑体 Heavy" panose="020B0A00000000000000" charset="-122"/>
                          </a:rPr>
                          <m:t>6</m:t>
                        </m:r>
                        <m:r>
                          <a:rPr lang="en-US" altLang="zh-CN" sz="1600">
                            <a:uFillTx/>
                            <a:latin typeface="Cambria Math" panose="02040503050406030204" charset="0"/>
                            <a:ea typeface="微软雅黑" panose="020B0503020204020204" charset="-122"/>
                            <a:cs typeface="Cambria Math" panose="02040503050406030204" charset="0"/>
                            <a:sym typeface="思源黑体 Heavy" panose="020B0A00000000000000" charset="-122"/>
                          </a:rPr>
                          <m:t> − </m:t>
                        </m:r>
                        <m:r>
                          <a:rPr lang="en-US" altLang="zh-CN" sz="1600">
                            <a:uFillTx/>
                            <a:latin typeface="Cambria Math" panose="02040503050406030204" charset="0"/>
                            <a:ea typeface="微软雅黑" panose="020B0503020204020204" charset="-122"/>
                            <a:cs typeface="Cambria Math" panose="02040503050406030204" charset="0"/>
                            <a:sym typeface="思源黑体 Heavy" panose="020B0A00000000000000" charset="-122"/>
                          </a:rPr>
                          <m:t>34</m:t>
                        </m:r>
                        <m:r>
                          <a:rPr lang="en-US" altLang="zh-CN" sz="1600">
                            <a:uFillTx/>
                            <a:latin typeface="Cambria Math" panose="02040503050406030204" charset="0"/>
                            <a:ea typeface="微软雅黑" panose="020B0503020204020204" charset="-122"/>
                            <a:cs typeface="Cambria Math" panose="02040503050406030204" charset="0"/>
                            <a:sym typeface="思源黑体 Heavy" panose="020B0A00000000000000" charset="-122"/>
                          </a:rPr>
                          <m:t>) − (</m:t>
                        </m:r>
                        <m:r>
                          <a:rPr lang="en-US" altLang="zh-CN" sz="1600">
                            <a:uFillTx/>
                            <a:latin typeface="Cambria Math" panose="02040503050406030204" charset="0"/>
                            <a:ea typeface="微软雅黑" panose="020B0503020204020204" charset="-122"/>
                            <a:cs typeface="Cambria Math" panose="02040503050406030204" charset="0"/>
                            <a:sym typeface="思源黑体 Heavy" panose="020B0A00000000000000" charset="-122"/>
                          </a:rPr>
                          <m:t>35</m:t>
                        </m:r>
                        <m:r>
                          <a:rPr lang="en-US" altLang="zh-CN" sz="1600">
                            <a:uFillTx/>
                            <a:latin typeface="Cambria Math" panose="02040503050406030204" charset="0"/>
                            <a:ea typeface="微软雅黑" panose="020B0503020204020204" charset="-122"/>
                            <a:cs typeface="Cambria Math" panose="02040503050406030204" charset="0"/>
                            <a:sym typeface="思源黑体 Heavy" panose="020B0A00000000000000" charset="-122"/>
                          </a:rPr>
                          <m:t> − </m:t>
                        </m:r>
                        <m:r>
                          <a:rPr lang="en-US" altLang="zh-CN" sz="1600">
                            <a:uFillTx/>
                            <a:latin typeface="Cambria Math" panose="02040503050406030204" charset="0"/>
                            <a:ea typeface="微软雅黑" panose="020B0503020204020204" charset="-122"/>
                            <a:cs typeface="Cambria Math" panose="02040503050406030204" charset="0"/>
                            <a:sym typeface="思源黑体 Heavy" panose="020B0A00000000000000" charset="-122"/>
                          </a:rPr>
                          <m:t>34</m:t>
                        </m:r>
                        <m:r>
                          <a:rPr lang="en-US" altLang="zh-CN" sz="1600">
                            <a:uFillTx/>
                            <a:latin typeface="Cambria Math" panose="02040503050406030204" charset="0"/>
                            <a:ea typeface="微软雅黑" panose="020B0503020204020204" charset="-122"/>
                            <a:cs typeface="Cambria Math" panose="02040503050406030204" charset="0"/>
                            <a:sym typeface="思源黑体 Heavy" panose="020B0A00000000000000" charset="-122"/>
                          </a:rPr>
                          <m:t>) ] / (</m:t>
                        </m:r>
                        <m:r>
                          <a:rPr lang="en-US" altLang="zh-CN" sz="1600">
                            <a:uFillTx/>
                            <a:latin typeface="Cambria Math" panose="02040503050406030204" charset="0"/>
                            <a:ea typeface="微软雅黑" panose="020B0503020204020204" charset="-122"/>
                            <a:cs typeface="Cambria Math" panose="02040503050406030204" charset="0"/>
                            <a:sym typeface="思源黑体 Heavy" panose="020B0A00000000000000" charset="-122"/>
                          </a:rPr>
                          <m:t>35</m:t>
                        </m:r>
                        <m:r>
                          <a:rPr lang="en-US" altLang="zh-CN" sz="1600">
                            <a:uFillTx/>
                            <a:latin typeface="Cambria Math" panose="02040503050406030204" charset="0"/>
                            <a:ea typeface="微软雅黑" panose="020B0503020204020204" charset="-122"/>
                            <a:cs typeface="Cambria Math" panose="02040503050406030204" charset="0"/>
                            <a:sym typeface="思源黑体 Heavy" panose="020B0A00000000000000" charset="-122"/>
                          </a:rPr>
                          <m:t> − </m:t>
                        </m:r>
                        <m:r>
                          <a:rPr lang="en-US" altLang="zh-CN" sz="1600">
                            <a:uFillTx/>
                            <a:latin typeface="Cambria Math" panose="02040503050406030204" charset="0"/>
                            <a:ea typeface="微软雅黑" panose="020B0503020204020204" charset="-122"/>
                            <a:cs typeface="Cambria Math" panose="02040503050406030204" charset="0"/>
                            <a:sym typeface="思源黑体 Heavy" panose="020B0A00000000000000" charset="-122"/>
                          </a:rPr>
                          <m:t>34</m:t>
                        </m:r>
                        <m:r>
                          <a:rPr lang="en-US" altLang="zh-CN" sz="1600">
                            <a:uFillTx/>
                            <a:latin typeface="Cambria Math" panose="02040503050406030204" charset="0"/>
                            <a:ea typeface="微软雅黑" panose="020B0503020204020204" charset="-122"/>
                            <a:cs typeface="Cambria Math" panose="02040503050406030204" charset="0"/>
                            <a:sym typeface="思源黑体 Heavy" panose="020B0A00000000000000" charset="-122"/>
                          </a:rPr>
                          <m:t>)</m:t>
                        </m:r>
                        <m:r>
                          <a:rPr lang="en-US" altLang="zh-CN" sz="1600">
                            <a:solidFill>
                              <a:schemeClr val="tx1"/>
                            </a:solidFill>
                            <a:uFillTx/>
                            <a:latin typeface="Cambria Math" panose="02040503050406030204" charset="0"/>
                            <a:ea typeface="微软雅黑" panose="020B0503020204020204" charset="-122"/>
                            <a:cs typeface="Cambria Math" panose="02040503050406030204" charset="0"/>
                            <a:sym typeface="思源黑体 Heavy" panose="020B0A00000000000000" charset="-122"/>
                          </a:rPr>
                          <m:t> </m:t>
                        </m:r>
                        <m:r>
                          <a:rPr lang="en-US" altLang="zh-CN" sz="1600">
                            <a:uFillTx/>
                            <a:latin typeface="Cambria Math" panose="02040503050406030204" charset="0"/>
                            <a:ea typeface="微软雅黑" panose="020B0503020204020204" charset="-122"/>
                            <a:cs typeface="Cambria Math" panose="02040503050406030204" charset="0"/>
                            <a:sym typeface="思源黑体 Heavy" panose="020B0A00000000000000" charset="-122"/>
                          </a:rPr>
                          <m:t> </m:t>
                        </m:r>
                      </m:num>
                      <m:den>
                        <m:r>
                          <a:rPr lang="en-US" altLang="zh-CN" sz="1600">
                            <a:uFillTx/>
                            <a:latin typeface="Cambria Math" panose="02040503050406030204" charset="0"/>
                            <a:ea typeface="微软雅黑" panose="020B0503020204020204" charset="-122"/>
                            <a:cs typeface="Cambria Math" panose="02040503050406030204" charset="0"/>
                            <a:sym typeface="思源黑体 Heavy" panose="020B0A00000000000000" charset="-122"/>
                          </a:rPr>
                          <m:t>(</m:t>
                        </m:r>
                        <m:r>
                          <a:rPr lang="en-US" altLang="zh-CN" sz="1600">
                            <a:uFillTx/>
                            <a:latin typeface="Cambria Math" panose="02040503050406030204" charset="0"/>
                            <a:ea typeface="微软雅黑" panose="020B0503020204020204" charset="-122"/>
                            <a:cs typeface="Cambria Math" panose="02040503050406030204" charset="0"/>
                            <a:sym typeface="思源黑体 Heavy" panose="020B0A00000000000000" charset="-122"/>
                          </a:rPr>
                          <m:t>39</m:t>
                        </m:r>
                        <m:r>
                          <a:rPr lang="en-US" altLang="zh-CN" sz="1600">
                            <a:uFillTx/>
                            <a:latin typeface="Cambria Math" panose="02040503050406030204" charset="0"/>
                            <a:ea typeface="微软雅黑" panose="020B0503020204020204" charset="-122"/>
                            <a:cs typeface="Cambria Math" panose="02040503050406030204" charset="0"/>
                            <a:sym typeface="思源黑体 Heavy" panose="020B0A00000000000000" charset="-122"/>
                          </a:rPr>
                          <m:t>.</m:t>
                        </m:r>
                        <m:r>
                          <a:rPr lang="en-US" altLang="zh-CN" sz="1600">
                            <a:uFillTx/>
                            <a:latin typeface="Cambria Math" panose="02040503050406030204" charset="0"/>
                            <a:ea typeface="微软雅黑" panose="020B0503020204020204" charset="-122"/>
                            <a:cs typeface="Cambria Math" panose="02040503050406030204" charset="0"/>
                            <a:sym typeface="思源黑体 Heavy" panose="020B0A00000000000000" charset="-122"/>
                          </a:rPr>
                          <m:t>6</m:t>
                        </m:r>
                        <m:r>
                          <a:rPr lang="en-US" altLang="zh-CN" sz="1600">
                            <a:uFillTx/>
                            <a:latin typeface="Cambria Math" panose="02040503050406030204" charset="0"/>
                            <a:ea typeface="微软雅黑" panose="020B0503020204020204" charset="-122"/>
                            <a:cs typeface="Cambria Math" panose="02040503050406030204" charset="0"/>
                            <a:sym typeface="思源黑体 Heavy" panose="020B0A00000000000000" charset="-122"/>
                          </a:rPr>
                          <m:t> − </m:t>
                        </m:r>
                        <m:r>
                          <a:rPr lang="en-US" altLang="zh-CN" sz="1600">
                            <a:uFillTx/>
                            <a:latin typeface="Cambria Math" panose="02040503050406030204" charset="0"/>
                            <a:ea typeface="微软雅黑" panose="020B0503020204020204" charset="-122"/>
                            <a:cs typeface="Cambria Math" panose="02040503050406030204" charset="0"/>
                            <a:sym typeface="思源黑体 Heavy" panose="020B0A00000000000000" charset="-122"/>
                          </a:rPr>
                          <m:t>35</m:t>
                        </m:r>
                        <m:r>
                          <a:rPr lang="en-US" altLang="zh-CN" sz="1600">
                            <a:uFillTx/>
                            <a:latin typeface="Cambria Math" panose="02040503050406030204" charset="0"/>
                            <a:ea typeface="微软雅黑" panose="020B0503020204020204" charset="-122"/>
                            <a:cs typeface="Cambria Math" panose="02040503050406030204" charset="0"/>
                            <a:sym typeface="思源黑体 Heavy" panose="020B0A00000000000000" charset="-122"/>
                          </a:rPr>
                          <m:t>) /</m:t>
                        </m:r>
                        <m:r>
                          <a:rPr lang="en-US" altLang="zh-CN" sz="1600">
                            <a:uFillTx/>
                            <a:latin typeface="Cambria Math" panose="02040503050406030204" charset="0"/>
                            <a:ea typeface="微软雅黑" panose="020B0503020204020204" charset="-122"/>
                            <a:cs typeface="Cambria Math" panose="02040503050406030204" charset="0"/>
                            <a:sym typeface="思源黑体 Heavy" panose="020B0A00000000000000" charset="-122"/>
                          </a:rPr>
                          <m:t>35</m:t>
                        </m:r>
                        <m:r>
                          <a:rPr lang="en-US" altLang="zh-CN" sz="1600">
                            <a:solidFill>
                              <a:schemeClr val="tx1"/>
                            </a:solidFill>
                            <a:uFillTx/>
                            <a:latin typeface="Cambria Math" panose="02040503050406030204" charset="0"/>
                            <a:ea typeface="微软雅黑" panose="020B0503020204020204" charset="-122"/>
                            <a:cs typeface="Cambria Math" panose="02040503050406030204" charset="0"/>
                            <a:sym typeface="思源黑体 Heavy" panose="020B0A00000000000000" charset="-122"/>
                          </a:rPr>
                          <m:t> </m:t>
                        </m:r>
                      </m:den>
                    </m:f>
                  </m:oMath>
                </a14:m>
                <a:r>
                  <a:rPr lang="en-US" altLang="zh-CN" sz="16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≈35.38</a:t>
                </a:r>
                <a:endParaRPr lang="en-US" altLang="zh-CN" sz="1600">
                  <a:solidFill>
                    <a:schemeClr val="tx1"/>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mc:Choice>
        <mc:Fallback>
          <p:sp>
            <p:nvSpPr>
              <p:cNvPr id="17" name="文本框 16"/>
              <p:cNvSpPr txBox="1">
                <a:spLocks noRot="1" noChangeAspect="1" noMove="1" noResize="1" noEditPoints="1" noAdjustHandles="1" noChangeArrowheads="1" noChangeShapeType="1" noTextEdit="1"/>
              </p:cNvSpPr>
              <p:nvPr/>
            </p:nvSpPr>
            <p:spPr>
              <a:xfrm>
                <a:off x="6261735" y="4824095"/>
                <a:ext cx="6096000" cy="385445"/>
              </a:xfrm>
              <a:prstGeom prst="rect">
                <a:avLst/>
              </a:prstGeom>
              <a:blipFill rotWithShape="1">
                <a:blip r:embed="rId4"/>
                <a:stretch>
                  <a:fillRect/>
                </a:stretch>
              </a:blipFill>
            </p:spPr>
            <p:txBody>
              <a:bodyPr/>
              <a:lstStyle/>
              <a:p>
                <a:r>
                  <a:rPr lang="zh-CN"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7" name="组合 6"/>
          <p:cNvGrpSpPr/>
          <p:nvPr/>
        </p:nvGrpSpPr>
        <p:grpSpPr>
          <a:xfrm>
            <a:off x="685165" y="1243965"/>
            <a:ext cx="10673080" cy="5376545"/>
            <a:chOff x="1501" y="2552"/>
            <a:chExt cx="16808" cy="8467"/>
          </a:xfrm>
        </p:grpSpPr>
        <p:sp>
          <p:nvSpPr>
            <p:cNvPr id="5" name="矩形 4"/>
            <p:cNvSpPr/>
            <p:nvPr>
              <p:custDataLst>
                <p:tags r:id="rId1"/>
              </p:custDataLst>
            </p:nvPr>
          </p:nvSpPr>
          <p:spPr>
            <a:xfrm>
              <a:off x="1501" y="2552"/>
              <a:ext cx="6938" cy="628"/>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清晰性原则：提高数据墨水比</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mc:AlternateContent xmlns:mc="http://schemas.openxmlformats.org/markup-compatibility/2006">
          <mc:Choice xmlns:a14="http://schemas.microsoft.com/office/drawing/2010/main" Requires="a14">
            <p:sp>
              <p:nvSpPr>
                <p:cNvPr id="6" name="矩形 5"/>
                <p:cNvSpPr/>
                <p:nvPr>
                  <p:custDataLst>
                    <p:tags r:id="rId2"/>
                  </p:custDataLst>
                </p:nvPr>
              </p:nvSpPr>
              <p:spPr>
                <a:xfrm>
                  <a:off x="2112" y="3218"/>
                  <a:ext cx="16197" cy="7801"/>
                </a:xfrm>
                <a:prstGeom prst="rect">
                  <a:avLst/>
                </a:prstGeom>
                <a:noFill/>
              </p:spPr>
              <p:txBody>
                <a:bodyPr wrap="square" lIns="0" tIns="0" rIns="0" bIns="0" rtlCol="0">
                  <a:noAutofit/>
                </a:bodyPr>
                <a:p>
                  <a:pPr indent="0" algn="just" fontAlgn="auto">
                    <a:lnSpc>
                      <a:spcPct val="200000"/>
                    </a:lnSpc>
                    <a:spcBef>
                      <a:spcPct val="0"/>
                    </a:spcBef>
                    <a:spcAft>
                      <a:spcPct val="0"/>
                    </a:spcAft>
                  </a:pP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清晰性是数据可视化设计的重要原则。可视化的主要目的便是将复杂的数据转化为</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a:p>
                  <a:pPr indent="0" algn="just" fontAlgn="auto">
                    <a:lnSpc>
                      <a:spcPct val="200000"/>
                    </a:lnSpc>
                    <a:spcBef>
                      <a:spcPct val="0"/>
                    </a:spcBef>
                    <a:spcAft>
                      <a:spcPct val="0"/>
                    </a:spcAft>
                  </a:pP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易于理解和分析的视觉形式。我们可以借助</a:t>
                  </a:r>
                  <a:r>
                    <a:rPr kumimoji="1"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数据墨水比公式来衡量可视化设计的清晰性</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。数据墨水比是</a:t>
                  </a:r>
                  <a:r>
                    <a:rPr kumimoji="1" lang="zh-CN" altLang="en-US" sz="2000" u="sng" dirty="0">
                      <a:solidFill>
                        <a:schemeClr val="tx1">
                          <a:lumMod val="85000"/>
                          <a:lumOff val="15000"/>
                        </a:schemeClr>
                      </a:solidFill>
                      <a:latin typeface="微软雅黑" panose="020B0503020204020204" charset="-122"/>
                      <a:ea typeface="微软雅黑" panose="020B0503020204020204" charset="-122"/>
                      <a:cs typeface="+mn-ea"/>
                      <a:sym typeface="+mn-ea"/>
                    </a:rPr>
                    <a:t>耶鲁大学统计学教授爱德华</a:t>
                  </a:r>
                  <a:r>
                    <a:rPr kumimoji="1" lang="en-US" altLang="zh-CN" sz="2000" u="sng" dirty="0">
                      <a:solidFill>
                        <a:schemeClr val="tx1">
                          <a:lumMod val="85000"/>
                          <a:lumOff val="15000"/>
                        </a:schemeClr>
                      </a:solidFill>
                      <a:latin typeface="微软雅黑" panose="020B0503020204020204" charset="-122"/>
                      <a:ea typeface="微软雅黑" panose="020B0503020204020204" charset="-122"/>
                      <a:cs typeface="+mn-ea"/>
                      <a:sym typeface="+mn-ea"/>
                    </a:rPr>
                    <a:t>·R. </a:t>
                  </a:r>
                  <a:r>
                    <a:rPr kumimoji="1" lang="zh-CN" altLang="en-US" sz="2000" u="sng" dirty="0">
                      <a:solidFill>
                        <a:schemeClr val="tx1">
                          <a:lumMod val="85000"/>
                          <a:lumOff val="15000"/>
                        </a:schemeClr>
                      </a:solidFill>
                      <a:latin typeface="微软雅黑" panose="020B0503020204020204" charset="-122"/>
                      <a:ea typeface="微软雅黑" panose="020B0503020204020204" charset="-122"/>
                      <a:cs typeface="+mn-ea"/>
                      <a:sym typeface="+mn-ea"/>
                    </a:rPr>
                    <a:t>塔夫特</a:t>
                  </a:r>
                  <a:r>
                    <a:rPr kumimoji="1" lang="en-US" altLang="zh-CN" sz="2000" u="sng"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u="sng" dirty="0">
                      <a:solidFill>
                        <a:schemeClr val="tx1">
                          <a:lumMod val="85000"/>
                          <a:lumOff val="15000"/>
                        </a:schemeClr>
                      </a:solidFill>
                      <a:latin typeface="微软雅黑" panose="020B0503020204020204" charset="-122"/>
                      <a:ea typeface="微软雅黑" panose="020B0503020204020204" charset="-122"/>
                      <a:cs typeface="+mn-ea"/>
                      <a:sym typeface="+mn-ea"/>
                    </a:rPr>
                    <a:t>（</a:t>
                  </a:r>
                  <a:r>
                    <a:rPr kumimoji="1" lang="en-US" altLang="zh-CN" sz="2000" u="sng" dirty="0">
                      <a:solidFill>
                        <a:schemeClr val="tx1">
                          <a:lumMod val="85000"/>
                          <a:lumOff val="15000"/>
                        </a:schemeClr>
                      </a:solidFill>
                      <a:latin typeface="微软雅黑" panose="020B0503020204020204" charset="-122"/>
                      <a:ea typeface="微软雅黑" panose="020B0503020204020204" charset="-122"/>
                      <a:cs typeface="+mn-ea"/>
                      <a:sym typeface="+mn-ea"/>
                    </a:rPr>
                    <a:t>Edward Tufte</a:t>
                  </a:r>
                  <a:r>
                    <a:rPr kumimoji="1" lang="zh-CN" altLang="en-US" sz="2000" u="sng" dirty="0">
                      <a:solidFill>
                        <a:schemeClr val="tx1">
                          <a:lumMod val="85000"/>
                          <a:lumOff val="15000"/>
                        </a:schemeClr>
                      </a:solidFill>
                      <a:latin typeface="微软雅黑" panose="020B0503020204020204" charset="-122"/>
                      <a:ea typeface="微软雅黑" panose="020B0503020204020204" charset="-122"/>
                      <a:cs typeface="+mn-ea"/>
                      <a:sym typeface="+mn-ea"/>
                    </a:rPr>
                    <a:t>）</a:t>
                  </a:r>
                  <a:r>
                    <a:rPr kumimoji="1" lang="en-US" altLang="zh-CN" sz="2000" u="sng"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u="sng" dirty="0">
                      <a:solidFill>
                        <a:schemeClr val="tx1">
                          <a:lumMod val="85000"/>
                          <a:lumOff val="15000"/>
                        </a:schemeClr>
                      </a:solidFill>
                      <a:latin typeface="微软雅黑" panose="020B0503020204020204" charset="-122"/>
                      <a:ea typeface="微软雅黑" panose="020B0503020204020204" charset="-122"/>
                      <a:cs typeface="+mn-ea"/>
                      <a:sym typeface="+mn-ea"/>
                    </a:rPr>
                    <a:t>在他的经典著作</a:t>
                  </a:r>
                  <a:r>
                    <a:rPr kumimoji="1" lang="en-US" altLang="zh-CN" sz="2000" u="sng"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u="sng" dirty="0">
                      <a:solidFill>
                        <a:schemeClr val="tx1">
                          <a:lumMod val="85000"/>
                          <a:lumOff val="15000"/>
                        </a:schemeClr>
                      </a:solidFill>
                      <a:latin typeface="微软雅黑" panose="020B0503020204020204" charset="-122"/>
                      <a:ea typeface="微软雅黑" panose="020B0503020204020204" charset="-122"/>
                      <a:cs typeface="+mn-ea"/>
                      <a:sym typeface="+mn-ea"/>
                    </a:rPr>
                    <a:t>《定量信息的视觉显示》（</a:t>
                  </a:r>
                  <a:r>
                    <a:rPr kumimoji="1" lang="en-US" altLang="zh-CN" sz="2000" u="sng" dirty="0">
                      <a:solidFill>
                        <a:schemeClr val="tx1">
                          <a:lumMod val="85000"/>
                          <a:lumOff val="15000"/>
                        </a:schemeClr>
                      </a:solidFill>
                      <a:latin typeface="微软雅黑" panose="020B0503020204020204" charset="-122"/>
                      <a:ea typeface="微软雅黑" panose="020B0503020204020204" charset="-122"/>
                      <a:cs typeface="+mn-ea"/>
                      <a:sym typeface="+mn-ea"/>
                    </a:rPr>
                    <a:t>The Visual Display of Quantitative Information</a:t>
                  </a:r>
                  <a:r>
                    <a:rPr kumimoji="1" lang="zh-CN" altLang="en-US" sz="2000" u="sng" dirty="0">
                      <a:solidFill>
                        <a:schemeClr val="tx1">
                          <a:lumMod val="85000"/>
                          <a:lumOff val="15000"/>
                        </a:schemeClr>
                      </a:solidFill>
                      <a:latin typeface="微软雅黑" panose="020B0503020204020204" charset="-122"/>
                      <a:ea typeface="微软雅黑" panose="020B0503020204020204" charset="-122"/>
                      <a:cs typeface="+mn-ea"/>
                      <a:sym typeface="+mn-ea"/>
                    </a:rPr>
                    <a:t>）</a:t>
                  </a:r>
                  <a:r>
                    <a:rPr kumimoji="1" lang="en-US" altLang="zh-CN" sz="2000" u="sng"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u="sng" dirty="0">
                      <a:solidFill>
                        <a:schemeClr val="tx1">
                          <a:lumMod val="85000"/>
                          <a:lumOff val="15000"/>
                        </a:schemeClr>
                      </a:solidFill>
                      <a:latin typeface="微软雅黑" panose="020B0503020204020204" charset="-122"/>
                      <a:ea typeface="微软雅黑" panose="020B0503020204020204" charset="-122"/>
                      <a:cs typeface="+mn-ea"/>
                      <a:sym typeface="+mn-ea"/>
                    </a:rPr>
                    <a:t>中提出</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的。具体公式为：</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a:p>
                  <a:pPr indent="0" algn="ctr" fontAlgn="auto">
                    <a:lnSpc>
                      <a:spcPct val="200000"/>
                    </a:lnSpc>
                    <a:spcBef>
                      <a:spcPct val="0"/>
                    </a:spcBef>
                    <a:spcAft>
                      <a:spcPct val="0"/>
                    </a:spcAft>
                  </a:pP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数据墨水比</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 = </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图表中用于数据的墨水量</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总墨水量</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a:p>
                  <a:pPr indent="0" algn="ctr" fontAlgn="auto">
                    <a:lnSpc>
                      <a:spcPct val="200000"/>
                    </a:lnSpc>
                    <a:spcBef>
                      <a:spcPct val="0"/>
                    </a:spcBef>
                    <a:spcAft>
                      <a:spcPct val="0"/>
                    </a:spcAft>
                  </a:pP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                    = </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图表中用于数据显示的必要墨水比例</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a:p>
                  <a:pPr indent="0" algn="ctr" fontAlgn="auto">
                    <a:lnSpc>
                      <a:spcPct val="200000"/>
                    </a:lnSpc>
                    <a:spcBef>
                      <a:spcPct val="0"/>
                    </a:spcBef>
                    <a:spcAft>
                      <a:spcPct val="0"/>
                    </a:spcAft>
                  </a:pP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                      = 1</a:t>
                  </a:r>
                  <a14:m>
                    <m:oMath xmlns:m="http://schemas.openxmlformats.org/officeDocument/2006/math">
                      <m:r>
                        <a:rPr kumimoji="1" lang="en-US" altLang="zh-CN" sz="2000" dirty="0">
                          <a:solidFill>
                            <a:schemeClr val="tx1">
                              <a:lumMod val="85000"/>
                              <a:lumOff val="15000"/>
                            </a:schemeClr>
                          </a:solidFill>
                          <a:latin typeface="Cambria Math" panose="02040503050406030204" charset="0"/>
                          <a:ea typeface="微软雅黑" panose="020B0503020204020204" charset="-122"/>
                          <a:cs typeface="Cambria Math" panose="02040503050406030204" charset="0"/>
                          <a:sym typeface="+mn-ea"/>
                        </a:rPr>
                        <m:t>−</m:t>
                      </m:r>
                    </m:oMath>
                  </a14:m>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可被去除而不损失数据的墨水比例</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mc:Choice>
          <mc:Fallback>
            <p:sp>
              <p:nvSpPr>
                <p:cNvPr id="6" name="矩形 5"/>
                <p:cNvSpPr>
                  <a:spLocks noRot="1" noChangeAspect="1" noMove="1" noResize="1" noEditPoints="1" noAdjustHandles="1" noChangeArrowheads="1" noChangeShapeType="1" noTextEdit="1"/>
                </p:cNvSpPr>
                <p:nvPr>
                  <p:custDataLst>
                    <p:tags r:id="rId3"/>
                  </p:custDataLst>
                </p:nvPr>
              </p:nvSpPr>
              <p:spPr>
                <a:xfrm>
                  <a:off x="2112" y="3218"/>
                  <a:ext cx="16197" cy="7801"/>
                </a:xfrm>
                <a:prstGeom prst="rect">
                  <a:avLst/>
                </a:prstGeom>
                <a:blipFill rotWithShape="1">
                  <a:blip r:embed="rId4"/>
                </a:blipFill>
              </p:spPr>
              <p:txBody>
                <a:bodyPr/>
                <a:lstStyle/>
                <a:p>
                  <a:r>
                    <a:rPr lang="zh-CN" altLang="en-US">
                      <a:noFill/>
                    </a:rPr>
                    <a:t> </a:t>
                  </a:r>
                </a:p>
              </p:txBody>
            </p:sp>
          </mc:Fallback>
        </mc:AlternateContent>
      </p:grpSp>
      <p:grpSp>
        <p:nvGrpSpPr>
          <p:cNvPr id="2" name="组合 1"/>
          <p:cNvGrpSpPr/>
          <p:nvPr/>
        </p:nvGrpSpPr>
        <p:grpSpPr>
          <a:xfrm>
            <a:off x="298450" y="240665"/>
            <a:ext cx="7024370" cy="743555"/>
            <a:chOff x="273050" y="421670"/>
            <a:chExt cx="2438400" cy="743555"/>
          </a:xfrm>
        </p:grpSpPr>
        <p:sp>
          <p:nvSpPr>
            <p:cNvPr id="3" name="文本框 2"/>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sp>
        <p:nvSpPr>
          <p:cNvPr id="5" name="矩形 4"/>
          <p:cNvSpPr/>
          <p:nvPr>
            <p:custDataLst>
              <p:tags r:id="rId1"/>
            </p:custDataLst>
          </p:nvPr>
        </p:nvSpPr>
        <p:spPr>
          <a:xfrm>
            <a:off x="685165" y="1243965"/>
            <a:ext cx="4405630" cy="398780"/>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清晰性原则：提高数据墨水比</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grpSp>
        <p:nvGrpSpPr>
          <p:cNvPr id="2" name="组合 1"/>
          <p:cNvGrpSpPr/>
          <p:nvPr/>
        </p:nvGrpSpPr>
        <p:grpSpPr>
          <a:xfrm>
            <a:off x="298450" y="240665"/>
            <a:ext cx="7024370" cy="743555"/>
            <a:chOff x="273050" y="421670"/>
            <a:chExt cx="2438400" cy="743555"/>
          </a:xfrm>
        </p:grpSpPr>
        <p:sp>
          <p:nvSpPr>
            <p:cNvPr id="3" name="文本框 2"/>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645795" y="1939290"/>
            <a:ext cx="10900410" cy="4255770"/>
            <a:chOff x="1017" y="3054"/>
            <a:chExt cx="17166" cy="6702"/>
          </a:xfrm>
        </p:grpSpPr>
        <p:pic>
          <p:nvPicPr>
            <p:cNvPr id="140" name="图片 9"/>
            <p:cNvPicPr>
              <a:picLocks noChangeAspect="1"/>
            </p:cNvPicPr>
            <p:nvPr/>
          </p:nvPicPr>
          <p:blipFill>
            <a:blip r:embed="rId2"/>
            <a:stretch>
              <a:fillRect/>
            </a:stretch>
          </p:blipFill>
          <p:spPr>
            <a:xfrm>
              <a:off x="1017" y="3054"/>
              <a:ext cx="17166" cy="6019"/>
            </a:xfrm>
            <a:prstGeom prst="rect">
              <a:avLst/>
            </a:prstGeom>
            <a:noFill/>
            <a:ln>
              <a:noFill/>
            </a:ln>
          </p:spPr>
        </p:pic>
        <p:sp>
          <p:nvSpPr>
            <p:cNvPr id="9" name="文本框 8"/>
            <p:cNvSpPr txBox="1"/>
            <p:nvPr/>
          </p:nvSpPr>
          <p:spPr>
            <a:xfrm>
              <a:off x="6399" y="9248"/>
              <a:ext cx="6403" cy="508"/>
            </a:xfrm>
            <a:prstGeom prst="rect">
              <a:avLst/>
            </a:prstGeom>
          </p:spPr>
          <p:txBody>
            <a:bodyPr wrap="square" lIns="0" tIns="0" rIns="0" bIns="0" rtlCol="0" anchor="t">
              <a:spAutoFit/>
            </a:bodyPr>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数据墨水比示例</a:t>
              </a:r>
              <a:endPar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圆角矩形 130"/>
          <p:cNvSpPr/>
          <p:nvPr/>
        </p:nvSpPr>
        <p:spPr>
          <a:xfrm rot="16200000">
            <a:off x="4901565" y="4947285"/>
            <a:ext cx="424180" cy="942975"/>
          </a:xfrm>
          <a:prstGeom prst="roundRect">
            <a:avLst>
              <a:gd name="adj" fmla="val 50000"/>
            </a:avLst>
          </a:prstGeom>
          <a:solidFill>
            <a:schemeClr val="accent1">
              <a:lumMod val="20000"/>
              <a:lumOff val="80000"/>
            </a:schemeClr>
          </a:solidFill>
          <a:ln>
            <a:solidFill>
              <a:schemeClr val="accent1">
                <a:lumMod val="20000"/>
                <a:lumOff val="8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ctr" fontAlgn="auto">
              <a:lnSpc>
                <a:spcPts val="3000"/>
              </a:lnSpc>
            </a:pPr>
            <a:endParaRPr lang="zh-CN" altLang="en-US" sz="2400" b="1">
              <a:solidFill>
                <a:srgbClr val="404040"/>
              </a:solidFill>
              <a:latin typeface="微软雅黑" panose="020B0503020204020204" charset="-122"/>
              <a:ea typeface="微软雅黑" panose="020B0503020204020204" charset="-122"/>
            </a:endParaRPr>
          </a:p>
        </p:txBody>
      </p:sp>
      <p:sp>
        <p:nvSpPr>
          <p:cNvPr id="128" name="圆角矩形 127"/>
          <p:cNvSpPr/>
          <p:nvPr/>
        </p:nvSpPr>
        <p:spPr>
          <a:xfrm rot="16200000">
            <a:off x="4901565" y="3501390"/>
            <a:ext cx="424180" cy="942975"/>
          </a:xfrm>
          <a:prstGeom prst="roundRect">
            <a:avLst>
              <a:gd name="adj" fmla="val 50000"/>
            </a:avLst>
          </a:prstGeom>
          <a:solidFill>
            <a:schemeClr val="accent2">
              <a:lumMod val="20000"/>
              <a:lumOff val="80000"/>
            </a:schemeClr>
          </a:solidFill>
          <a:ln>
            <a:solidFill>
              <a:schemeClr val="accent2">
                <a:lumMod val="20000"/>
                <a:lumOff val="8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ctr" fontAlgn="auto">
              <a:lnSpc>
                <a:spcPts val="3000"/>
              </a:lnSpc>
            </a:pPr>
            <a:endParaRPr lang="zh-CN" altLang="en-US" sz="2400" b="1">
              <a:solidFill>
                <a:srgbClr val="404040"/>
              </a:solidFill>
              <a:latin typeface="微软雅黑" panose="020B0503020204020204" charset="-122"/>
              <a:ea typeface="微软雅黑" panose="020B0503020204020204" charset="-122"/>
            </a:endParaRPr>
          </a:p>
        </p:txBody>
      </p:sp>
      <p:sp>
        <p:nvSpPr>
          <p:cNvPr id="127" name="圆角矩形 126"/>
          <p:cNvSpPr/>
          <p:nvPr/>
        </p:nvSpPr>
        <p:spPr>
          <a:xfrm rot="16200000">
            <a:off x="4901565" y="1779270"/>
            <a:ext cx="424180" cy="942975"/>
          </a:xfrm>
          <a:prstGeom prst="roundRect">
            <a:avLst>
              <a:gd name="adj" fmla="val 50000"/>
            </a:avLst>
          </a:prstGeom>
          <a:solidFill>
            <a:schemeClr val="accent1">
              <a:lumMod val="20000"/>
              <a:lumOff val="80000"/>
            </a:schemeClr>
          </a:solidFill>
          <a:ln>
            <a:solidFill>
              <a:schemeClr val="accent1">
                <a:lumMod val="20000"/>
                <a:lumOff val="8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ctr" fontAlgn="auto">
              <a:lnSpc>
                <a:spcPts val="3000"/>
              </a:lnSpc>
            </a:pPr>
            <a:endParaRPr lang="zh-CN" altLang="en-US" sz="2400" b="1">
              <a:solidFill>
                <a:srgbClr val="404040"/>
              </a:solidFill>
              <a:latin typeface="微软雅黑" panose="020B0503020204020204" charset="-122"/>
              <a:ea typeface="微软雅黑" panose="020B0503020204020204" charset="-122"/>
            </a:endParaRPr>
          </a:p>
        </p:txBody>
      </p:sp>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sp>
        <p:nvSpPr>
          <p:cNvPr id="5" name="矩形 4"/>
          <p:cNvSpPr/>
          <p:nvPr>
            <p:custDataLst>
              <p:tags r:id="rId1"/>
            </p:custDataLst>
          </p:nvPr>
        </p:nvSpPr>
        <p:spPr>
          <a:xfrm>
            <a:off x="685165" y="1243965"/>
            <a:ext cx="5248910" cy="398780"/>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美学原则：构图美、布局美、色彩美</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grpSp>
        <p:nvGrpSpPr>
          <p:cNvPr id="2" name="组合 1"/>
          <p:cNvGrpSpPr/>
          <p:nvPr/>
        </p:nvGrpSpPr>
        <p:grpSpPr>
          <a:xfrm>
            <a:off x="298450" y="240665"/>
            <a:ext cx="7024370" cy="743555"/>
            <a:chOff x="273050" y="421670"/>
            <a:chExt cx="2438400" cy="743555"/>
          </a:xfrm>
        </p:grpSpPr>
        <p:sp>
          <p:nvSpPr>
            <p:cNvPr id="3" name="文本框 2"/>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9" name="矩形 8"/>
          <p:cNvSpPr/>
          <p:nvPr>
            <p:custDataLst>
              <p:tags r:id="rId2"/>
            </p:custDataLst>
          </p:nvPr>
        </p:nvSpPr>
        <p:spPr>
          <a:xfrm>
            <a:off x="4841875" y="5652135"/>
            <a:ext cx="6334760" cy="953135"/>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sz="1600" dirty="0">
                <a:solidFill>
                  <a:schemeClr val="tx1">
                    <a:lumMod val="85000"/>
                    <a:lumOff val="15000"/>
                  </a:schemeClr>
                </a:solidFill>
                <a:latin typeface="微软雅黑" panose="020B0503020204020204" charset="-122"/>
                <a:ea typeface="微软雅黑" panose="020B0503020204020204" charset="-122"/>
                <a:cs typeface="+mn-ea"/>
              </a:rPr>
              <a:t>通过适当的技术手段，将受众的注意力集中到可视化结果中的最重要区域，以突出关键信息。</a:t>
            </a:r>
            <a:endParaRPr lang="zh-CN" altLang="en-US" sz="1600" dirty="0">
              <a:solidFill>
                <a:schemeClr val="tx1">
                  <a:lumMod val="85000"/>
                  <a:lumOff val="15000"/>
                </a:schemeClr>
              </a:solidFill>
              <a:latin typeface="微软雅黑" panose="020B0503020204020204" charset="-122"/>
              <a:ea typeface="微软雅黑" panose="020B0503020204020204" charset="-122"/>
              <a:cs typeface="+mn-ea"/>
            </a:endParaRPr>
          </a:p>
        </p:txBody>
      </p:sp>
      <p:sp>
        <p:nvSpPr>
          <p:cNvPr id="10" name="矩形 9"/>
          <p:cNvSpPr/>
          <p:nvPr>
            <p:custDataLst>
              <p:tags r:id="rId3"/>
            </p:custDataLst>
          </p:nvPr>
        </p:nvSpPr>
        <p:spPr>
          <a:xfrm>
            <a:off x="4841876" y="5050473"/>
            <a:ext cx="6208393" cy="580832"/>
          </a:xfrm>
          <a:prstGeom prst="rect">
            <a:avLst/>
          </a:prstGeom>
          <a:noFill/>
        </p:spPr>
        <p:txBody>
          <a:bodyPr wrap="square" lIns="0" tIns="0" rIns="0" bIns="36000" rtlCol="0" anchor="b">
            <a:noAutofit/>
          </a:bodyPr>
          <a:p>
            <a:pPr>
              <a:spcBef>
                <a:spcPct val="0"/>
              </a:spcBef>
              <a:spcAft>
                <a:spcPct val="0"/>
              </a:spcAft>
            </a:pPr>
            <a:r>
              <a:rPr lang="zh-CN" altLang="en-US" sz="2000" b="1" dirty="0">
                <a:solidFill>
                  <a:schemeClr val="accent1"/>
                </a:solidFill>
                <a:latin typeface="微软雅黑" panose="020B0503020204020204" charset="-122"/>
                <a:ea typeface="微软雅黑" panose="020B0503020204020204" charset="-122"/>
                <a:cs typeface="+mn-ea"/>
              </a:rPr>
              <a:t>聚</a:t>
            </a:r>
            <a:r>
              <a:rPr lang="en-US" altLang="zh-CN" sz="2000" b="1" dirty="0">
                <a:solidFill>
                  <a:schemeClr val="accent1"/>
                </a:solidFill>
                <a:latin typeface="微软雅黑" panose="020B0503020204020204" charset="-122"/>
                <a:ea typeface="微软雅黑" panose="020B0503020204020204" charset="-122"/>
                <a:cs typeface="+mn-ea"/>
              </a:rPr>
              <a:t> </a:t>
            </a:r>
            <a:r>
              <a:rPr lang="zh-CN" altLang="en-US" sz="2000" b="1" dirty="0">
                <a:solidFill>
                  <a:schemeClr val="accent1"/>
                </a:solidFill>
                <a:latin typeface="微软雅黑" panose="020B0503020204020204" charset="-122"/>
                <a:ea typeface="微软雅黑" panose="020B0503020204020204" charset="-122"/>
                <a:cs typeface="+mn-ea"/>
              </a:rPr>
              <a:t>焦</a:t>
            </a:r>
            <a:endParaRPr lang="zh-CN" altLang="en-US" sz="2000" b="1" dirty="0">
              <a:solidFill>
                <a:schemeClr val="accent1"/>
              </a:solidFill>
              <a:latin typeface="微软雅黑" panose="020B0503020204020204" charset="-122"/>
              <a:ea typeface="微软雅黑" panose="020B0503020204020204" charset="-122"/>
              <a:cs typeface="+mn-ea"/>
            </a:endParaRPr>
          </a:p>
        </p:txBody>
      </p:sp>
      <p:sp>
        <p:nvSpPr>
          <p:cNvPr id="11" name="矩形 10"/>
          <p:cNvSpPr/>
          <p:nvPr>
            <p:custDataLst>
              <p:tags r:id="rId4"/>
            </p:custDataLst>
          </p:nvPr>
        </p:nvSpPr>
        <p:spPr>
          <a:xfrm>
            <a:off x="4841875" y="2475865"/>
            <a:ext cx="6335395" cy="953135"/>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sz="1600" dirty="0">
                <a:solidFill>
                  <a:schemeClr val="tx1">
                    <a:lumMod val="85000"/>
                    <a:lumOff val="15000"/>
                  </a:schemeClr>
                </a:solidFill>
                <a:latin typeface="微软雅黑" panose="020B0503020204020204" charset="-122"/>
                <a:ea typeface="微软雅黑" panose="020B0503020204020204" charset="-122"/>
                <a:cs typeface="+mn-ea"/>
              </a:rPr>
              <a:t>要求数据新闻从业者避免在可视化项目中加入过多的、容易造成混乱的图形元素，避免使用过于复杂的视觉效果，实现数据信息含量和图形元素之间的平衡。</a:t>
            </a:r>
            <a:endParaRPr lang="zh-CN" altLang="en-US" sz="1600" dirty="0">
              <a:solidFill>
                <a:schemeClr val="tx1">
                  <a:lumMod val="85000"/>
                  <a:lumOff val="15000"/>
                </a:schemeClr>
              </a:solidFill>
              <a:latin typeface="微软雅黑" panose="020B0503020204020204" charset="-122"/>
              <a:ea typeface="微软雅黑" panose="020B0503020204020204" charset="-122"/>
              <a:cs typeface="+mn-ea"/>
            </a:endParaRPr>
          </a:p>
        </p:txBody>
      </p:sp>
      <p:sp>
        <p:nvSpPr>
          <p:cNvPr id="13" name="矩形 12"/>
          <p:cNvSpPr/>
          <p:nvPr>
            <p:custDataLst>
              <p:tags r:id="rId5"/>
            </p:custDataLst>
          </p:nvPr>
        </p:nvSpPr>
        <p:spPr>
          <a:xfrm>
            <a:off x="4841876" y="1881823"/>
            <a:ext cx="6208393" cy="580832"/>
          </a:xfrm>
          <a:prstGeom prst="rect">
            <a:avLst/>
          </a:prstGeom>
          <a:noFill/>
        </p:spPr>
        <p:txBody>
          <a:bodyPr wrap="square" lIns="0" tIns="0" rIns="0" bIns="36000" rtlCol="0" anchor="b">
            <a:noAutofit/>
          </a:bodyPr>
          <a:p>
            <a:pPr>
              <a:spcBef>
                <a:spcPct val="0"/>
              </a:spcBef>
              <a:spcAft>
                <a:spcPct val="0"/>
              </a:spcAft>
            </a:pPr>
            <a:r>
              <a:rPr lang="zh-CN" altLang="en-US" sz="2000" b="1" dirty="0">
                <a:solidFill>
                  <a:schemeClr val="accent1"/>
                </a:solidFill>
                <a:latin typeface="微软雅黑" panose="020B0503020204020204" charset="-122"/>
                <a:ea typeface="微软雅黑" panose="020B0503020204020204" charset="-122"/>
                <a:cs typeface="+mn-ea"/>
              </a:rPr>
              <a:t>简</a:t>
            </a:r>
            <a:r>
              <a:rPr lang="en-US" altLang="zh-CN" sz="2000" b="1" dirty="0">
                <a:solidFill>
                  <a:schemeClr val="accent1"/>
                </a:solidFill>
                <a:latin typeface="微软雅黑" panose="020B0503020204020204" charset="-122"/>
                <a:ea typeface="微软雅黑" panose="020B0503020204020204" charset="-122"/>
                <a:cs typeface="+mn-ea"/>
              </a:rPr>
              <a:t> </a:t>
            </a:r>
            <a:r>
              <a:rPr lang="zh-CN" altLang="en-US" sz="2000" b="1" dirty="0">
                <a:solidFill>
                  <a:schemeClr val="accent1"/>
                </a:solidFill>
                <a:latin typeface="微软雅黑" panose="020B0503020204020204" charset="-122"/>
                <a:ea typeface="微软雅黑" panose="020B0503020204020204" charset="-122"/>
                <a:cs typeface="+mn-ea"/>
              </a:rPr>
              <a:t>单</a:t>
            </a:r>
            <a:endParaRPr lang="zh-CN" altLang="en-US" sz="2000" b="1" dirty="0">
              <a:solidFill>
                <a:schemeClr val="accent1"/>
              </a:solidFill>
              <a:latin typeface="微软雅黑" panose="020B0503020204020204" charset="-122"/>
              <a:ea typeface="微软雅黑" panose="020B0503020204020204" charset="-122"/>
              <a:cs typeface="+mn-ea"/>
            </a:endParaRPr>
          </a:p>
        </p:txBody>
      </p:sp>
      <p:sp>
        <p:nvSpPr>
          <p:cNvPr id="14" name="矩形 13"/>
          <p:cNvSpPr/>
          <p:nvPr>
            <p:custDataLst>
              <p:tags r:id="rId6"/>
            </p:custDataLst>
          </p:nvPr>
        </p:nvSpPr>
        <p:spPr>
          <a:xfrm>
            <a:off x="4841875" y="4202430"/>
            <a:ext cx="6334760" cy="730885"/>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sz="1600" dirty="0">
                <a:solidFill>
                  <a:schemeClr val="tx1">
                    <a:lumMod val="85000"/>
                    <a:lumOff val="15000"/>
                  </a:schemeClr>
                </a:solidFill>
                <a:latin typeface="微软雅黑" panose="020B0503020204020204" charset="-122"/>
                <a:ea typeface="微软雅黑" panose="020B0503020204020204" charset="-122"/>
                <a:cs typeface="+mn-ea"/>
              </a:rPr>
              <a:t>要求可视化的设计空间被有效利用，重要元素应置于设计空间的中心或中心附近，同时确保元素在设计空间中的平衡分布。</a:t>
            </a:r>
            <a:endParaRPr lang="zh-CN" altLang="en-US" sz="1600" dirty="0">
              <a:solidFill>
                <a:schemeClr val="tx1">
                  <a:lumMod val="85000"/>
                  <a:lumOff val="15000"/>
                </a:schemeClr>
              </a:solidFill>
              <a:latin typeface="微软雅黑" panose="020B0503020204020204" charset="-122"/>
              <a:ea typeface="微软雅黑" panose="020B0503020204020204" charset="-122"/>
              <a:cs typeface="+mn-ea"/>
            </a:endParaRPr>
          </a:p>
        </p:txBody>
      </p:sp>
      <p:sp>
        <p:nvSpPr>
          <p:cNvPr id="15" name="矩形 14"/>
          <p:cNvSpPr/>
          <p:nvPr>
            <p:custDataLst>
              <p:tags r:id="rId7"/>
            </p:custDataLst>
          </p:nvPr>
        </p:nvSpPr>
        <p:spPr>
          <a:xfrm>
            <a:off x="4841876" y="3604578"/>
            <a:ext cx="6208393" cy="580832"/>
          </a:xfrm>
          <a:prstGeom prst="rect">
            <a:avLst/>
          </a:prstGeom>
          <a:noFill/>
        </p:spPr>
        <p:txBody>
          <a:bodyPr wrap="square" lIns="0" tIns="0" rIns="0" bIns="36000" rtlCol="0" anchor="b">
            <a:noAutofit/>
          </a:bodyPr>
          <a:p>
            <a:pPr lvl="0" algn="l">
              <a:buClrTx/>
              <a:buSzTx/>
              <a:buFontTx/>
            </a:pPr>
            <a:r>
              <a:rPr lang="zh-CN" altLang="en-US" sz="2000" b="1" dirty="0">
                <a:solidFill>
                  <a:schemeClr val="accent2"/>
                </a:solidFill>
                <a:latin typeface="微软雅黑" panose="020B0503020204020204" charset="-122"/>
                <a:ea typeface="微软雅黑" panose="020B0503020204020204" charset="-122"/>
                <a:cs typeface="+mn-ea"/>
                <a:sym typeface="+mn-ea"/>
              </a:rPr>
              <a:t>平</a:t>
            </a:r>
            <a:r>
              <a:rPr lang="en-US" altLang="zh-CN" sz="2000" b="1" dirty="0">
                <a:solidFill>
                  <a:schemeClr val="accent2"/>
                </a:solidFill>
                <a:latin typeface="微软雅黑" panose="020B0503020204020204" charset="-122"/>
                <a:ea typeface="微软雅黑" panose="020B0503020204020204" charset="-122"/>
                <a:cs typeface="+mn-ea"/>
                <a:sym typeface="+mn-ea"/>
              </a:rPr>
              <a:t> </a:t>
            </a:r>
            <a:r>
              <a:rPr lang="zh-CN" altLang="en-US" sz="2000" b="1" dirty="0">
                <a:solidFill>
                  <a:schemeClr val="accent2"/>
                </a:solidFill>
                <a:latin typeface="微软雅黑" panose="020B0503020204020204" charset="-122"/>
                <a:ea typeface="微软雅黑" panose="020B0503020204020204" charset="-122"/>
                <a:cs typeface="+mn-ea"/>
                <a:sym typeface="+mn-ea"/>
              </a:rPr>
              <a:t>衡</a:t>
            </a:r>
            <a:endParaRPr lang="zh-CN" altLang="en-US" sz="2000" b="1" dirty="0">
              <a:solidFill>
                <a:schemeClr val="accent2"/>
              </a:solidFill>
              <a:latin typeface="微软雅黑" panose="020B0503020204020204" charset="-122"/>
              <a:ea typeface="微软雅黑" panose="020B0503020204020204" charset="-122"/>
              <a:cs typeface="+mn-ea"/>
              <a:sym typeface="+mn-ea"/>
            </a:endParaRPr>
          </a:p>
        </p:txBody>
      </p:sp>
      <p:sp>
        <p:nvSpPr>
          <p:cNvPr id="27" name="任意多边形: 形状 26"/>
          <p:cNvSpPr/>
          <p:nvPr>
            <p:custDataLst>
              <p:tags r:id="rId8"/>
            </p:custDataLst>
          </p:nvPr>
        </p:nvSpPr>
        <p:spPr>
          <a:xfrm>
            <a:off x="795020" y="2154238"/>
            <a:ext cx="3172579" cy="4176000"/>
          </a:xfrm>
          <a:custGeom>
            <a:avLst/>
            <a:gdLst>
              <a:gd name="connsiteX0" fmla="*/ 1084579 w 3172579"/>
              <a:gd name="connsiteY0" fmla="*/ 0 h 4176000"/>
              <a:gd name="connsiteX1" fmla="*/ 3172579 w 3172579"/>
              <a:gd name="connsiteY1" fmla="*/ 2088000 h 4176000"/>
              <a:gd name="connsiteX2" fmla="*/ 1084579 w 3172579"/>
              <a:gd name="connsiteY2" fmla="*/ 4176000 h 4176000"/>
              <a:gd name="connsiteX3" fmla="*/ 89315 w 3172579"/>
              <a:gd name="connsiteY3" fmla="*/ 3923990 h 4176000"/>
              <a:gd name="connsiteX4" fmla="*/ 0 w 3172579"/>
              <a:gd name="connsiteY4" fmla="*/ 3869730 h 4176000"/>
              <a:gd name="connsiteX5" fmla="*/ 0 w 3172579"/>
              <a:gd name="connsiteY5" fmla="*/ 306270 h 4176000"/>
              <a:gd name="connsiteX6" fmla="*/ 89315 w 3172579"/>
              <a:gd name="connsiteY6" fmla="*/ 252010 h 4176000"/>
              <a:gd name="connsiteX7" fmla="*/ 1084579 w 3172579"/>
              <a:gd name="connsiteY7" fmla="*/ 0 h 41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2579" h="4176000">
                <a:moveTo>
                  <a:pt x="1084579" y="0"/>
                </a:moveTo>
                <a:cubicBezTo>
                  <a:pt x="2237750" y="0"/>
                  <a:pt x="3172579" y="934829"/>
                  <a:pt x="3172579" y="2088000"/>
                </a:cubicBezTo>
                <a:cubicBezTo>
                  <a:pt x="3172579" y="3241171"/>
                  <a:pt x="2237750" y="4176000"/>
                  <a:pt x="1084579" y="4176000"/>
                </a:cubicBezTo>
                <a:cubicBezTo>
                  <a:pt x="724213" y="4176000"/>
                  <a:pt x="385170" y="4084708"/>
                  <a:pt x="89315" y="3923990"/>
                </a:cubicBezTo>
                <a:lnTo>
                  <a:pt x="0" y="3869730"/>
                </a:lnTo>
                <a:lnTo>
                  <a:pt x="0" y="306270"/>
                </a:lnTo>
                <a:lnTo>
                  <a:pt x="89315" y="252010"/>
                </a:lnTo>
                <a:cubicBezTo>
                  <a:pt x="385170" y="91292"/>
                  <a:pt x="724213" y="0"/>
                  <a:pt x="1084579" y="0"/>
                </a:cubicBezTo>
                <a:close/>
              </a:path>
            </a:pathLst>
          </a:custGeom>
          <a:noFill/>
          <a:ln>
            <a:gradFill>
              <a:gsLst>
                <a:gs pos="100000">
                  <a:schemeClr val="tx1">
                    <a:lumMod val="50000"/>
                    <a:lumOff val="50000"/>
                    <a:alpha val="30000"/>
                  </a:schemeClr>
                </a:gs>
                <a:gs pos="15000">
                  <a:srgbClr val="FFFFFF">
                    <a:lumMod val="20000"/>
                    <a:lumOff val="8000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lt1"/>
              </a:solidFill>
              <a:sym typeface="+mn-ea"/>
            </a:endParaRPr>
          </a:p>
        </p:txBody>
      </p:sp>
      <p:sp>
        <p:nvSpPr>
          <p:cNvPr id="16" name="椭圆 15"/>
          <p:cNvSpPr/>
          <p:nvPr>
            <p:custDataLst>
              <p:tags r:id="rId9"/>
            </p:custDataLst>
          </p:nvPr>
        </p:nvSpPr>
        <p:spPr>
          <a:xfrm>
            <a:off x="3642361" y="3935413"/>
            <a:ext cx="607695" cy="607695"/>
          </a:xfrm>
          <a:prstGeom prst="ellipse">
            <a:avLst/>
          </a:prstGeom>
          <a:solidFill>
            <a:schemeClr val="accent2"/>
          </a:solidFill>
          <a:ln>
            <a:gradFill>
              <a:gsLst>
                <a:gs pos="37000">
                  <a:srgbClr val="FFFFFF"/>
                </a:gs>
                <a:gs pos="0">
                  <a:schemeClr val="accent2">
                    <a:lumMod val="20000"/>
                    <a:lumOff val="80000"/>
                    <a:alpha val="100000"/>
                  </a:schemeClr>
                </a:gs>
                <a:gs pos="100000">
                  <a:srgbClr val="FFFFFF"/>
                </a:gs>
                <a:gs pos="71000">
                  <a:schemeClr val="accent2">
                    <a:lumMod val="20000"/>
                    <a:lumOff val="80000"/>
                    <a:alpha val="100000"/>
                  </a:schemeClr>
                </a:gs>
              </a:gsLst>
              <a:lin ang="1578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p>
            <a:pPr lvl="0" algn="ctr">
              <a:buClrTx/>
              <a:buSzTx/>
              <a:buFontTx/>
            </a:pPr>
            <a:r>
              <a:rPr lang="en-US" altLang="zh-CN" sz="2000" b="1">
                <a:solidFill>
                  <a:srgbClr val="FFFFFF"/>
                </a:solidFill>
                <a:latin typeface="微软雅黑" panose="020B0503020204020204" charset="-122"/>
                <a:ea typeface="微软雅黑" panose="020B0503020204020204" charset="-122"/>
                <a:cs typeface="+mn-ea"/>
                <a:sym typeface="+mn-ea"/>
              </a:rPr>
              <a:t>02</a:t>
            </a:r>
            <a:endParaRPr lang="en-US" altLang="zh-CN" sz="2000" b="1">
              <a:solidFill>
                <a:srgbClr val="FFFFFF"/>
              </a:solidFill>
              <a:latin typeface="微软雅黑" panose="020B0503020204020204" charset="-122"/>
              <a:ea typeface="微软雅黑" panose="020B0503020204020204" charset="-122"/>
              <a:cs typeface="+mn-ea"/>
              <a:sym typeface="+mn-ea"/>
            </a:endParaRPr>
          </a:p>
        </p:txBody>
      </p:sp>
      <p:sp>
        <p:nvSpPr>
          <p:cNvPr id="33" name="椭圆 32"/>
          <p:cNvSpPr/>
          <p:nvPr>
            <p:custDataLst>
              <p:tags r:id="rId10"/>
            </p:custDataLst>
          </p:nvPr>
        </p:nvSpPr>
        <p:spPr>
          <a:xfrm>
            <a:off x="3080386" y="2480628"/>
            <a:ext cx="607695" cy="607695"/>
          </a:xfrm>
          <a:prstGeom prst="ellipse">
            <a:avLst/>
          </a:prstGeom>
          <a:solidFill>
            <a:schemeClr val="accent1"/>
          </a:solidFill>
          <a:ln>
            <a:gradFill>
              <a:gsLst>
                <a:gs pos="37000">
                  <a:srgbClr val="FFFFFF"/>
                </a:gs>
                <a:gs pos="0">
                  <a:schemeClr val="accent1">
                    <a:lumMod val="20000"/>
                    <a:lumOff val="80000"/>
                    <a:alpha val="100000"/>
                  </a:schemeClr>
                </a:gs>
                <a:gs pos="100000">
                  <a:srgbClr val="FFFFFF"/>
                </a:gs>
                <a:gs pos="71000">
                  <a:schemeClr val="accent1">
                    <a:lumMod val="20000"/>
                    <a:lumOff val="80000"/>
                    <a:alpha val="100000"/>
                  </a:schemeClr>
                </a:gs>
              </a:gsLst>
              <a:lin ang="1578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tIns="45720" bIns="45720" numCol="1" spcCol="0" rtlCol="0" fromWordArt="0" anchor="ctr" anchorCtr="0" forceAA="0" compatLnSpc="1">
            <a:noAutofit/>
          </a:bodyPr>
          <a:p>
            <a:pPr lvl="0" algn="ctr">
              <a:spcBef>
                <a:spcPct val="0"/>
              </a:spcBef>
              <a:spcAft>
                <a:spcPct val="0"/>
              </a:spcAft>
              <a:buClrTx/>
              <a:buSzTx/>
              <a:buFontTx/>
            </a:pPr>
            <a:r>
              <a:rPr lang="en-US" altLang="zh-CN" sz="2000" b="1">
                <a:solidFill>
                  <a:srgbClr val="FFFFFF"/>
                </a:solidFill>
                <a:latin typeface="微软雅黑" panose="020B0503020204020204" charset="-122"/>
                <a:ea typeface="微软雅黑" panose="020B0503020204020204" charset="-122"/>
                <a:cs typeface="+mn-ea"/>
                <a:sym typeface="+mn-ea"/>
              </a:rPr>
              <a:t>01</a:t>
            </a:r>
            <a:endParaRPr lang="en-US" altLang="zh-CN" sz="2000" b="1" dirty="0">
              <a:solidFill>
                <a:srgbClr val="FFFFFF"/>
              </a:solidFill>
              <a:latin typeface="微软雅黑" panose="020B0503020204020204" charset="-122"/>
              <a:ea typeface="微软雅黑" panose="020B0503020204020204" charset="-122"/>
              <a:cs typeface="+mn-ea"/>
              <a:sym typeface="+mn-ea"/>
            </a:endParaRPr>
          </a:p>
        </p:txBody>
      </p:sp>
      <p:sp>
        <p:nvSpPr>
          <p:cNvPr id="24" name="椭圆 23"/>
          <p:cNvSpPr/>
          <p:nvPr>
            <p:custDataLst>
              <p:tags r:id="rId11"/>
            </p:custDataLst>
          </p:nvPr>
        </p:nvSpPr>
        <p:spPr>
          <a:xfrm>
            <a:off x="3080386" y="5389563"/>
            <a:ext cx="607695" cy="607695"/>
          </a:xfrm>
          <a:prstGeom prst="ellipse">
            <a:avLst/>
          </a:prstGeom>
          <a:solidFill>
            <a:schemeClr val="accent1"/>
          </a:solidFill>
          <a:ln>
            <a:gradFill>
              <a:gsLst>
                <a:gs pos="37000">
                  <a:srgbClr val="FFFFFF"/>
                </a:gs>
                <a:gs pos="0">
                  <a:schemeClr val="accent1">
                    <a:lumMod val="20000"/>
                    <a:lumOff val="80000"/>
                    <a:alpha val="100000"/>
                  </a:schemeClr>
                </a:gs>
                <a:gs pos="100000">
                  <a:srgbClr val="FFFFFF"/>
                </a:gs>
                <a:gs pos="71000">
                  <a:schemeClr val="accent1">
                    <a:lumMod val="20000"/>
                    <a:lumOff val="80000"/>
                    <a:alpha val="100000"/>
                  </a:scheme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sz="2000" b="1" dirty="0">
                <a:solidFill>
                  <a:srgbClr val="FFFFFF"/>
                </a:solidFill>
                <a:latin typeface="微软雅黑" panose="020B0503020204020204" charset="-122"/>
                <a:ea typeface="微软雅黑" panose="020B0503020204020204" charset="-122"/>
                <a:cs typeface="+mn-ea"/>
                <a:sym typeface="+mn-ea"/>
              </a:rPr>
              <a:t>03</a:t>
            </a:r>
            <a:endParaRPr lang="en-US" altLang="zh-CN" sz="2000" b="1" dirty="0">
              <a:solidFill>
                <a:srgbClr val="FFFFFF"/>
              </a:solidFill>
              <a:latin typeface="微软雅黑" panose="020B0503020204020204" charset="-122"/>
              <a:ea typeface="微软雅黑" panose="020B0503020204020204" charset="-122"/>
              <a:cs typeface="+mn-ea"/>
              <a:sym typeface="+mn-ea"/>
            </a:endParaRPr>
          </a:p>
        </p:txBody>
      </p:sp>
      <p:sp>
        <p:nvSpPr>
          <p:cNvPr id="17" name="椭圆 16"/>
          <p:cNvSpPr/>
          <p:nvPr>
            <p:custDataLst>
              <p:tags r:id="rId12"/>
            </p:custDataLst>
          </p:nvPr>
        </p:nvSpPr>
        <p:spPr>
          <a:xfrm>
            <a:off x="795020" y="3151823"/>
            <a:ext cx="2169160" cy="2169160"/>
          </a:xfrm>
          <a:prstGeom prst="ellipse">
            <a:avLst/>
          </a:prstGeom>
          <a:solidFill>
            <a:schemeClr val="accent1"/>
          </a:solidFill>
          <a:ln>
            <a:gradFill>
              <a:gsLst>
                <a:gs pos="37000">
                  <a:srgbClr val="FFFFFF"/>
                </a:gs>
                <a:gs pos="0">
                  <a:schemeClr val="accent1">
                    <a:lumMod val="45000"/>
                    <a:lumOff val="55000"/>
                    <a:alpha val="100000"/>
                  </a:schemeClr>
                </a:gs>
                <a:gs pos="100000">
                  <a:srgbClr val="FFFFFF"/>
                </a:gs>
                <a:gs pos="71000">
                  <a:schemeClr val="accent1">
                    <a:lumMod val="30000"/>
                    <a:lumOff val="70000"/>
                    <a:alpha val="100000"/>
                  </a:scheme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algn="ctr">
              <a:lnSpc>
                <a:spcPct val="150000"/>
              </a:lnSpc>
              <a:spcBef>
                <a:spcPct val="0"/>
              </a:spcBef>
              <a:spcAft>
                <a:spcPct val="0"/>
              </a:spcAft>
            </a:pPr>
            <a:r>
              <a:rPr lang="zh-CN" altLang="en-US" sz="2000" b="1" spc="150" dirty="0">
                <a:solidFill>
                  <a:srgbClr val="FFFFFF"/>
                </a:solidFill>
                <a:latin typeface="微软雅黑" panose="020B0503020204020204" charset="-122"/>
                <a:ea typeface="微软雅黑" panose="020B0503020204020204" charset="-122"/>
                <a:cs typeface="+mn-ea"/>
                <a:sym typeface="+mn-ea"/>
              </a:rPr>
              <a:t>构图美的</a:t>
            </a:r>
            <a:endParaRPr lang="zh-CN" altLang="en-US" sz="2000" b="1" spc="150" dirty="0">
              <a:solidFill>
                <a:srgbClr val="FFFFFF"/>
              </a:solidFill>
              <a:latin typeface="微软雅黑" panose="020B0503020204020204" charset="-122"/>
              <a:ea typeface="微软雅黑" panose="020B0503020204020204" charset="-122"/>
              <a:cs typeface="+mn-ea"/>
              <a:sym typeface="+mn-ea"/>
            </a:endParaRPr>
          </a:p>
          <a:p>
            <a:pPr algn="ctr">
              <a:lnSpc>
                <a:spcPct val="150000"/>
              </a:lnSpc>
              <a:spcBef>
                <a:spcPct val="0"/>
              </a:spcBef>
              <a:spcAft>
                <a:spcPct val="0"/>
              </a:spcAft>
            </a:pPr>
            <a:r>
              <a:rPr lang="zh-CN" altLang="en-US" sz="2000" b="1" spc="150" dirty="0">
                <a:solidFill>
                  <a:srgbClr val="FFFFFF"/>
                </a:solidFill>
                <a:latin typeface="微软雅黑" panose="020B0503020204020204" charset="-122"/>
                <a:ea typeface="微软雅黑" panose="020B0503020204020204" charset="-122"/>
                <a:cs typeface="+mn-ea"/>
                <a:sym typeface="+mn-ea"/>
              </a:rPr>
              <a:t>实现原则</a:t>
            </a:r>
            <a:endParaRPr lang="zh-CN" altLang="en-US" sz="2000" b="1" spc="150" dirty="0">
              <a:solidFill>
                <a:srgbClr val="FFFFFF"/>
              </a:solidFill>
              <a:latin typeface="微软雅黑" panose="020B0503020204020204" charset="-122"/>
              <a:ea typeface="微软雅黑" panose="020B0503020204020204" charset="-122"/>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133" name="椭圆 132"/>
          <p:cNvSpPr/>
          <p:nvPr>
            <p:custDataLst>
              <p:tags r:id="rId1"/>
            </p:custDataLst>
          </p:nvPr>
        </p:nvSpPr>
        <p:spPr>
          <a:xfrm>
            <a:off x="4968143" y="2387291"/>
            <a:ext cx="2256688" cy="2256688"/>
          </a:xfrm>
          <a:prstGeom prst="ellipse">
            <a:avLst/>
          </a:prstGeom>
          <a:gradFill>
            <a:gsLst>
              <a:gs pos="0">
                <a:schemeClr val="accent1">
                  <a:alpha val="100000"/>
                </a:schemeClr>
              </a:gs>
              <a:gs pos="100000">
                <a:schemeClr val="accent1">
                  <a:lumMod val="80000"/>
                  <a:lumOff val="20000"/>
                  <a:alpha val="100000"/>
                </a:schemeClr>
              </a:gs>
            </a:gsLst>
            <a:lin ang="13500000"/>
          </a:gradFill>
          <a:ln w="19050">
            <a:gradFill>
              <a:gsLst>
                <a:gs pos="100000">
                  <a:srgbClr val="FFFFFF">
                    <a:alpha val="0"/>
                  </a:srgbClr>
                </a:gs>
                <a:gs pos="0">
                  <a:srgbClr val="FFFFFF"/>
                </a:gs>
              </a:gsLst>
              <a:lin ang="16200000" scaled="1"/>
            </a:gradFill>
          </a:ln>
          <a:effectLst>
            <a:outerShdw blurRad="215900" dist="114300" dir="5400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algn="ctr">
              <a:spcBef>
                <a:spcPct val="0"/>
              </a:spcBef>
              <a:spcAft>
                <a:spcPct val="0"/>
              </a:spcAft>
            </a:pPr>
            <a:r>
              <a:rPr lang="zh-CN" altLang="en-US" sz="2400" b="1" dirty="0">
                <a:solidFill>
                  <a:schemeClr val="lt1">
                    <a:lumMod val="100000"/>
                  </a:schemeClr>
                </a:solidFill>
                <a:latin typeface="微软雅黑" panose="020B0503020204020204" charset="-122"/>
                <a:ea typeface="微软雅黑" panose="020B0503020204020204" charset="-122"/>
                <a:cs typeface="+mn-ea"/>
                <a:sym typeface="+mn-ea"/>
              </a:rPr>
              <a:t>数据新闻</a:t>
            </a:r>
            <a:endParaRPr lang="zh-CN" altLang="en-US" sz="2400" b="1" dirty="0">
              <a:solidFill>
                <a:schemeClr val="lt1">
                  <a:lumMod val="100000"/>
                </a:schemeClr>
              </a:solidFill>
              <a:latin typeface="微软雅黑" panose="020B0503020204020204" charset="-122"/>
              <a:ea typeface="微软雅黑" panose="020B0503020204020204" charset="-122"/>
              <a:cs typeface="+mn-ea"/>
              <a:sym typeface="+mn-ea"/>
            </a:endParaRPr>
          </a:p>
          <a:p>
            <a:pPr algn="ctr">
              <a:spcBef>
                <a:spcPct val="0"/>
              </a:spcBef>
              <a:spcAft>
                <a:spcPct val="0"/>
              </a:spcAft>
            </a:pPr>
            <a:r>
              <a:rPr lang="zh-CN" altLang="en-US" sz="2400" b="1" dirty="0">
                <a:solidFill>
                  <a:schemeClr val="lt1">
                    <a:lumMod val="100000"/>
                  </a:schemeClr>
                </a:solidFill>
                <a:latin typeface="微软雅黑" panose="020B0503020204020204" charset="-122"/>
                <a:ea typeface="微软雅黑" panose="020B0503020204020204" charset="-122"/>
                <a:cs typeface="+mn-ea"/>
                <a:sym typeface="+mn-ea"/>
              </a:rPr>
              <a:t>可视化的</a:t>
            </a:r>
            <a:endParaRPr lang="zh-CN" altLang="en-US" sz="2400" b="1" dirty="0">
              <a:solidFill>
                <a:schemeClr val="lt1">
                  <a:lumMod val="100000"/>
                </a:schemeClr>
              </a:solidFill>
              <a:latin typeface="微软雅黑" panose="020B0503020204020204" charset="-122"/>
              <a:ea typeface="微软雅黑" panose="020B0503020204020204" charset="-122"/>
              <a:cs typeface="+mn-ea"/>
              <a:sym typeface="+mn-ea"/>
            </a:endParaRPr>
          </a:p>
          <a:p>
            <a:pPr algn="ctr">
              <a:spcBef>
                <a:spcPct val="0"/>
              </a:spcBef>
              <a:spcAft>
                <a:spcPct val="0"/>
              </a:spcAft>
            </a:pPr>
            <a:r>
              <a:rPr lang="zh-CN" altLang="en-US" sz="2400" b="1" dirty="0">
                <a:solidFill>
                  <a:schemeClr val="lt1">
                    <a:lumMod val="100000"/>
                  </a:schemeClr>
                </a:solidFill>
                <a:latin typeface="微软雅黑" panose="020B0503020204020204" charset="-122"/>
                <a:ea typeface="微软雅黑" panose="020B0503020204020204" charset="-122"/>
                <a:cs typeface="+mn-ea"/>
                <a:sym typeface="+mn-ea"/>
              </a:rPr>
              <a:t>作用</a:t>
            </a:r>
            <a:endParaRPr lang="zh-CN" altLang="en-US" sz="2400" b="1" dirty="0">
              <a:solidFill>
                <a:schemeClr val="lt1">
                  <a:lumMod val="100000"/>
                </a:schemeClr>
              </a:solidFill>
              <a:latin typeface="微软雅黑" panose="020B0503020204020204" charset="-122"/>
              <a:ea typeface="微软雅黑" panose="020B0503020204020204" charset="-122"/>
              <a:cs typeface="+mn-ea"/>
              <a:sym typeface="+mn-ea"/>
            </a:endParaRPr>
          </a:p>
        </p:txBody>
      </p:sp>
      <p:sp>
        <p:nvSpPr>
          <p:cNvPr id="134" name="弧形 133"/>
          <p:cNvSpPr/>
          <p:nvPr>
            <p:custDataLst>
              <p:tags r:id="rId2"/>
            </p:custDataLst>
          </p:nvPr>
        </p:nvSpPr>
        <p:spPr>
          <a:xfrm rot="20460000">
            <a:off x="4788356" y="2239147"/>
            <a:ext cx="2617701" cy="2617701"/>
          </a:xfrm>
          <a:prstGeom prst="arc">
            <a:avLst>
              <a:gd name="adj1" fmla="val 13075779"/>
              <a:gd name="adj2" fmla="val 0"/>
            </a:avLst>
          </a:prstGeom>
          <a:ln>
            <a:gradFill>
              <a:gsLst>
                <a:gs pos="100000">
                  <a:schemeClr val="accent1">
                    <a:alpha val="5000"/>
                  </a:schemeClr>
                </a:gs>
                <a:gs pos="0">
                  <a:schemeClr val="accent1">
                    <a:alpha val="100000"/>
                  </a:schemeClr>
                </a:gs>
              </a:gsLst>
              <a:lin ang="0" scaled="1"/>
            </a:gradFill>
            <a:headEnd type="ova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solidFill>
                <a:schemeClr val="tx1"/>
              </a:solidFill>
            </a:endParaRPr>
          </a:p>
        </p:txBody>
      </p:sp>
      <p:sp>
        <p:nvSpPr>
          <p:cNvPr id="135" name="弧形 134"/>
          <p:cNvSpPr/>
          <p:nvPr>
            <p:custDataLst>
              <p:tags r:id="rId3"/>
            </p:custDataLst>
          </p:nvPr>
        </p:nvSpPr>
        <p:spPr>
          <a:xfrm rot="9660000">
            <a:off x="4788356" y="2206785"/>
            <a:ext cx="2617701" cy="2617701"/>
          </a:xfrm>
          <a:prstGeom prst="arc">
            <a:avLst>
              <a:gd name="adj1" fmla="val 13075779"/>
              <a:gd name="adj2" fmla="val 0"/>
            </a:avLst>
          </a:prstGeom>
          <a:ln>
            <a:gradFill>
              <a:gsLst>
                <a:gs pos="100000">
                  <a:schemeClr val="accent1">
                    <a:alpha val="5000"/>
                  </a:schemeClr>
                </a:gs>
                <a:gs pos="0">
                  <a:schemeClr val="accent1">
                    <a:alpha val="100000"/>
                  </a:schemeClr>
                </a:gs>
              </a:gsLst>
              <a:lin ang="0" scaled="1"/>
            </a:gradFill>
            <a:headEnd type="oval"/>
          </a:ln>
        </p:spPr>
        <p:style>
          <a:lnRef idx="2">
            <a:schemeClr val="accent1"/>
          </a:lnRef>
          <a:fillRef idx="0">
            <a:srgbClr val="FFFFFF"/>
          </a:fillRef>
          <a:effectRef idx="0">
            <a:srgbClr val="FFFFFF"/>
          </a:effectRef>
          <a:fontRef idx="minor">
            <a:schemeClr val="tx1"/>
          </a:fontRef>
        </p:style>
        <p:txBody>
          <a:bodyPr vertOverflow="overflow" horzOverflow="overflow" vert="horz" wrap="square" tIns="0" numCol="1" spcCol="0" rtlCol="0" fromWordArt="0" anchor="ctr" anchorCtr="0" forceAA="0" compatLnSpc="1">
            <a:noAutofit/>
          </a:bodyPr>
          <a:lstStyle/>
          <a:p>
            <a:pPr lvl="0" algn="ctr">
              <a:buClrTx/>
              <a:buSzTx/>
              <a:buFontTx/>
            </a:pPr>
            <a:endParaRPr lang="zh-CN" altLang="en-US">
              <a:solidFill>
                <a:schemeClr val="tx1"/>
              </a:solidFill>
              <a:sym typeface="+mn-ea"/>
            </a:endParaRPr>
          </a:p>
        </p:txBody>
      </p:sp>
      <p:sp>
        <p:nvSpPr>
          <p:cNvPr id="136" name="椭圆 135"/>
          <p:cNvSpPr/>
          <p:nvPr>
            <p:custDataLst>
              <p:tags r:id="rId4"/>
            </p:custDataLst>
          </p:nvPr>
        </p:nvSpPr>
        <p:spPr>
          <a:xfrm>
            <a:off x="4643088" y="2061517"/>
            <a:ext cx="2908237" cy="2908237"/>
          </a:xfrm>
          <a:prstGeom prst="ellipse">
            <a:avLst/>
          </a:prstGeom>
          <a:noFill/>
          <a:ln w="44450">
            <a:gradFill>
              <a:gsLst>
                <a:gs pos="99000">
                  <a:schemeClr val="accent1">
                    <a:alpha val="21000"/>
                  </a:schemeClr>
                </a:gs>
                <a:gs pos="0">
                  <a:schemeClr val="accent1">
                    <a:alpha val="10000"/>
                  </a:schemeClr>
                </a:gs>
              </a:gsLst>
              <a:lin ang="162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tIns="539750" numCol="1" spcCol="0" rtlCol="0" fromWordArt="0" anchor="ctr" anchorCtr="0" forceAA="0" compatLnSpc="1">
            <a:noAutofit/>
          </a:bodyPr>
          <a:lstStyle/>
          <a:p>
            <a:pPr lvl="0" algn="ctr">
              <a:buClrTx/>
              <a:buSzTx/>
              <a:buFontTx/>
            </a:pPr>
            <a:endParaRPr lang="zh-CN" altLang="en-US" sz="2000" b="1" spc="130" dirty="0">
              <a:solidFill>
                <a:schemeClr val="bg1"/>
              </a:solidFill>
              <a:uFillTx/>
              <a:latin typeface="+中文标题" charset="0"/>
              <a:ea typeface="+mj-ea"/>
              <a:cs typeface="+mj-ea"/>
              <a:sym typeface="+mn-ea"/>
            </a:endParaRPr>
          </a:p>
        </p:txBody>
      </p:sp>
      <p:sp>
        <p:nvSpPr>
          <p:cNvPr id="137" name="椭圆 136"/>
          <p:cNvSpPr/>
          <p:nvPr>
            <p:custDataLst>
              <p:tags r:id="rId5"/>
            </p:custDataLst>
          </p:nvPr>
        </p:nvSpPr>
        <p:spPr>
          <a:xfrm>
            <a:off x="4465458" y="1916249"/>
            <a:ext cx="3263497" cy="3263497"/>
          </a:xfrm>
          <a:prstGeom prst="ellipse">
            <a:avLst/>
          </a:prstGeom>
          <a:noFill/>
          <a:ln w="44450">
            <a:gradFill>
              <a:gsLst>
                <a:gs pos="100000">
                  <a:schemeClr val="accent1">
                    <a:alpha val="4000"/>
                  </a:schemeClr>
                </a:gs>
                <a:gs pos="0">
                  <a:schemeClr val="accent1">
                    <a:alpha val="7000"/>
                  </a:schemeClr>
                </a:gs>
              </a:gsLst>
              <a:lin ang="162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tIns="575945" numCol="1" spcCol="0" rtlCol="0" fromWordArt="0" anchor="ctr" anchorCtr="0" forceAA="0" compatLnSpc="1">
            <a:noAutofit/>
          </a:bodyPr>
          <a:lstStyle/>
          <a:p>
            <a:pPr lvl="0" algn="ctr">
              <a:buClrTx/>
              <a:buSzTx/>
              <a:buFontTx/>
            </a:pPr>
            <a:endParaRPr lang="zh-CN" altLang="en-US" sz="2000" b="1" spc="130" dirty="0">
              <a:solidFill>
                <a:schemeClr val="bg1"/>
              </a:solidFill>
              <a:uFillTx/>
              <a:latin typeface="+中文标题" charset="0"/>
              <a:ea typeface="+mj-ea"/>
              <a:cs typeface="+mj-ea"/>
              <a:sym typeface="+mn-ea"/>
            </a:endParaRPr>
          </a:p>
        </p:txBody>
      </p:sp>
      <p:sp>
        <p:nvSpPr>
          <p:cNvPr id="138" name="图形 4"/>
          <p:cNvSpPr/>
          <p:nvPr>
            <p:custDataLst>
              <p:tags r:id="rId6"/>
            </p:custDataLst>
          </p:nvPr>
        </p:nvSpPr>
        <p:spPr>
          <a:xfrm>
            <a:off x="10294788" y="1106488"/>
            <a:ext cx="1069824" cy="4819195"/>
          </a:xfrm>
          <a:custGeom>
            <a:avLst/>
            <a:gdLst>
              <a:gd name="connsiteX0" fmla="*/ -259 w 944642"/>
              <a:gd name="connsiteY0" fmla="*/ 4255111 h 4255294"/>
              <a:gd name="connsiteX1" fmla="*/ 203548 w 944642"/>
              <a:gd name="connsiteY1" fmla="*/ 203623 h 4255294"/>
              <a:gd name="connsiteX2" fmla="*/ -259 w 944642"/>
              <a:gd name="connsiteY2" fmla="*/ -183 h 4255294"/>
            </a:gdLst>
            <a:ahLst/>
            <a:cxnLst>
              <a:cxn ang="0">
                <a:pos x="connsiteX0" y="connsiteY0"/>
              </a:cxn>
              <a:cxn ang="0">
                <a:pos x="connsiteX1" y="connsiteY1"/>
              </a:cxn>
              <a:cxn ang="0">
                <a:pos x="connsiteX2" y="connsiteY2"/>
              </a:cxn>
            </a:cxnLst>
            <a:rect l="l" t="t" r="r" b="b"/>
            <a:pathLst>
              <a:path w="944642" h="4255294">
                <a:moveTo>
                  <a:pt x="-259" y="4255111"/>
                </a:moveTo>
                <a:cubicBezTo>
                  <a:pt x="1174812" y="3192606"/>
                  <a:pt x="1266062" y="1378694"/>
                  <a:pt x="203548" y="203623"/>
                </a:cubicBezTo>
                <a:cubicBezTo>
                  <a:pt x="139073" y="132319"/>
                  <a:pt x="71055" y="64291"/>
                  <a:pt x="-259" y="-183"/>
                </a:cubicBezTo>
              </a:path>
            </a:pathLst>
          </a:custGeom>
          <a:noFill/>
          <a:ln w="15875" cap="flat">
            <a:gradFill>
              <a:gsLst>
                <a:gs pos="100000">
                  <a:schemeClr val="accent2">
                    <a:lumMod val="20000"/>
                    <a:lumOff val="80000"/>
                    <a:alpha val="0"/>
                  </a:schemeClr>
                </a:gs>
                <a:gs pos="0">
                  <a:schemeClr val="accent2">
                    <a:lumMod val="20000"/>
                    <a:lumOff val="80000"/>
                    <a:alpha val="0"/>
                  </a:schemeClr>
                </a:gs>
                <a:gs pos="70000">
                  <a:schemeClr val="accent2">
                    <a:lumMod val="60000"/>
                    <a:lumOff val="40000"/>
                    <a:alpha val="100000"/>
                  </a:schemeClr>
                </a:gs>
                <a:gs pos="30000">
                  <a:schemeClr val="accent2">
                    <a:lumMod val="60000"/>
                    <a:lumOff val="40000"/>
                    <a:alpha val="100000"/>
                  </a:schemeClr>
                </a:gs>
              </a:gsLst>
              <a:lin ang="16200000" scaled="1"/>
            </a:gra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139" name="图形 4"/>
          <p:cNvSpPr/>
          <p:nvPr>
            <p:custDataLst>
              <p:tags r:id="rId7"/>
            </p:custDataLst>
          </p:nvPr>
        </p:nvSpPr>
        <p:spPr>
          <a:xfrm flipH="1">
            <a:off x="852392" y="1107207"/>
            <a:ext cx="1069824" cy="4819195"/>
          </a:xfrm>
          <a:custGeom>
            <a:avLst/>
            <a:gdLst>
              <a:gd name="connsiteX0" fmla="*/ -259 w 944642"/>
              <a:gd name="connsiteY0" fmla="*/ 4255111 h 4255294"/>
              <a:gd name="connsiteX1" fmla="*/ 203548 w 944642"/>
              <a:gd name="connsiteY1" fmla="*/ 203623 h 4255294"/>
              <a:gd name="connsiteX2" fmla="*/ -259 w 944642"/>
              <a:gd name="connsiteY2" fmla="*/ -183 h 4255294"/>
            </a:gdLst>
            <a:ahLst/>
            <a:cxnLst>
              <a:cxn ang="0">
                <a:pos x="connsiteX0" y="connsiteY0"/>
              </a:cxn>
              <a:cxn ang="0">
                <a:pos x="connsiteX1" y="connsiteY1"/>
              </a:cxn>
              <a:cxn ang="0">
                <a:pos x="connsiteX2" y="connsiteY2"/>
              </a:cxn>
            </a:cxnLst>
            <a:rect l="l" t="t" r="r" b="b"/>
            <a:pathLst>
              <a:path w="944642" h="4255294">
                <a:moveTo>
                  <a:pt x="-259" y="4255111"/>
                </a:moveTo>
                <a:cubicBezTo>
                  <a:pt x="1174812" y="3192606"/>
                  <a:pt x="1266062" y="1378694"/>
                  <a:pt x="203548" y="203623"/>
                </a:cubicBezTo>
                <a:cubicBezTo>
                  <a:pt x="139073" y="132319"/>
                  <a:pt x="71055" y="64291"/>
                  <a:pt x="-259" y="-183"/>
                </a:cubicBezTo>
              </a:path>
            </a:pathLst>
          </a:custGeom>
          <a:noFill/>
          <a:ln w="15875" cap="flat">
            <a:gradFill>
              <a:gsLst>
                <a:gs pos="100000">
                  <a:schemeClr val="accent2">
                    <a:lumMod val="20000"/>
                    <a:lumOff val="80000"/>
                    <a:alpha val="0"/>
                  </a:schemeClr>
                </a:gs>
                <a:gs pos="0">
                  <a:schemeClr val="accent2">
                    <a:lumMod val="20000"/>
                    <a:lumOff val="80000"/>
                    <a:alpha val="0"/>
                  </a:schemeClr>
                </a:gs>
                <a:gs pos="70000">
                  <a:schemeClr val="accent2">
                    <a:lumMod val="60000"/>
                    <a:lumOff val="40000"/>
                    <a:alpha val="100000"/>
                  </a:schemeClr>
                </a:gs>
                <a:gs pos="30000">
                  <a:schemeClr val="accent2">
                    <a:lumMod val="60000"/>
                    <a:lumOff val="40000"/>
                    <a:alpha val="100000"/>
                  </a:schemeClr>
                </a:gs>
              </a:gsLst>
              <a:lin ang="16200000" scaled="1"/>
            </a:gra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140" name="椭圆 139"/>
          <p:cNvSpPr/>
          <p:nvPr>
            <p:custDataLst>
              <p:tags r:id="rId8"/>
            </p:custDataLst>
          </p:nvPr>
        </p:nvSpPr>
        <p:spPr>
          <a:xfrm>
            <a:off x="529494" y="3166848"/>
            <a:ext cx="690383" cy="690383"/>
          </a:xfrm>
          <a:prstGeom prst="ellipse">
            <a:avLst/>
          </a:prstGeom>
          <a:gradFill>
            <a:gsLst>
              <a:gs pos="0">
                <a:schemeClr val="accent1">
                  <a:alpha val="100000"/>
                </a:schemeClr>
              </a:gs>
              <a:gs pos="100000">
                <a:schemeClr val="accent1">
                  <a:lumMod val="80000"/>
                  <a:lumOff val="20000"/>
                  <a:alpha val="100000"/>
                </a:schemeClr>
              </a:gs>
            </a:gsLst>
            <a:lin ang="13500000"/>
          </a:gradFill>
          <a:ln w="12700">
            <a:gradFill>
              <a:gsLst>
                <a:gs pos="100000">
                  <a:schemeClr val="bg1">
                    <a:alpha val="0"/>
                  </a:schemeClr>
                </a:gs>
                <a:gs pos="0">
                  <a:schemeClr val="bg1"/>
                </a:gs>
              </a:gsLst>
              <a:lin ang="15960000" scaled="0"/>
            </a:gradFill>
          </a:ln>
          <a:effectLst>
            <a:outerShdw blurRad="215900" dist="114300" dir="5400000" algn="t"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396240" rIns="71755" bIns="45720" numCol="1" spcCol="0" rtlCol="0" fromWordArt="0" anchor="ctr" anchorCtr="0" forceAA="0" compatLnSpc="1">
            <a:normAutofit fontScale="25000"/>
          </a:bodyPr>
          <a:lstStyle/>
          <a:p>
            <a:pPr lvl="0" algn="ctr">
              <a:buClrTx/>
              <a:buSzTx/>
              <a:buFontTx/>
            </a:pPr>
            <a:endParaRPr lang="zh-CN" altLang="en-US" sz="9600" b="1" spc="130" dirty="0">
              <a:solidFill>
                <a:schemeClr val="bg1"/>
              </a:solidFill>
              <a:uFillTx/>
              <a:latin typeface="微软雅黑" panose="020B0503020204020204" charset="-122"/>
              <a:ea typeface="微软雅黑" panose="020B0503020204020204" charset="-122"/>
              <a:cs typeface="+mj-ea"/>
              <a:sym typeface="+mn-ea"/>
            </a:endParaRPr>
          </a:p>
        </p:txBody>
      </p:sp>
      <p:sp>
        <p:nvSpPr>
          <p:cNvPr id="141" name="矩形 140"/>
          <p:cNvSpPr/>
          <p:nvPr>
            <p:custDataLst>
              <p:tags r:id="rId9"/>
            </p:custDataLst>
          </p:nvPr>
        </p:nvSpPr>
        <p:spPr>
          <a:xfrm>
            <a:off x="1219835" y="2046605"/>
            <a:ext cx="3429000" cy="791845"/>
          </a:xfrm>
          <a:prstGeom prst="rect">
            <a:avLst/>
          </a:prstGeom>
          <a:noFill/>
        </p:spPr>
        <p:txBody>
          <a:bodyPr wrap="square" lIns="0" tIns="0" rIns="0" bIns="0" rtlCol="0" anchor="b">
            <a:noAutofit/>
          </a:bodyPr>
          <a:lstStyle/>
          <a:p>
            <a:pPr>
              <a:spcBef>
                <a:spcPct val="0"/>
              </a:spcBef>
              <a:spcAft>
                <a:spcPct val="0"/>
              </a:spcAft>
            </a:pPr>
            <a:r>
              <a:rPr lang="zh-CN" altLang="en-US" sz="2400" b="1" dirty="0">
                <a:solidFill>
                  <a:schemeClr val="accent1"/>
                </a:solidFill>
                <a:latin typeface="微软雅黑" panose="020B0503020204020204" charset="-122"/>
                <a:ea typeface="微软雅黑" panose="020B0503020204020204" charset="-122"/>
                <a:cs typeface="+mn-ea"/>
                <a:sym typeface="+mn-ea"/>
              </a:rPr>
              <a:t>在数据新闻生产过程中</a:t>
            </a:r>
            <a:endParaRPr lang="zh-CN" altLang="en-US" sz="2400" b="1" dirty="0">
              <a:solidFill>
                <a:schemeClr val="accent1"/>
              </a:solidFill>
              <a:latin typeface="微软雅黑" panose="020B0503020204020204" charset="-122"/>
              <a:ea typeface="微软雅黑" panose="020B0503020204020204" charset="-122"/>
              <a:cs typeface="+mn-ea"/>
              <a:sym typeface="+mn-ea"/>
            </a:endParaRPr>
          </a:p>
        </p:txBody>
      </p:sp>
      <p:sp>
        <p:nvSpPr>
          <p:cNvPr id="142" name="矩形 141"/>
          <p:cNvSpPr/>
          <p:nvPr>
            <p:custDataLst>
              <p:tags r:id="rId10"/>
            </p:custDataLst>
          </p:nvPr>
        </p:nvSpPr>
        <p:spPr>
          <a:xfrm>
            <a:off x="1517015" y="3093085"/>
            <a:ext cx="2829560" cy="2275840"/>
          </a:xfrm>
          <a:prstGeom prst="rect">
            <a:avLst/>
          </a:prstGeom>
          <a:noFill/>
        </p:spPr>
        <p:txBody>
          <a:bodyPr wrap="square" lIns="0" tIns="0" rIns="0" bIns="0" rtlCol="0" anchor="t" anchorCtr="0">
            <a:noAutofit/>
          </a:bodyPr>
          <a:lstStyle/>
          <a:p>
            <a:pPr marL="342900" indent="-342900">
              <a:lnSpc>
                <a:spcPct val="150000"/>
              </a:lnSpc>
              <a:spcBef>
                <a:spcPct val="0"/>
              </a:spcBef>
              <a:spcAft>
                <a:spcPct val="0"/>
              </a:spcAft>
              <a:buFont typeface="Arial" panose="020B0604020202020204" pitchFamily="34" charset="0"/>
              <a:buChar char="•"/>
            </a:pPr>
            <a:r>
              <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深化数据新闻从业者对数据的探索和理解</a:t>
            </a:r>
            <a:endPar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a:p>
            <a:pPr marL="342900" indent="-342900">
              <a:lnSpc>
                <a:spcPct val="150000"/>
              </a:lnSpc>
              <a:spcBef>
                <a:spcPct val="0"/>
              </a:spcBef>
              <a:spcAft>
                <a:spcPct val="0"/>
              </a:spcAft>
              <a:buFont typeface="Arial" panose="020B0604020202020204" pitchFamily="34" charset="0"/>
              <a:buChar char="•"/>
            </a:pPr>
            <a:r>
              <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推动故事的讲述</a:t>
            </a:r>
            <a:endPar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a:p>
            <a:pPr marL="342900" indent="-342900">
              <a:lnSpc>
                <a:spcPct val="150000"/>
              </a:lnSpc>
              <a:spcBef>
                <a:spcPct val="0"/>
              </a:spcBef>
              <a:spcAft>
                <a:spcPct val="0"/>
              </a:spcAft>
              <a:buFont typeface="Arial" panose="020B0604020202020204" pitchFamily="34" charset="0"/>
              <a:buChar char="•"/>
            </a:pPr>
            <a:r>
              <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强化信息传达的效率和感染力</a:t>
            </a:r>
            <a:endPar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143" name="椭圆 142"/>
          <p:cNvSpPr/>
          <p:nvPr>
            <p:custDataLst>
              <p:tags r:id="rId11"/>
            </p:custDataLst>
          </p:nvPr>
        </p:nvSpPr>
        <p:spPr>
          <a:xfrm>
            <a:off x="10995958" y="3170444"/>
            <a:ext cx="690383" cy="690383"/>
          </a:xfrm>
          <a:prstGeom prst="ellipse">
            <a:avLst/>
          </a:prstGeom>
          <a:gradFill>
            <a:gsLst>
              <a:gs pos="0">
                <a:schemeClr val="accent2">
                  <a:alpha val="100000"/>
                </a:schemeClr>
              </a:gs>
              <a:gs pos="100000">
                <a:schemeClr val="accent2">
                  <a:lumMod val="80000"/>
                  <a:lumOff val="20000"/>
                  <a:alpha val="100000"/>
                </a:schemeClr>
              </a:gs>
            </a:gsLst>
            <a:lin ang="13500000"/>
          </a:gradFill>
          <a:ln w="12700">
            <a:gradFill>
              <a:gsLst>
                <a:gs pos="100000">
                  <a:schemeClr val="bg1">
                    <a:alpha val="0"/>
                  </a:schemeClr>
                </a:gs>
                <a:gs pos="0">
                  <a:schemeClr val="bg1"/>
                </a:gs>
              </a:gsLst>
              <a:lin ang="15960000" scaled="0"/>
            </a:gradFill>
          </a:ln>
          <a:effectLst>
            <a:outerShdw blurRad="215900" dist="114300" dir="5400000" algn="t"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396240" rIns="71755" bIns="45720" numCol="1" spcCol="0" rtlCol="0" fromWordArt="0" anchor="ctr" anchorCtr="0" forceAA="0" compatLnSpc="1">
            <a:normAutofit fontScale="25000"/>
          </a:bodyPr>
          <a:lstStyle/>
          <a:p>
            <a:pPr lvl="0" algn="ctr">
              <a:buClrTx/>
              <a:buSzTx/>
              <a:buFontTx/>
            </a:pPr>
            <a:endParaRPr lang="zh-CN" altLang="en-US" sz="9600" b="1" spc="130" dirty="0">
              <a:solidFill>
                <a:schemeClr val="bg1"/>
              </a:solidFill>
              <a:uFillTx/>
              <a:latin typeface="微软雅黑" panose="020B0503020204020204" charset="-122"/>
              <a:ea typeface="微软雅黑" panose="020B0503020204020204" charset="-122"/>
              <a:cs typeface="+mj-ea"/>
              <a:sym typeface="+mn-ea"/>
            </a:endParaRPr>
          </a:p>
        </p:txBody>
      </p:sp>
      <p:sp>
        <p:nvSpPr>
          <p:cNvPr id="144" name="矩形 143"/>
          <p:cNvSpPr/>
          <p:nvPr>
            <p:custDataLst>
              <p:tags r:id="rId12"/>
            </p:custDataLst>
          </p:nvPr>
        </p:nvSpPr>
        <p:spPr>
          <a:xfrm>
            <a:off x="7847965" y="2046605"/>
            <a:ext cx="3084195" cy="791845"/>
          </a:xfrm>
          <a:prstGeom prst="rect">
            <a:avLst/>
          </a:prstGeom>
          <a:noFill/>
        </p:spPr>
        <p:txBody>
          <a:bodyPr wrap="square" lIns="0" tIns="0" rIns="0" bIns="0" rtlCol="0" anchor="b">
            <a:noAutofit/>
          </a:bodyPr>
          <a:lstStyle/>
          <a:p>
            <a:pPr algn="r">
              <a:spcBef>
                <a:spcPct val="0"/>
              </a:spcBef>
              <a:spcAft>
                <a:spcPct val="0"/>
              </a:spcAft>
            </a:pPr>
            <a:r>
              <a:rPr lang="zh-CN" altLang="en-US" sz="2400" b="1" dirty="0">
                <a:solidFill>
                  <a:schemeClr val="accent2"/>
                </a:solidFill>
                <a:latin typeface="微软雅黑" panose="020B0503020204020204" charset="-122"/>
                <a:ea typeface="微软雅黑" panose="020B0503020204020204" charset="-122"/>
                <a:cs typeface="+mn-ea"/>
                <a:sym typeface="+mn-ea"/>
              </a:rPr>
              <a:t>在数据新闻消费过程中</a:t>
            </a:r>
            <a:endParaRPr lang="zh-CN" altLang="en-US" sz="2400" b="1" dirty="0">
              <a:solidFill>
                <a:schemeClr val="accent2"/>
              </a:solidFill>
              <a:latin typeface="微软雅黑" panose="020B0503020204020204" charset="-122"/>
              <a:ea typeface="微软雅黑" panose="020B0503020204020204" charset="-122"/>
              <a:cs typeface="+mn-ea"/>
              <a:sym typeface="+mn-ea"/>
            </a:endParaRPr>
          </a:p>
        </p:txBody>
      </p:sp>
      <p:pic>
        <p:nvPicPr>
          <p:cNvPr id="145" name="图片 12" descr="/data/temp/f83dc9e8-eac6-11ef-9632-02d42df3c071.pngf83dc9e8-eac6-11ef-9632-02d42df3c071"/>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rcRect/>
          <a:stretch>
            <a:fillRect/>
          </a:stretch>
        </p:blipFill>
        <p:spPr>
          <a:xfrm>
            <a:off x="701371" y="3338725"/>
            <a:ext cx="326165" cy="326165"/>
          </a:xfrm>
          <a:prstGeom prst="rect">
            <a:avLst/>
          </a:prstGeom>
          <a:noFill/>
        </p:spPr>
      </p:pic>
      <p:sp>
        <p:nvSpPr>
          <p:cNvPr id="146" name="矩形 145"/>
          <p:cNvSpPr/>
          <p:nvPr>
            <p:custDataLst>
              <p:tags r:id="rId16"/>
            </p:custDataLst>
          </p:nvPr>
        </p:nvSpPr>
        <p:spPr>
          <a:xfrm>
            <a:off x="7919720" y="3166745"/>
            <a:ext cx="2692400" cy="657225"/>
          </a:xfrm>
          <a:prstGeom prst="rect">
            <a:avLst/>
          </a:prstGeom>
          <a:noFill/>
        </p:spPr>
        <p:txBody>
          <a:bodyPr wrap="square" lIns="0" tIns="0" rIns="0" bIns="0" rtlCol="0" anchor="t" anchorCtr="0">
            <a:noAutofit/>
          </a:bodyPr>
          <a:lstStyle/>
          <a:p>
            <a:pPr marL="342900" indent="-342900" algn="r">
              <a:lnSpc>
                <a:spcPct val="150000"/>
              </a:lnSpc>
              <a:spcBef>
                <a:spcPct val="0"/>
              </a:spcBef>
              <a:spcAft>
                <a:spcPct val="0"/>
              </a:spcAft>
              <a:buFont typeface="Arial" panose="020B0604020202020204" pitchFamily="34" charset="0"/>
              <a:buChar char="•"/>
            </a:pPr>
            <a:r>
              <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提供良好的阅读体验</a:t>
            </a:r>
            <a:endPar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a:p>
            <a:pPr marL="342900" indent="-342900" algn="r">
              <a:lnSpc>
                <a:spcPct val="150000"/>
              </a:lnSpc>
              <a:spcBef>
                <a:spcPct val="0"/>
              </a:spcBef>
              <a:spcAft>
                <a:spcPct val="0"/>
              </a:spcAft>
              <a:buFont typeface="Arial" panose="020B0604020202020204" pitchFamily="34" charset="0"/>
              <a:buChar char="•"/>
            </a:pPr>
            <a:r>
              <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增强受众对新闻的理解和记忆</a:t>
            </a:r>
            <a:endPar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a:p>
            <a:pPr marL="342900" indent="-342900" algn="r">
              <a:lnSpc>
                <a:spcPct val="150000"/>
              </a:lnSpc>
              <a:spcBef>
                <a:spcPct val="0"/>
              </a:spcBef>
              <a:spcAft>
                <a:spcPct val="0"/>
              </a:spcAft>
              <a:buFont typeface="Arial" panose="020B0604020202020204" pitchFamily="34" charset="0"/>
              <a:buChar char="•"/>
            </a:pPr>
            <a:r>
              <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满足受众的个性化信息需求</a:t>
            </a:r>
            <a:endPar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pic>
        <p:nvPicPr>
          <p:cNvPr id="147" name="图片 14" descr="/data/temp/f83dca60-eac6-11ef-9632-02d42df3c071.pngf83dca60-eac6-11ef-9632-02d42df3c071"/>
          <p:cNvPicPr>
            <a:picLocks noChangeAspect="1"/>
          </p:cNvPicPr>
          <p:nvPr>
            <p:custDataLst>
              <p:tags r:id="rId17"/>
            </p:custDataLst>
          </p:nvPr>
        </p:nvPicPr>
        <p:blipFill>
          <a:blip r:embed="rId18">
            <a:extLst>
              <a:ext uri="{96DAC541-7B7A-43D3-8B79-37D633B846F1}">
                <asvg:svgBlip xmlns:asvg="http://schemas.microsoft.com/office/drawing/2016/SVG/main" r:embed="rId19"/>
              </a:ext>
            </a:extLst>
          </a:blip>
          <a:srcRect/>
          <a:stretch>
            <a:fillRect/>
          </a:stretch>
        </p:blipFill>
        <p:spPr>
          <a:xfrm>
            <a:off x="11182217" y="3356704"/>
            <a:ext cx="326165" cy="326165"/>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sp>
        <p:nvSpPr>
          <p:cNvPr id="5" name="矩形 4"/>
          <p:cNvSpPr/>
          <p:nvPr>
            <p:custDataLst>
              <p:tags r:id="rId1"/>
            </p:custDataLst>
          </p:nvPr>
        </p:nvSpPr>
        <p:spPr>
          <a:xfrm>
            <a:off x="685165" y="1243965"/>
            <a:ext cx="5248910" cy="398780"/>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美学原则：构图美、布局美、色彩美</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grpSp>
        <p:nvGrpSpPr>
          <p:cNvPr id="2" name="组合 1"/>
          <p:cNvGrpSpPr/>
          <p:nvPr/>
        </p:nvGrpSpPr>
        <p:grpSpPr>
          <a:xfrm>
            <a:off x="298450" y="240665"/>
            <a:ext cx="7024370" cy="743555"/>
            <a:chOff x="273050" y="421670"/>
            <a:chExt cx="2438400" cy="743555"/>
          </a:xfrm>
        </p:grpSpPr>
        <p:sp>
          <p:nvSpPr>
            <p:cNvPr id="3" name="文本框 2"/>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161" name="图片 160" descr="图片1"/>
          <p:cNvPicPr>
            <a:picLocks noChangeAspect="1"/>
          </p:cNvPicPr>
          <p:nvPr>
            <p:custDataLst>
              <p:tags r:id="rId2"/>
            </p:custDataLst>
          </p:nvPr>
        </p:nvPicPr>
        <p:blipFill>
          <a:blip r:embed="rId3"/>
          <a:stretch>
            <a:fillRect/>
          </a:stretch>
        </p:blipFill>
        <p:spPr>
          <a:xfrm>
            <a:off x="1174645" y="1853248"/>
            <a:ext cx="2233803" cy="4721860"/>
          </a:xfrm>
          <a:prstGeom prst="rect">
            <a:avLst/>
          </a:prstGeom>
        </p:spPr>
      </p:pic>
      <p:sp>
        <p:nvSpPr>
          <p:cNvPr id="162" name="圆角矩形 161"/>
          <p:cNvSpPr/>
          <p:nvPr>
            <p:custDataLst>
              <p:tags r:id="rId4"/>
            </p:custDataLst>
          </p:nvPr>
        </p:nvSpPr>
        <p:spPr>
          <a:xfrm>
            <a:off x="4135755" y="3997325"/>
            <a:ext cx="1795780" cy="483235"/>
          </a:xfrm>
          <a:prstGeom prst="roundRect">
            <a:avLst>
              <a:gd name="adj" fmla="val 50000"/>
            </a:avLst>
          </a:prstGeom>
          <a:solidFill>
            <a:schemeClr val="accent2"/>
          </a:solidFill>
          <a:ln>
            <a:noFill/>
          </a:ln>
          <a:effectLst>
            <a:outerShdw blurRad="50800" dist="38100" dir="18900000" algn="bl"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spcBef>
                <a:spcPct val="0"/>
              </a:spcBef>
              <a:spcAft>
                <a:spcPct val="0"/>
              </a:spcAft>
            </a:pPr>
            <a:r>
              <a:rPr lang="zh-CN" altLang="en-US" sz="2000" b="1">
                <a:solidFill>
                  <a:schemeClr val="lt1"/>
                </a:solidFill>
                <a:latin typeface="微软雅黑" panose="020B0503020204020204" charset="-122"/>
                <a:ea typeface="微软雅黑" panose="020B0503020204020204" charset="-122"/>
                <a:cs typeface="+mn-ea"/>
                <a:sym typeface="+mn-ea"/>
              </a:rPr>
              <a:t>善用留白</a:t>
            </a:r>
            <a:endParaRPr lang="zh-CN" altLang="en-US" sz="2000" b="1">
              <a:solidFill>
                <a:schemeClr val="lt1"/>
              </a:solidFill>
              <a:latin typeface="微软雅黑" panose="020B0503020204020204" charset="-122"/>
              <a:ea typeface="微软雅黑" panose="020B0503020204020204" charset="-122"/>
              <a:cs typeface="+mn-ea"/>
              <a:sym typeface="+mn-ea"/>
            </a:endParaRPr>
          </a:p>
        </p:txBody>
      </p:sp>
      <p:sp>
        <p:nvSpPr>
          <p:cNvPr id="163" name="圆角矩形 162"/>
          <p:cNvSpPr/>
          <p:nvPr>
            <p:custDataLst>
              <p:tags r:id="rId5"/>
            </p:custDataLst>
          </p:nvPr>
        </p:nvSpPr>
        <p:spPr>
          <a:xfrm>
            <a:off x="3807460" y="5536565"/>
            <a:ext cx="2451735" cy="483235"/>
          </a:xfrm>
          <a:prstGeom prst="roundRect">
            <a:avLst>
              <a:gd name="adj" fmla="val 50000"/>
            </a:avLst>
          </a:prstGeom>
          <a:solidFill>
            <a:schemeClr val="accent1"/>
          </a:solidFill>
          <a:ln>
            <a:noFill/>
          </a:ln>
          <a:effectLst>
            <a:outerShdw blurRad="50800" dist="38100" dir="18900000" algn="bl"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spcBef>
                <a:spcPct val="0"/>
              </a:spcBef>
              <a:spcAft>
                <a:spcPct val="0"/>
              </a:spcAft>
            </a:pPr>
            <a:r>
              <a:rPr lang="zh-CN" altLang="en-US" sz="2000" b="1">
                <a:solidFill>
                  <a:schemeClr val="lt1"/>
                </a:solidFill>
                <a:latin typeface="微软雅黑" panose="020B0503020204020204" charset="-122"/>
                <a:ea typeface="微软雅黑" panose="020B0503020204020204" charset="-122"/>
                <a:cs typeface="+mn-ea"/>
                <a:sym typeface="+mn-ea"/>
              </a:rPr>
              <a:t>适当使用交互手段</a:t>
            </a:r>
            <a:endParaRPr lang="zh-CN" altLang="en-US" sz="2000" b="1">
              <a:solidFill>
                <a:schemeClr val="lt1"/>
              </a:solidFill>
              <a:latin typeface="微软雅黑" panose="020B0503020204020204" charset="-122"/>
              <a:ea typeface="微软雅黑" panose="020B0503020204020204" charset="-122"/>
              <a:cs typeface="+mn-ea"/>
              <a:sym typeface="+mn-ea"/>
            </a:endParaRPr>
          </a:p>
        </p:txBody>
      </p:sp>
      <p:sp>
        <p:nvSpPr>
          <p:cNvPr id="164" name="圆角矩形 163"/>
          <p:cNvSpPr/>
          <p:nvPr>
            <p:custDataLst>
              <p:tags r:id="rId6"/>
            </p:custDataLst>
          </p:nvPr>
        </p:nvSpPr>
        <p:spPr>
          <a:xfrm>
            <a:off x="3807404" y="2457540"/>
            <a:ext cx="1822544" cy="483317"/>
          </a:xfrm>
          <a:prstGeom prst="roundRect">
            <a:avLst>
              <a:gd name="adj" fmla="val 50000"/>
            </a:avLst>
          </a:prstGeom>
          <a:solidFill>
            <a:schemeClr val="accent1"/>
          </a:solidFill>
          <a:ln>
            <a:noFill/>
          </a:ln>
          <a:effectLst>
            <a:outerShdw blurRad="50800" dist="38100" dir="18900000" algn="bl"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spcBef>
                <a:spcPct val="0"/>
              </a:spcBef>
              <a:spcAft>
                <a:spcPct val="0"/>
              </a:spcAft>
            </a:pPr>
            <a:r>
              <a:rPr lang="zh-CN" altLang="en-US" sz="2000" b="1" dirty="0">
                <a:solidFill>
                  <a:schemeClr val="lt1"/>
                </a:solidFill>
                <a:latin typeface="微软雅黑" panose="020B0503020204020204" charset="-122"/>
                <a:ea typeface="微软雅黑" panose="020B0503020204020204" charset="-122"/>
                <a:cs typeface="+mn-ea"/>
                <a:sym typeface="+mn-ea"/>
              </a:rPr>
              <a:t>保持一致性</a:t>
            </a:r>
            <a:endParaRPr lang="zh-CN" altLang="en-US" sz="2000" b="1" dirty="0">
              <a:solidFill>
                <a:schemeClr val="lt1"/>
              </a:solidFill>
              <a:latin typeface="微软雅黑" panose="020B0503020204020204" charset="-122"/>
              <a:ea typeface="微软雅黑" panose="020B0503020204020204" charset="-122"/>
              <a:cs typeface="+mn-ea"/>
              <a:sym typeface="+mn-ea"/>
            </a:endParaRPr>
          </a:p>
        </p:txBody>
      </p:sp>
      <p:sp>
        <p:nvSpPr>
          <p:cNvPr id="165" name="椭圆 164"/>
          <p:cNvSpPr/>
          <p:nvPr>
            <p:custDataLst>
              <p:tags r:id="rId7"/>
            </p:custDataLst>
          </p:nvPr>
        </p:nvSpPr>
        <p:spPr>
          <a:xfrm>
            <a:off x="3021795" y="3886108"/>
            <a:ext cx="664341" cy="664341"/>
          </a:xfrm>
          <a:prstGeom prst="ellipse">
            <a:avLst/>
          </a:prstGeom>
          <a:solidFill>
            <a:schemeClr val="accent2">
              <a:lumMod val="20000"/>
              <a:lumOff val="80000"/>
            </a:schemeClr>
          </a:solidFill>
          <a:ln>
            <a:noFill/>
          </a:ln>
          <a:effectLst>
            <a:outerShdw blurRad="63500" sx="102000" sy="102000" algn="ctr"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p>
            <a:pPr algn="ctr">
              <a:spcBef>
                <a:spcPct val="0"/>
              </a:spcBef>
              <a:spcAft>
                <a:spcPct val="0"/>
              </a:spcAft>
            </a:pPr>
            <a:r>
              <a:rPr lang="en-US" altLang="zh-CN" sz="2400" b="1">
                <a:solidFill>
                  <a:srgbClr val="404040"/>
                </a:solidFill>
                <a:latin typeface="微软雅黑" panose="020B0503020204020204" charset="-122"/>
                <a:ea typeface="微软雅黑" panose="020B0503020204020204" charset="-122"/>
                <a:cs typeface="+mn-ea"/>
                <a:sym typeface="+mn-ea"/>
              </a:rPr>
              <a:t>02</a:t>
            </a:r>
            <a:endParaRPr lang="en-US" altLang="zh-CN" sz="2400" b="1">
              <a:solidFill>
                <a:srgbClr val="404040"/>
              </a:solidFill>
              <a:latin typeface="微软雅黑" panose="020B0503020204020204" charset="-122"/>
              <a:ea typeface="微软雅黑" panose="020B0503020204020204" charset="-122"/>
              <a:cs typeface="+mn-ea"/>
              <a:sym typeface="+mn-ea"/>
            </a:endParaRPr>
          </a:p>
        </p:txBody>
      </p:sp>
      <p:sp>
        <p:nvSpPr>
          <p:cNvPr id="166" name="椭圆 165"/>
          <p:cNvSpPr/>
          <p:nvPr>
            <p:custDataLst>
              <p:tags r:id="rId8"/>
            </p:custDataLst>
          </p:nvPr>
        </p:nvSpPr>
        <p:spPr>
          <a:xfrm>
            <a:off x="2611708" y="5426278"/>
            <a:ext cx="664341" cy="664341"/>
          </a:xfrm>
          <a:prstGeom prst="ellipse">
            <a:avLst/>
          </a:prstGeom>
          <a:solidFill>
            <a:schemeClr val="accent1">
              <a:lumMod val="20000"/>
              <a:lumOff val="80000"/>
            </a:schemeClr>
          </a:solidFill>
          <a:ln>
            <a:noFill/>
          </a:ln>
          <a:effectLst>
            <a:outerShdw blurRad="63500" sx="102000" sy="102000" algn="ctr"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p>
            <a:pPr algn="ctr">
              <a:spcBef>
                <a:spcPct val="0"/>
              </a:spcBef>
              <a:spcAft>
                <a:spcPct val="0"/>
              </a:spcAft>
            </a:pPr>
            <a:r>
              <a:rPr lang="en-US" altLang="zh-CN" sz="2400" b="1">
                <a:solidFill>
                  <a:srgbClr val="404040"/>
                </a:solidFill>
                <a:latin typeface="微软雅黑" panose="020B0503020204020204" charset="-122"/>
                <a:ea typeface="微软雅黑" panose="020B0503020204020204" charset="-122"/>
                <a:cs typeface="+mn-ea"/>
                <a:sym typeface="+mn-ea"/>
              </a:rPr>
              <a:t>03</a:t>
            </a:r>
            <a:endParaRPr lang="en-US" altLang="zh-CN" sz="2400" b="1">
              <a:solidFill>
                <a:srgbClr val="404040"/>
              </a:solidFill>
              <a:latin typeface="微软雅黑" panose="020B0503020204020204" charset="-122"/>
              <a:ea typeface="微软雅黑" panose="020B0503020204020204" charset="-122"/>
              <a:cs typeface="+mn-ea"/>
              <a:sym typeface="+mn-ea"/>
            </a:endParaRPr>
          </a:p>
        </p:txBody>
      </p:sp>
      <p:sp>
        <p:nvSpPr>
          <p:cNvPr id="167" name="椭圆 166"/>
          <p:cNvSpPr/>
          <p:nvPr>
            <p:custDataLst>
              <p:tags r:id="rId9"/>
            </p:custDataLst>
          </p:nvPr>
        </p:nvSpPr>
        <p:spPr>
          <a:xfrm>
            <a:off x="2611708" y="2345938"/>
            <a:ext cx="664341" cy="664341"/>
          </a:xfrm>
          <a:prstGeom prst="ellipse">
            <a:avLst/>
          </a:prstGeom>
          <a:solidFill>
            <a:schemeClr val="accent1">
              <a:lumMod val="20000"/>
              <a:lumOff val="80000"/>
            </a:schemeClr>
          </a:solidFill>
          <a:ln>
            <a:noFill/>
          </a:ln>
          <a:effectLst>
            <a:outerShdw blurRad="63500" sx="102000" sy="102000" algn="ctr"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p>
            <a:pPr algn="ctr">
              <a:spcBef>
                <a:spcPct val="0"/>
              </a:spcBef>
              <a:spcAft>
                <a:spcPct val="0"/>
              </a:spcAft>
            </a:pPr>
            <a:r>
              <a:rPr lang="en-US" altLang="zh-CN" sz="2400" b="1" dirty="0">
                <a:solidFill>
                  <a:srgbClr val="404040"/>
                </a:solidFill>
                <a:latin typeface="微软雅黑" panose="020B0503020204020204" charset="-122"/>
                <a:ea typeface="微软雅黑" panose="020B0503020204020204" charset="-122"/>
                <a:cs typeface="+mn-ea"/>
                <a:sym typeface="+mn-ea"/>
              </a:rPr>
              <a:t>01</a:t>
            </a:r>
            <a:endParaRPr lang="en-US" altLang="zh-CN" sz="2400" b="1" dirty="0">
              <a:solidFill>
                <a:srgbClr val="404040"/>
              </a:solidFill>
              <a:latin typeface="微软雅黑" panose="020B0503020204020204" charset="-122"/>
              <a:ea typeface="微软雅黑" panose="020B0503020204020204" charset="-122"/>
              <a:cs typeface="+mn-ea"/>
              <a:sym typeface="+mn-ea"/>
            </a:endParaRPr>
          </a:p>
        </p:txBody>
      </p:sp>
      <p:sp>
        <p:nvSpPr>
          <p:cNvPr id="168" name="任意多边形 167"/>
          <p:cNvSpPr/>
          <p:nvPr>
            <p:custDataLst>
              <p:tags r:id="rId10"/>
            </p:custDataLst>
          </p:nvPr>
        </p:nvSpPr>
        <p:spPr>
          <a:xfrm>
            <a:off x="18786" y="3466647"/>
            <a:ext cx="2418928" cy="149447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129" h="2551">
                <a:moveTo>
                  <a:pt x="0" y="0"/>
                </a:moveTo>
                <a:lnTo>
                  <a:pt x="2854" y="0"/>
                </a:lnTo>
                <a:lnTo>
                  <a:pt x="2888" y="0"/>
                </a:lnTo>
                <a:lnTo>
                  <a:pt x="2888" y="0"/>
                </a:lnTo>
                <a:lnTo>
                  <a:pt x="2919" y="2"/>
                </a:lnTo>
                <a:cubicBezTo>
                  <a:pt x="3593" y="36"/>
                  <a:pt x="4129" y="593"/>
                  <a:pt x="4129" y="1276"/>
                </a:cubicBezTo>
                <a:cubicBezTo>
                  <a:pt x="4129" y="1958"/>
                  <a:pt x="3593" y="2515"/>
                  <a:pt x="2919" y="2549"/>
                </a:cubicBezTo>
                <a:lnTo>
                  <a:pt x="2888" y="2551"/>
                </a:lnTo>
                <a:lnTo>
                  <a:pt x="2888" y="2551"/>
                </a:lnTo>
                <a:lnTo>
                  <a:pt x="2854" y="2551"/>
                </a:lnTo>
                <a:lnTo>
                  <a:pt x="0" y="2551"/>
                </a:lnTo>
                <a:lnTo>
                  <a:pt x="0" y="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lnSpc>
                <a:spcPct val="150000"/>
              </a:lnSpc>
              <a:spcBef>
                <a:spcPct val="0"/>
              </a:spcBef>
              <a:spcAft>
                <a:spcPct val="0"/>
              </a:spcAft>
            </a:pPr>
            <a:r>
              <a:rPr lang="zh-CN" altLang="en-US" sz="2000" b="1" dirty="0">
                <a:solidFill>
                  <a:schemeClr val="lt1"/>
                </a:solidFill>
                <a:latin typeface="微软雅黑" panose="020B0503020204020204" charset="-122"/>
                <a:ea typeface="微软雅黑" panose="020B0503020204020204" charset="-122"/>
                <a:cs typeface="+mn-ea"/>
                <a:sym typeface="+mn-ea"/>
              </a:rPr>
              <a:t>布局美的实现方法</a:t>
            </a:r>
            <a:endParaRPr lang="zh-CN" altLang="en-US" sz="2000" b="1" dirty="0">
              <a:solidFill>
                <a:schemeClr val="lt1"/>
              </a:solidFill>
              <a:latin typeface="微软雅黑" panose="020B0503020204020204" charset="-122"/>
              <a:ea typeface="微软雅黑" panose="020B0503020204020204" charset="-122"/>
              <a:cs typeface="+mn-ea"/>
              <a:sym typeface="+mn-ea"/>
            </a:endParaRPr>
          </a:p>
        </p:txBody>
      </p:sp>
      <p:sp>
        <p:nvSpPr>
          <p:cNvPr id="169" name="任意多边形 168"/>
          <p:cNvSpPr/>
          <p:nvPr>
            <p:custDataLst>
              <p:tags r:id="rId11"/>
            </p:custDataLst>
          </p:nvPr>
        </p:nvSpPr>
        <p:spPr>
          <a:xfrm>
            <a:off x="18786" y="3422709"/>
            <a:ext cx="2508561" cy="1582936"/>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129" h="2551">
                <a:moveTo>
                  <a:pt x="0" y="0"/>
                </a:moveTo>
                <a:lnTo>
                  <a:pt x="2854" y="0"/>
                </a:lnTo>
                <a:lnTo>
                  <a:pt x="2888" y="0"/>
                </a:lnTo>
                <a:lnTo>
                  <a:pt x="2888" y="0"/>
                </a:lnTo>
                <a:lnTo>
                  <a:pt x="2919" y="2"/>
                </a:lnTo>
                <a:cubicBezTo>
                  <a:pt x="3593" y="36"/>
                  <a:pt x="4129" y="593"/>
                  <a:pt x="4129" y="1276"/>
                </a:cubicBezTo>
                <a:cubicBezTo>
                  <a:pt x="4129" y="1958"/>
                  <a:pt x="3593" y="2515"/>
                  <a:pt x="2919" y="2549"/>
                </a:cubicBezTo>
                <a:lnTo>
                  <a:pt x="2888" y="2551"/>
                </a:lnTo>
                <a:lnTo>
                  <a:pt x="2888" y="2551"/>
                </a:lnTo>
                <a:lnTo>
                  <a:pt x="2854" y="2551"/>
                </a:lnTo>
                <a:lnTo>
                  <a:pt x="0" y="2551"/>
                </a:lnTo>
                <a:lnTo>
                  <a:pt x="0" y="0"/>
                </a:lnTo>
                <a:close/>
              </a:path>
            </a:pathLst>
          </a:custGeom>
          <a:noFill/>
          <a:ln w="25400">
            <a:solidFill>
              <a:schemeClr val="accent1"/>
            </a:solidFill>
            <a:prstDash val="lgDash"/>
          </a:ln>
          <a:effectLst>
            <a:outerShdw blurRad="63500" sx="102000" sy="102000" algn="ctr" rotWithShape="0">
              <a:schemeClr val="lt1">
                <a:lumMod val="65000"/>
                <a:alpha val="40000"/>
              </a:scheme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2400">
              <a:solidFill>
                <a:schemeClr val="lt1"/>
              </a:solidFill>
              <a:latin typeface="微软雅黑" panose="020B0503020204020204" charset="-122"/>
              <a:ea typeface="微软雅黑" panose="020B0503020204020204" charset="-122"/>
            </a:endParaRPr>
          </a:p>
        </p:txBody>
      </p:sp>
      <p:sp>
        <p:nvSpPr>
          <p:cNvPr id="170" name="矩形 169"/>
          <p:cNvSpPr/>
          <p:nvPr>
            <p:custDataLst>
              <p:tags r:id="rId12"/>
            </p:custDataLst>
          </p:nvPr>
        </p:nvSpPr>
        <p:spPr>
          <a:xfrm>
            <a:off x="6657975" y="5474970"/>
            <a:ext cx="5110480" cy="635635"/>
          </a:xfrm>
          <a:prstGeom prst="rect">
            <a:avLst/>
          </a:prstGeom>
          <a:noFill/>
        </p:spPr>
        <p:txBody>
          <a:bodyPr wrap="square" tIns="0" rIns="0" rtlCol="0" anchor="ctr">
            <a:noAutofit/>
            <a:scene3d>
              <a:camera prst="orthographicFront"/>
              <a:lightRig rig="threePt" dir="t"/>
            </a:scene3d>
          </a:bodyPr>
          <a:p>
            <a:pPr>
              <a:lnSpc>
                <a:spcPct val="130000"/>
              </a:lnSpc>
              <a:spcBef>
                <a:spcPct val="0"/>
              </a:spcBef>
              <a:spcAft>
                <a:spcPct val="0"/>
              </a:spcAft>
            </a:pPr>
            <a:r>
              <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ea"/>
              </a:rPr>
              <a:t>在布局中适当加入动态元素和交互功能，如渐变、动画、交互按钮等，可以增强布局的趣味性和互动性。需要注意的是，不要过度使用交互手段，以免干扰受众对信息的理解。</a:t>
            </a:r>
            <a:endPar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171" name="矩形 170"/>
          <p:cNvSpPr/>
          <p:nvPr>
            <p:custDataLst>
              <p:tags r:id="rId13"/>
            </p:custDataLst>
          </p:nvPr>
        </p:nvSpPr>
        <p:spPr>
          <a:xfrm>
            <a:off x="6028690" y="2352040"/>
            <a:ext cx="5013325" cy="635635"/>
          </a:xfrm>
          <a:prstGeom prst="rect">
            <a:avLst/>
          </a:prstGeom>
          <a:noFill/>
        </p:spPr>
        <p:txBody>
          <a:bodyPr wrap="square" tIns="0" rIns="0" rtlCol="0" anchor="ctr">
            <a:noAutofit/>
            <a:scene3d>
              <a:camera prst="orthographicFront"/>
              <a:lightRig rig="threePt" dir="t"/>
            </a:scene3d>
          </a:bodyPr>
          <a:p>
            <a:pPr>
              <a:lnSpc>
                <a:spcPct val="130000"/>
              </a:lnSpc>
              <a:spcBef>
                <a:spcPct val="0"/>
              </a:spcBef>
              <a:spcAft>
                <a:spcPct val="0"/>
              </a:spcAft>
            </a:pPr>
            <a:r>
              <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ea"/>
              </a:rPr>
              <a:t>在整体布局和各元素的设计上，应保持一致性。这包括字体、颜色、线条粗细、图标样式等方面风格的统一。一致性的设计可以提高受众的认知效率，降低学习成本。</a:t>
            </a:r>
            <a:endPar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172" name="矩形 171"/>
          <p:cNvSpPr/>
          <p:nvPr>
            <p:custDataLst>
              <p:tags r:id="rId14"/>
            </p:custDataLst>
          </p:nvPr>
        </p:nvSpPr>
        <p:spPr>
          <a:xfrm>
            <a:off x="6381115" y="3896360"/>
            <a:ext cx="4660900" cy="635635"/>
          </a:xfrm>
          <a:prstGeom prst="rect">
            <a:avLst/>
          </a:prstGeom>
          <a:noFill/>
        </p:spPr>
        <p:txBody>
          <a:bodyPr wrap="square" tIns="0" rIns="0" rtlCol="0" anchor="ctr">
            <a:noAutofit/>
            <a:scene3d>
              <a:camera prst="orthographicFront"/>
              <a:lightRig rig="threePt" dir="t"/>
            </a:scene3d>
          </a:bodyPr>
          <a:p>
            <a:pPr>
              <a:lnSpc>
                <a:spcPct val="130000"/>
              </a:lnSpc>
              <a:spcBef>
                <a:spcPct val="0"/>
              </a:spcBef>
              <a:spcAft>
                <a:spcPct val="0"/>
              </a:spcAft>
            </a:pPr>
            <a:r>
              <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ea"/>
              </a:rPr>
              <a:t>避免布局过于复杂和拥挤，适当运用留白，即元素之间的空白区域，以增强布局的透气感和空间感，有助于突出主要信息。</a:t>
            </a:r>
            <a:endPar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微软雅黑" panose="020B0503020204020204" charset="-122"/>
              <a:ea typeface="微软雅黑" panose="020B0503020204020204" charset="-122"/>
            </a:endParaRPr>
          </a:p>
        </p:txBody>
      </p:sp>
      <p:sp>
        <p:nvSpPr>
          <p:cNvPr id="5" name="矩形 4"/>
          <p:cNvSpPr/>
          <p:nvPr>
            <p:custDataLst>
              <p:tags r:id="rId1"/>
            </p:custDataLst>
          </p:nvPr>
        </p:nvSpPr>
        <p:spPr>
          <a:xfrm>
            <a:off x="685165" y="1243965"/>
            <a:ext cx="5248910" cy="398780"/>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美学原则：构图美、布局美、色彩美</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grpSp>
        <p:nvGrpSpPr>
          <p:cNvPr id="2" name="组合 1"/>
          <p:cNvGrpSpPr/>
          <p:nvPr/>
        </p:nvGrpSpPr>
        <p:grpSpPr>
          <a:xfrm>
            <a:off x="298450" y="240665"/>
            <a:ext cx="7024370" cy="743555"/>
            <a:chOff x="273050" y="421670"/>
            <a:chExt cx="2438400" cy="743555"/>
          </a:xfrm>
        </p:grpSpPr>
        <p:sp>
          <p:nvSpPr>
            <p:cNvPr id="3" name="文本框 2"/>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80" name="对象2"/>
          <p:cNvSpPr/>
          <p:nvPr>
            <p:custDataLst>
              <p:tags r:id="rId2"/>
            </p:custDataLst>
          </p:nvPr>
        </p:nvSpPr>
        <p:spPr>
          <a:xfrm>
            <a:off x="6574790" y="4398010"/>
            <a:ext cx="4730750" cy="1337310"/>
          </a:xfrm>
          <a:custGeom>
            <a:avLst/>
            <a:gdLst>
              <a:gd name="connsiteX0" fmla="*/ 2345 w 7584"/>
              <a:gd name="connsiteY0" fmla="*/ 20 h 2439"/>
              <a:gd name="connsiteX1" fmla="*/ 2273 w 7584"/>
              <a:gd name="connsiteY1" fmla="*/ 49 h 2439"/>
              <a:gd name="connsiteX2" fmla="*/ 2259 w 7584"/>
              <a:gd name="connsiteY2" fmla="*/ 63 h 2439"/>
              <a:gd name="connsiteX3" fmla="*/ 27 w 7584"/>
              <a:gd name="connsiteY3" fmla="*/ 2310 h 2439"/>
              <a:gd name="connsiteX4" fmla="*/ 84 w 7584"/>
              <a:gd name="connsiteY4" fmla="*/ 2439 h 2439"/>
              <a:gd name="connsiteX5" fmla="*/ 7474 w 7584"/>
              <a:gd name="connsiteY5" fmla="*/ 2422 h 2439"/>
              <a:gd name="connsiteX6" fmla="*/ 7565 w 7584"/>
              <a:gd name="connsiteY6" fmla="*/ 2404 h 2439"/>
              <a:gd name="connsiteX7" fmla="*/ 7584 w 7584"/>
              <a:gd name="connsiteY7" fmla="*/ 40 h 2439"/>
              <a:gd name="connsiteX8" fmla="*/ 7474 w 7584"/>
              <a:gd name="connsiteY8" fmla="*/ 3 h 2439"/>
              <a:gd name="connsiteX9" fmla="*/ 2345 w 7584"/>
              <a:gd name="connsiteY9" fmla="*/ 20 h 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84" h="2439">
                <a:moveTo>
                  <a:pt x="2345" y="20"/>
                </a:moveTo>
                <a:cubicBezTo>
                  <a:pt x="2316" y="20"/>
                  <a:pt x="2288" y="34"/>
                  <a:pt x="2273" y="49"/>
                </a:cubicBezTo>
                <a:cubicBezTo>
                  <a:pt x="2273" y="49"/>
                  <a:pt x="2273" y="63"/>
                  <a:pt x="2259" y="63"/>
                </a:cubicBezTo>
                <a:lnTo>
                  <a:pt x="27" y="2310"/>
                </a:lnTo>
                <a:cubicBezTo>
                  <a:pt x="-31" y="2353"/>
                  <a:pt x="12" y="2439"/>
                  <a:pt x="84" y="2439"/>
                </a:cubicBezTo>
                <a:lnTo>
                  <a:pt x="7474" y="2422"/>
                </a:lnTo>
                <a:cubicBezTo>
                  <a:pt x="7518" y="2422"/>
                  <a:pt x="7565" y="2447"/>
                  <a:pt x="7565" y="2404"/>
                </a:cubicBezTo>
                <a:lnTo>
                  <a:pt x="7584" y="40"/>
                </a:lnTo>
                <a:cubicBezTo>
                  <a:pt x="7584" y="-17"/>
                  <a:pt x="7518" y="3"/>
                  <a:pt x="7474" y="3"/>
                </a:cubicBezTo>
                <a:lnTo>
                  <a:pt x="2345" y="20"/>
                </a:lnTo>
              </a:path>
            </a:pathLst>
          </a:custGeom>
          <a:noFill/>
          <a:ln w="12700">
            <a:gradFill>
              <a:gsLst>
                <a:gs pos="100000">
                  <a:schemeClr val="accent2">
                    <a:lumMod val="20000"/>
                    <a:lumOff val="80000"/>
                    <a:alpha val="0"/>
                  </a:schemeClr>
                </a:gs>
                <a:gs pos="2000">
                  <a:schemeClr val="accent2">
                    <a:alpha val="100000"/>
                  </a:schemeClr>
                </a:gs>
              </a:gsLst>
              <a:lin ang="0" scaled="0"/>
            </a:grad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296000" tIns="0" rIns="0" bIns="0" numCol="1" spcCol="0" rtlCol="0" fromWordArt="0" anchor="ctr" anchorCtr="0" forceAA="0" compatLnSpc="1">
            <a:noAutofit/>
          </a:bodyPr>
          <a:p>
            <a:pPr>
              <a:lnSpc>
                <a:spcPct val="150000"/>
              </a:lnSpc>
              <a:spcBef>
                <a:spcPct val="0"/>
              </a:spcBef>
              <a:spcAft>
                <a:spcPct val="0"/>
              </a:spcAft>
            </a:pP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色彩的运用还应考虑受众的视觉习惯和文化背景</a:t>
            </a:r>
            <a:endPar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281" name="对象7"/>
          <p:cNvSpPr/>
          <p:nvPr>
            <p:custDataLst>
              <p:tags r:id="rId3"/>
            </p:custDataLst>
          </p:nvPr>
        </p:nvSpPr>
        <p:spPr>
          <a:xfrm>
            <a:off x="6560185" y="2446020"/>
            <a:ext cx="4560570" cy="1332230"/>
          </a:xfrm>
          <a:custGeom>
            <a:avLst/>
            <a:gdLst>
              <a:gd name="connsiteX0" fmla="*/ 2345 w 7603"/>
              <a:gd name="connsiteY0" fmla="*/ 2419 h 2430"/>
              <a:gd name="connsiteX1" fmla="*/ 2273 w 7603"/>
              <a:gd name="connsiteY1" fmla="*/ 2390 h 2430"/>
              <a:gd name="connsiteX2" fmla="*/ 2259 w 7603"/>
              <a:gd name="connsiteY2" fmla="*/ 2376 h 2430"/>
              <a:gd name="connsiteX3" fmla="*/ 27 w 7603"/>
              <a:gd name="connsiteY3" fmla="*/ 130 h 2430"/>
              <a:gd name="connsiteX4" fmla="*/ 84 w 7603"/>
              <a:gd name="connsiteY4" fmla="*/ 0 h 2430"/>
              <a:gd name="connsiteX5" fmla="*/ 7457 w 7603"/>
              <a:gd name="connsiteY5" fmla="*/ 11 h 2430"/>
              <a:gd name="connsiteX6" fmla="*/ 7567 w 7603"/>
              <a:gd name="connsiteY6" fmla="*/ 85 h 2430"/>
              <a:gd name="connsiteX7" fmla="*/ 7603 w 7603"/>
              <a:gd name="connsiteY7" fmla="*/ 2338 h 2430"/>
              <a:gd name="connsiteX8" fmla="*/ 7512 w 7603"/>
              <a:gd name="connsiteY8" fmla="*/ 2430 h 2430"/>
              <a:gd name="connsiteX9" fmla="*/ 2345 w 7603"/>
              <a:gd name="connsiteY9" fmla="*/ 2419 h 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03" h="2430">
                <a:moveTo>
                  <a:pt x="2345" y="2419"/>
                </a:moveTo>
                <a:cubicBezTo>
                  <a:pt x="2316" y="2419"/>
                  <a:pt x="2288" y="2405"/>
                  <a:pt x="2273" y="2390"/>
                </a:cubicBezTo>
                <a:cubicBezTo>
                  <a:pt x="2273" y="2390"/>
                  <a:pt x="2273" y="2376"/>
                  <a:pt x="2259" y="2376"/>
                </a:cubicBezTo>
                <a:lnTo>
                  <a:pt x="27" y="130"/>
                </a:lnTo>
                <a:cubicBezTo>
                  <a:pt x="-31" y="86"/>
                  <a:pt x="12" y="0"/>
                  <a:pt x="84" y="0"/>
                </a:cubicBezTo>
                <a:lnTo>
                  <a:pt x="7457" y="11"/>
                </a:lnTo>
                <a:cubicBezTo>
                  <a:pt x="7501" y="11"/>
                  <a:pt x="7567" y="28"/>
                  <a:pt x="7567" y="85"/>
                </a:cubicBezTo>
                <a:lnTo>
                  <a:pt x="7603" y="2338"/>
                </a:lnTo>
                <a:cubicBezTo>
                  <a:pt x="7603" y="2381"/>
                  <a:pt x="7556" y="2430"/>
                  <a:pt x="7512" y="2430"/>
                </a:cubicBezTo>
                <a:lnTo>
                  <a:pt x="2345" y="2419"/>
                </a:lnTo>
              </a:path>
            </a:pathLst>
          </a:custGeom>
          <a:noFill/>
          <a:ln w="12700">
            <a:gradFill>
              <a:gsLst>
                <a:gs pos="100000">
                  <a:schemeClr val="accent1">
                    <a:lumMod val="20000"/>
                    <a:lumOff val="80000"/>
                    <a:alpha val="0"/>
                  </a:schemeClr>
                </a:gs>
                <a:gs pos="2000">
                  <a:schemeClr val="accent1">
                    <a:alpha val="100000"/>
                  </a:schemeClr>
                </a:gs>
              </a:gsLst>
              <a:lin ang="0" scaled="0"/>
            </a:grad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296000" tIns="0" rIns="0" bIns="0" numCol="1" spcCol="0" rtlCol="0" fromWordArt="0" anchor="ctr" anchorCtr="0" forceAA="0" compatLnSpc="1">
            <a:noAutofit/>
          </a:bodyPr>
          <a:p>
            <a:pPr>
              <a:lnSpc>
                <a:spcPct val="150000"/>
              </a:lnSpc>
              <a:spcBef>
                <a:spcPct val="0"/>
              </a:spcBef>
              <a:spcAft>
                <a:spcPct val="0"/>
              </a:spcAft>
            </a:pP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考虑色彩的对比度和辨识度</a:t>
            </a:r>
            <a:endPar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282" name="对象8"/>
          <p:cNvSpPr/>
          <p:nvPr>
            <p:custDataLst>
              <p:tags r:id="rId4"/>
            </p:custDataLst>
          </p:nvPr>
        </p:nvSpPr>
        <p:spPr>
          <a:xfrm>
            <a:off x="6528737" y="2153646"/>
            <a:ext cx="631474" cy="631474"/>
          </a:xfrm>
          <a:custGeom>
            <a:avLst/>
            <a:gdLst/>
            <a:ahLst/>
            <a:cxnLst/>
            <a:rect l="l" t="t" r="r" b="b"/>
            <a:pathLst>
              <a:path w="731520" h="731520">
                <a:moveTo>
                  <a:pt x="27432" y="292608"/>
                </a:moveTo>
                <a:cubicBezTo>
                  <a:pt x="-9144" y="329184"/>
                  <a:pt x="-9144" y="393192"/>
                  <a:pt x="27432" y="438912"/>
                </a:cubicBezTo>
                <a:lnTo>
                  <a:pt x="292608" y="694944"/>
                </a:lnTo>
                <a:cubicBezTo>
                  <a:pt x="329184" y="740664"/>
                  <a:pt x="393192" y="740664"/>
                  <a:pt x="438912" y="694944"/>
                </a:cubicBezTo>
                <a:lnTo>
                  <a:pt x="694944" y="438912"/>
                </a:lnTo>
                <a:cubicBezTo>
                  <a:pt x="740664" y="393192"/>
                  <a:pt x="740664" y="329184"/>
                  <a:pt x="694944" y="292608"/>
                </a:cubicBezTo>
                <a:lnTo>
                  <a:pt x="438912" y="27432"/>
                </a:lnTo>
                <a:cubicBezTo>
                  <a:pt x="393192" y="-9144"/>
                  <a:pt x="329184" y="-9144"/>
                  <a:pt x="292608" y="27432"/>
                </a:cubicBezTo>
                <a:lnTo>
                  <a:pt x="27432" y="292608"/>
                </a:lnTo>
              </a:path>
            </a:pathLst>
          </a:custGeom>
          <a:solidFill>
            <a:schemeClr val="accent1"/>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anchor="ctr">
            <a:noAutofit/>
          </a:bodyPr>
          <a:p>
            <a:pPr algn="ctr">
              <a:spcBef>
                <a:spcPct val="0"/>
              </a:spcBef>
              <a:spcAft>
                <a:spcPct val="0"/>
              </a:spcAft>
            </a:pPr>
            <a:r>
              <a:rPr lang="en-US" altLang="zh-CN" sz="2000" b="1">
                <a:solidFill>
                  <a:schemeClr val="lt1"/>
                </a:solidFill>
                <a:latin typeface="微软雅黑" panose="020B0503020204020204" charset="-122"/>
                <a:ea typeface="微软雅黑" panose="020B0503020204020204" charset="-122"/>
                <a:cs typeface="+mn-ea"/>
                <a:sym typeface="+mn-ea"/>
              </a:rPr>
              <a:t>03</a:t>
            </a:r>
            <a:endParaRPr lang="en-US" altLang="zh-CN" sz="2000" b="1">
              <a:solidFill>
                <a:schemeClr val="lt1"/>
              </a:solidFill>
              <a:latin typeface="微软雅黑" panose="020B0503020204020204" charset="-122"/>
              <a:ea typeface="微软雅黑" panose="020B0503020204020204" charset="-122"/>
              <a:cs typeface="+mn-ea"/>
              <a:sym typeface="+mn-ea"/>
            </a:endParaRPr>
          </a:p>
        </p:txBody>
      </p:sp>
      <p:sp>
        <p:nvSpPr>
          <p:cNvPr id="283" name="对象9"/>
          <p:cNvSpPr/>
          <p:nvPr>
            <p:custDataLst>
              <p:tags r:id="rId5"/>
            </p:custDataLst>
          </p:nvPr>
        </p:nvSpPr>
        <p:spPr>
          <a:xfrm>
            <a:off x="6562723" y="5377892"/>
            <a:ext cx="631474" cy="631474"/>
          </a:xfrm>
          <a:custGeom>
            <a:avLst/>
            <a:gdLst/>
            <a:ahLst/>
            <a:cxnLst/>
            <a:rect l="l" t="t" r="r" b="b"/>
            <a:pathLst>
              <a:path w="731520" h="731520">
                <a:moveTo>
                  <a:pt x="27432" y="292608"/>
                </a:moveTo>
                <a:cubicBezTo>
                  <a:pt x="-9144" y="329184"/>
                  <a:pt x="-9144" y="393192"/>
                  <a:pt x="27432" y="438912"/>
                </a:cubicBezTo>
                <a:lnTo>
                  <a:pt x="292608" y="694944"/>
                </a:lnTo>
                <a:cubicBezTo>
                  <a:pt x="329184" y="740664"/>
                  <a:pt x="393192" y="740664"/>
                  <a:pt x="438912" y="694944"/>
                </a:cubicBezTo>
                <a:lnTo>
                  <a:pt x="694944" y="438912"/>
                </a:lnTo>
                <a:cubicBezTo>
                  <a:pt x="740664" y="393192"/>
                  <a:pt x="740664" y="329184"/>
                  <a:pt x="694944" y="292608"/>
                </a:cubicBezTo>
                <a:lnTo>
                  <a:pt x="438912" y="27432"/>
                </a:lnTo>
                <a:cubicBezTo>
                  <a:pt x="393192" y="-9144"/>
                  <a:pt x="329184" y="-9144"/>
                  <a:pt x="292608" y="27432"/>
                </a:cubicBezTo>
                <a:lnTo>
                  <a:pt x="27432" y="292608"/>
                </a:lnTo>
              </a:path>
            </a:pathLst>
          </a:custGeom>
          <a:solidFill>
            <a:schemeClr val="accent2"/>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anchor="ctr">
            <a:noAutofit/>
          </a:bodyPr>
          <a:p>
            <a:pPr algn="ctr">
              <a:spcBef>
                <a:spcPct val="0"/>
              </a:spcBef>
              <a:spcAft>
                <a:spcPct val="0"/>
              </a:spcAft>
            </a:pPr>
            <a:r>
              <a:rPr lang="en-US" altLang="zh-CN" sz="2000" b="1">
                <a:solidFill>
                  <a:schemeClr val="lt1"/>
                </a:solidFill>
                <a:latin typeface="微软雅黑" panose="020B0503020204020204" charset="-122"/>
                <a:ea typeface="微软雅黑" panose="020B0503020204020204" charset="-122"/>
                <a:cs typeface="+mn-ea"/>
                <a:sym typeface="+mn-ea"/>
              </a:rPr>
              <a:t>04</a:t>
            </a:r>
            <a:endParaRPr lang="en-US" altLang="zh-CN" sz="2000" b="1">
              <a:solidFill>
                <a:schemeClr val="lt1"/>
              </a:solidFill>
              <a:latin typeface="微软雅黑" panose="020B0503020204020204" charset="-122"/>
              <a:ea typeface="微软雅黑" panose="020B0503020204020204" charset="-122"/>
              <a:cs typeface="+mn-ea"/>
              <a:sym typeface="+mn-ea"/>
            </a:endParaRPr>
          </a:p>
        </p:txBody>
      </p:sp>
      <p:sp>
        <p:nvSpPr>
          <p:cNvPr id="284" name="对象10"/>
          <p:cNvSpPr/>
          <p:nvPr>
            <p:custDataLst>
              <p:tags r:id="rId6"/>
            </p:custDataLst>
          </p:nvPr>
        </p:nvSpPr>
        <p:spPr>
          <a:xfrm flipH="1">
            <a:off x="935355" y="4406900"/>
            <a:ext cx="4500245" cy="1337310"/>
          </a:xfrm>
          <a:custGeom>
            <a:avLst/>
            <a:gdLst>
              <a:gd name="connsiteX0" fmla="*/ 2345 w 7584"/>
              <a:gd name="connsiteY0" fmla="*/ 20 h 2439"/>
              <a:gd name="connsiteX1" fmla="*/ 2273 w 7584"/>
              <a:gd name="connsiteY1" fmla="*/ 49 h 2439"/>
              <a:gd name="connsiteX2" fmla="*/ 2259 w 7584"/>
              <a:gd name="connsiteY2" fmla="*/ 63 h 2439"/>
              <a:gd name="connsiteX3" fmla="*/ 27 w 7584"/>
              <a:gd name="connsiteY3" fmla="*/ 2310 h 2439"/>
              <a:gd name="connsiteX4" fmla="*/ 84 w 7584"/>
              <a:gd name="connsiteY4" fmla="*/ 2439 h 2439"/>
              <a:gd name="connsiteX5" fmla="*/ 7474 w 7584"/>
              <a:gd name="connsiteY5" fmla="*/ 2422 h 2439"/>
              <a:gd name="connsiteX6" fmla="*/ 7565 w 7584"/>
              <a:gd name="connsiteY6" fmla="*/ 2404 h 2439"/>
              <a:gd name="connsiteX7" fmla="*/ 7584 w 7584"/>
              <a:gd name="connsiteY7" fmla="*/ 40 h 2439"/>
              <a:gd name="connsiteX8" fmla="*/ 7474 w 7584"/>
              <a:gd name="connsiteY8" fmla="*/ 3 h 2439"/>
              <a:gd name="connsiteX9" fmla="*/ 2345 w 7584"/>
              <a:gd name="connsiteY9" fmla="*/ 20 h 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84" h="2439">
                <a:moveTo>
                  <a:pt x="2345" y="20"/>
                </a:moveTo>
                <a:cubicBezTo>
                  <a:pt x="2316" y="20"/>
                  <a:pt x="2288" y="34"/>
                  <a:pt x="2273" y="49"/>
                </a:cubicBezTo>
                <a:cubicBezTo>
                  <a:pt x="2273" y="49"/>
                  <a:pt x="2273" y="63"/>
                  <a:pt x="2259" y="63"/>
                </a:cubicBezTo>
                <a:lnTo>
                  <a:pt x="27" y="2310"/>
                </a:lnTo>
                <a:cubicBezTo>
                  <a:pt x="-31" y="2353"/>
                  <a:pt x="12" y="2439"/>
                  <a:pt x="84" y="2439"/>
                </a:cubicBezTo>
                <a:lnTo>
                  <a:pt x="7474" y="2422"/>
                </a:lnTo>
                <a:cubicBezTo>
                  <a:pt x="7518" y="2422"/>
                  <a:pt x="7565" y="2447"/>
                  <a:pt x="7565" y="2404"/>
                </a:cubicBezTo>
                <a:lnTo>
                  <a:pt x="7584" y="40"/>
                </a:lnTo>
                <a:cubicBezTo>
                  <a:pt x="7584" y="-17"/>
                  <a:pt x="7518" y="3"/>
                  <a:pt x="7474" y="3"/>
                </a:cubicBezTo>
                <a:lnTo>
                  <a:pt x="2345" y="20"/>
                </a:lnTo>
              </a:path>
            </a:pathLst>
          </a:custGeom>
          <a:noFill/>
          <a:ln w="12700">
            <a:gradFill>
              <a:gsLst>
                <a:gs pos="100000">
                  <a:schemeClr val="accent2">
                    <a:lumMod val="20000"/>
                    <a:lumOff val="80000"/>
                    <a:alpha val="0"/>
                  </a:schemeClr>
                </a:gs>
                <a:gs pos="2000">
                  <a:schemeClr val="accent2">
                    <a:alpha val="100000"/>
                  </a:schemeClr>
                </a:gs>
              </a:gsLst>
              <a:lin ang="0" scaled="0"/>
            </a:grad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0" tIns="0" rIns="1296000" bIns="0" numCol="1" spcCol="0" rtlCol="0" fromWordArt="0" anchor="ctr" anchorCtr="0" forceAA="0" compatLnSpc="1">
            <a:noAutofit/>
          </a:bodyPr>
          <a:p>
            <a:pPr lvl="0" algn="r">
              <a:lnSpc>
                <a:spcPct val="150000"/>
              </a:lnSpc>
              <a:spcBef>
                <a:spcPct val="0"/>
              </a:spcBef>
              <a:spcAft>
                <a:spcPct val="0"/>
              </a:spcAft>
              <a:buClrTx/>
              <a:buSzTx/>
              <a:buFontTx/>
            </a:pP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保持色彩的协调性和一致性</a:t>
            </a:r>
            <a:endPar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285" name="对象11"/>
          <p:cNvSpPr/>
          <p:nvPr>
            <p:custDataLst>
              <p:tags r:id="rId7"/>
            </p:custDataLst>
          </p:nvPr>
        </p:nvSpPr>
        <p:spPr>
          <a:xfrm flipH="1">
            <a:off x="1336068" y="2455131"/>
            <a:ext cx="4098976" cy="1332016"/>
          </a:xfrm>
          <a:custGeom>
            <a:avLst/>
            <a:gdLst>
              <a:gd name="connsiteX0" fmla="*/ 2345 w 7603"/>
              <a:gd name="connsiteY0" fmla="*/ 2419 h 2430"/>
              <a:gd name="connsiteX1" fmla="*/ 2273 w 7603"/>
              <a:gd name="connsiteY1" fmla="*/ 2390 h 2430"/>
              <a:gd name="connsiteX2" fmla="*/ 2259 w 7603"/>
              <a:gd name="connsiteY2" fmla="*/ 2376 h 2430"/>
              <a:gd name="connsiteX3" fmla="*/ 27 w 7603"/>
              <a:gd name="connsiteY3" fmla="*/ 130 h 2430"/>
              <a:gd name="connsiteX4" fmla="*/ 84 w 7603"/>
              <a:gd name="connsiteY4" fmla="*/ 0 h 2430"/>
              <a:gd name="connsiteX5" fmla="*/ 7457 w 7603"/>
              <a:gd name="connsiteY5" fmla="*/ 11 h 2430"/>
              <a:gd name="connsiteX6" fmla="*/ 7567 w 7603"/>
              <a:gd name="connsiteY6" fmla="*/ 85 h 2430"/>
              <a:gd name="connsiteX7" fmla="*/ 7603 w 7603"/>
              <a:gd name="connsiteY7" fmla="*/ 2338 h 2430"/>
              <a:gd name="connsiteX8" fmla="*/ 7512 w 7603"/>
              <a:gd name="connsiteY8" fmla="*/ 2430 h 2430"/>
              <a:gd name="connsiteX9" fmla="*/ 2345 w 7603"/>
              <a:gd name="connsiteY9" fmla="*/ 2419 h 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03" h="2430">
                <a:moveTo>
                  <a:pt x="2345" y="2419"/>
                </a:moveTo>
                <a:cubicBezTo>
                  <a:pt x="2316" y="2419"/>
                  <a:pt x="2288" y="2405"/>
                  <a:pt x="2273" y="2390"/>
                </a:cubicBezTo>
                <a:cubicBezTo>
                  <a:pt x="2273" y="2390"/>
                  <a:pt x="2273" y="2376"/>
                  <a:pt x="2259" y="2376"/>
                </a:cubicBezTo>
                <a:lnTo>
                  <a:pt x="27" y="130"/>
                </a:lnTo>
                <a:cubicBezTo>
                  <a:pt x="-31" y="86"/>
                  <a:pt x="12" y="0"/>
                  <a:pt x="84" y="0"/>
                </a:cubicBezTo>
                <a:lnTo>
                  <a:pt x="7457" y="11"/>
                </a:lnTo>
                <a:cubicBezTo>
                  <a:pt x="7501" y="11"/>
                  <a:pt x="7567" y="28"/>
                  <a:pt x="7567" y="85"/>
                </a:cubicBezTo>
                <a:lnTo>
                  <a:pt x="7603" y="2338"/>
                </a:lnTo>
                <a:cubicBezTo>
                  <a:pt x="7603" y="2381"/>
                  <a:pt x="7556" y="2430"/>
                  <a:pt x="7512" y="2430"/>
                </a:cubicBezTo>
                <a:lnTo>
                  <a:pt x="2345" y="2419"/>
                </a:lnTo>
              </a:path>
            </a:pathLst>
          </a:custGeom>
          <a:noFill/>
          <a:ln w="12700">
            <a:gradFill>
              <a:gsLst>
                <a:gs pos="100000">
                  <a:schemeClr val="accent1">
                    <a:lumMod val="20000"/>
                    <a:lumOff val="80000"/>
                    <a:alpha val="0"/>
                  </a:schemeClr>
                </a:gs>
                <a:gs pos="2000">
                  <a:schemeClr val="accent1">
                    <a:alpha val="100000"/>
                  </a:schemeClr>
                </a:gs>
              </a:gsLst>
              <a:lin ang="0" scaled="0"/>
            </a:grad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0" tIns="0" rIns="1296000" bIns="0" numCol="1" spcCol="0" rtlCol="0" fromWordArt="0" anchor="ctr" anchorCtr="0" forceAA="0" compatLnSpc="1">
            <a:noAutofit/>
          </a:bodyPr>
          <a:p>
            <a:pPr algn="r">
              <a:lnSpc>
                <a:spcPct val="150000"/>
              </a:lnSpc>
              <a:spcBef>
                <a:spcPct val="0"/>
              </a:spcBef>
              <a:spcAft>
                <a:spcPct val="0"/>
              </a:spcAft>
            </a:pPr>
            <a:r>
              <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色彩应该与数据或信息的内容相匹配</a:t>
            </a:r>
            <a:endPar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286" name="对象12"/>
          <p:cNvSpPr/>
          <p:nvPr>
            <p:custDataLst>
              <p:tags r:id="rId8"/>
            </p:custDataLst>
          </p:nvPr>
        </p:nvSpPr>
        <p:spPr>
          <a:xfrm>
            <a:off x="4827265" y="2205173"/>
            <a:ext cx="631474" cy="631474"/>
          </a:xfrm>
          <a:custGeom>
            <a:avLst/>
            <a:gdLst/>
            <a:ahLst/>
            <a:cxnLst/>
            <a:rect l="l" t="t" r="r" b="b"/>
            <a:pathLst>
              <a:path w="731520" h="731520">
                <a:moveTo>
                  <a:pt x="27432" y="292608"/>
                </a:moveTo>
                <a:cubicBezTo>
                  <a:pt x="-9144" y="329184"/>
                  <a:pt x="-9144" y="393192"/>
                  <a:pt x="27432" y="438912"/>
                </a:cubicBezTo>
                <a:lnTo>
                  <a:pt x="292608" y="694944"/>
                </a:lnTo>
                <a:cubicBezTo>
                  <a:pt x="329184" y="740664"/>
                  <a:pt x="393192" y="740664"/>
                  <a:pt x="438912" y="694944"/>
                </a:cubicBezTo>
                <a:lnTo>
                  <a:pt x="694944" y="438912"/>
                </a:lnTo>
                <a:cubicBezTo>
                  <a:pt x="740664" y="393192"/>
                  <a:pt x="740664" y="329184"/>
                  <a:pt x="694944" y="292608"/>
                </a:cubicBezTo>
                <a:lnTo>
                  <a:pt x="438912" y="27432"/>
                </a:lnTo>
                <a:cubicBezTo>
                  <a:pt x="393192" y="-9144"/>
                  <a:pt x="329184" y="-9144"/>
                  <a:pt x="292608" y="27432"/>
                </a:cubicBezTo>
                <a:lnTo>
                  <a:pt x="27432" y="292608"/>
                </a:lnTo>
              </a:path>
            </a:pathLst>
          </a:custGeom>
          <a:solidFill>
            <a:schemeClr val="accent1"/>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anchor="ctr">
            <a:noAutofit/>
          </a:bodyPr>
          <a:p>
            <a:pPr algn="ctr">
              <a:spcBef>
                <a:spcPct val="0"/>
              </a:spcBef>
              <a:spcAft>
                <a:spcPct val="0"/>
              </a:spcAft>
            </a:pPr>
            <a:r>
              <a:rPr lang="en-US" altLang="zh-CN" sz="2000" b="1">
                <a:solidFill>
                  <a:schemeClr val="lt1"/>
                </a:solidFill>
                <a:latin typeface="微软雅黑" panose="020B0503020204020204" charset="-122"/>
                <a:ea typeface="微软雅黑" panose="020B0503020204020204" charset="-122"/>
                <a:cs typeface="+mn-ea"/>
                <a:sym typeface="+mn-ea"/>
              </a:rPr>
              <a:t>01</a:t>
            </a:r>
            <a:endParaRPr lang="en-US" altLang="zh-CN" sz="2000" b="1">
              <a:solidFill>
                <a:schemeClr val="lt1"/>
              </a:solidFill>
              <a:latin typeface="微软雅黑" panose="020B0503020204020204" charset="-122"/>
              <a:ea typeface="微软雅黑" panose="020B0503020204020204" charset="-122"/>
              <a:cs typeface="+mn-ea"/>
              <a:sym typeface="+mn-ea"/>
            </a:endParaRPr>
          </a:p>
        </p:txBody>
      </p:sp>
      <p:sp>
        <p:nvSpPr>
          <p:cNvPr id="287" name="对象13"/>
          <p:cNvSpPr/>
          <p:nvPr>
            <p:custDataLst>
              <p:tags r:id="rId9"/>
            </p:custDataLst>
          </p:nvPr>
        </p:nvSpPr>
        <p:spPr>
          <a:xfrm>
            <a:off x="4827265" y="5377892"/>
            <a:ext cx="631474" cy="631474"/>
          </a:xfrm>
          <a:custGeom>
            <a:avLst/>
            <a:gdLst/>
            <a:ahLst/>
            <a:cxnLst/>
            <a:rect l="l" t="t" r="r" b="b"/>
            <a:pathLst>
              <a:path w="731520" h="731520">
                <a:moveTo>
                  <a:pt x="27432" y="292608"/>
                </a:moveTo>
                <a:cubicBezTo>
                  <a:pt x="-9144" y="329184"/>
                  <a:pt x="-9144" y="393192"/>
                  <a:pt x="27432" y="438912"/>
                </a:cubicBezTo>
                <a:lnTo>
                  <a:pt x="292608" y="694944"/>
                </a:lnTo>
                <a:cubicBezTo>
                  <a:pt x="329184" y="740664"/>
                  <a:pt x="393192" y="740664"/>
                  <a:pt x="438912" y="694944"/>
                </a:cubicBezTo>
                <a:lnTo>
                  <a:pt x="694944" y="438912"/>
                </a:lnTo>
                <a:cubicBezTo>
                  <a:pt x="740664" y="393192"/>
                  <a:pt x="740664" y="329184"/>
                  <a:pt x="694944" y="292608"/>
                </a:cubicBezTo>
                <a:lnTo>
                  <a:pt x="438912" y="27432"/>
                </a:lnTo>
                <a:cubicBezTo>
                  <a:pt x="393192" y="-9144"/>
                  <a:pt x="329184" y="-9144"/>
                  <a:pt x="292608" y="27432"/>
                </a:cubicBezTo>
                <a:lnTo>
                  <a:pt x="27432" y="292608"/>
                </a:lnTo>
              </a:path>
            </a:pathLst>
          </a:custGeom>
          <a:solidFill>
            <a:schemeClr val="accent2"/>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anchor="ctr">
            <a:noAutofit/>
          </a:bodyPr>
          <a:p>
            <a:pPr algn="ctr">
              <a:spcBef>
                <a:spcPct val="0"/>
              </a:spcBef>
              <a:spcAft>
                <a:spcPct val="0"/>
              </a:spcAft>
            </a:pPr>
            <a:r>
              <a:rPr lang="en-US" altLang="zh-CN" sz="2000" b="1">
                <a:solidFill>
                  <a:schemeClr val="lt1"/>
                </a:solidFill>
                <a:latin typeface="微软雅黑" panose="020B0503020204020204" charset="-122"/>
                <a:ea typeface="微软雅黑" panose="020B0503020204020204" charset="-122"/>
                <a:cs typeface="+mn-ea"/>
                <a:sym typeface="+mn-ea"/>
              </a:rPr>
              <a:t>02</a:t>
            </a:r>
            <a:endParaRPr lang="en-US" altLang="zh-CN" sz="2000" b="1">
              <a:solidFill>
                <a:schemeClr val="lt1"/>
              </a:solidFill>
              <a:latin typeface="微软雅黑" panose="020B0503020204020204" charset="-122"/>
              <a:ea typeface="微软雅黑" panose="020B0503020204020204" charset="-122"/>
              <a:cs typeface="+mn-ea"/>
              <a:sym typeface="+mn-ea"/>
            </a:endParaRPr>
          </a:p>
        </p:txBody>
      </p:sp>
      <p:sp>
        <p:nvSpPr>
          <p:cNvPr id="288" name="对象6"/>
          <p:cNvSpPr/>
          <p:nvPr>
            <p:custDataLst>
              <p:tags r:id="rId10"/>
            </p:custDataLst>
          </p:nvPr>
        </p:nvSpPr>
        <p:spPr>
          <a:xfrm>
            <a:off x="4402445" y="2511591"/>
            <a:ext cx="3205208" cy="3175996"/>
          </a:xfrm>
          <a:custGeom>
            <a:avLst/>
            <a:gdLst/>
            <a:ahLst/>
            <a:cxnLst/>
            <a:rect l="l" t="t" r="r" b="b"/>
            <a:pathLst>
              <a:path w="4059936" h="4059936">
                <a:moveTo>
                  <a:pt x="137160" y="2359152"/>
                </a:moveTo>
                <a:cubicBezTo>
                  <a:pt x="-45720" y="2176272"/>
                  <a:pt x="-45720" y="1883664"/>
                  <a:pt x="137160" y="1700784"/>
                </a:cubicBezTo>
                <a:lnTo>
                  <a:pt x="1700784" y="137160"/>
                </a:lnTo>
                <a:cubicBezTo>
                  <a:pt x="1883664" y="-45720"/>
                  <a:pt x="2176272" y="-45720"/>
                  <a:pt x="2359152" y="137160"/>
                </a:cubicBezTo>
                <a:lnTo>
                  <a:pt x="3931920" y="1700784"/>
                </a:lnTo>
                <a:cubicBezTo>
                  <a:pt x="4105656" y="1883664"/>
                  <a:pt x="4105656" y="2176272"/>
                  <a:pt x="3931920" y="2359152"/>
                </a:cubicBezTo>
                <a:lnTo>
                  <a:pt x="2359152" y="3931920"/>
                </a:lnTo>
                <a:cubicBezTo>
                  <a:pt x="2176272" y="4105656"/>
                  <a:pt x="1883664" y="4105656"/>
                  <a:pt x="1700784" y="3931920"/>
                </a:cubicBezTo>
                <a:lnTo>
                  <a:pt x="137160" y="2359152"/>
                </a:lnTo>
              </a:path>
            </a:pathLst>
          </a:custGeom>
          <a:solidFill>
            <a:schemeClr val="accent1">
              <a:lumMod val="30000"/>
              <a:lumOff val="70000"/>
              <a:alpha val="15000"/>
            </a:schemeClr>
          </a:solidFill>
        </p:spPr>
        <p:txBody>
          <a:bodyPr>
            <a:noAutofit/>
          </a:bodyPr>
          <a:p>
            <a:endParaRPr lang="zh-CN" altLang="en-US" sz="2000" dirty="0">
              <a:solidFill>
                <a:schemeClr val="tx1"/>
              </a:solidFill>
              <a:latin typeface="微软雅黑" panose="020B0503020204020204" charset="-122"/>
              <a:ea typeface="微软雅黑" panose="020B0503020204020204" charset="-122"/>
            </a:endParaRPr>
          </a:p>
        </p:txBody>
      </p:sp>
      <p:sp>
        <p:nvSpPr>
          <p:cNvPr id="289" name="对象12"/>
          <p:cNvSpPr>
            <a:spLocks noChangeAspect="1"/>
          </p:cNvSpPr>
          <p:nvPr>
            <p:custDataLst>
              <p:tags r:id="rId11"/>
            </p:custDataLst>
          </p:nvPr>
        </p:nvSpPr>
        <p:spPr>
          <a:xfrm>
            <a:off x="4754361" y="2871181"/>
            <a:ext cx="2501080" cy="2457316"/>
          </a:xfrm>
          <a:custGeom>
            <a:avLst/>
            <a:gdLst/>
            <a:ahLst/>
            <a:cxnLst/>
            <a:rect l="l" t="t" r="r" b="b"/>
            <a:pathLst>
              <a:path w="2340864" h="2340864">
                <a:moveTo>
                  <a:pt x="987552" y="73152"/>
                </a:moveTo>
                <a:lnTo>
                  <a:pt x="73152" y="987552"/>
                </a:lnTo>
                <a:cubicBezTo>
                  <a:pt x="-27432" y="1088136"/>
                  <a:pt x="-27432" y="1252728"/>
                  <a:pt x="73152" y="1353312"/>
                </a:cubicBezTo>
                <a:lnTo>
                  <a:pt x="987552" y="2267712"/>
                </a:lnTo>
                <a:cubicBezTo>
                  <a:pt x="1088136" y="2368296"/>
                  <a:pt x="1252728" y="2368296"/>
                  <a:pt x="1353312" y="2267712"/>
                </a:cubicBezTo>
                <a:lnTo>
                  <a:pt x="2267712" y="1353312"/>
                </a:lnTo>
                <a:cubicBezTo>
                  <a:pt x="2368296" y="1252728"/>
                  <a:pt x="2368296" y="1088136"/>
                  <a:pt x="2267712" y="987552"/>
                </a:cubicBezTo>
                <a:lnTo>
                  <a:pt x="1353312" y="73152"/>
                </a:lnTo>
                <a:cubicBezTo>
                  <a:pt x="1252728" y="-27432"/>
                  <a:pt x="1088136" y="-27432"/>
                  <a:pt x="987552" y="73152"/>
                </a:cubicBezTo>
              </a:path>
            </a:pathLst>
          </a:custGeom>
          <a:noFill/>
          <a:ln w="53975">
            <a:solidFill>
              <a:schemeClr val="accent1"/>
            </a:solidFill>
          </a:ln>
        </p:spPr>
        <p:txBody>
          <a:bodyPr wrap="square" lIns="360000" tIns="0" rIns="360000" bIns="0" anchor="ctr" anchorCtr="0">
            <a:noAutofit/>
          </a:bodyPr>
          <a:p>
            <a:pPr algn="ctr">
              <a:spcBef>
                <a:spcPct val="0"/>
              </a:spcBef>
              <a:spcAft>
                <a:spcPct val="0"/>
              </a:spcAft>
            </a:pPr>
            <a:r>
              <a:rPr lang="zh-CN" altLang="en-US" sz="2200" b="1">
                <a:solidFill>
                  <a:schemeClr val="accent1"/>
                </a:solidFill>
                <a:latin typeface="微软雅黑" panose="020B0503020204020204" charset="-122"/>
                <a:ea typeface="微软雅黑" panose="020B0503020204020204" charset="-122"/>
                <a:cs typeface="+mn-ea"/>
                <a:sym typeface="+mn-ea"/>
              </a:rPr>
              <a:t>色彩美的</a:t>
            </a:r>
            <a:endParaRPr lang="zh-CN" altLang="en-US" sz="2200" b="1">
              <a:solidFill>
                <a:schemeClr val="accent1"/>
              </a:solidFill>
              <a:latin typeface="微软雅黑" panose="020B0503020204020204" charset="-122"/>
              <a:ea typeface="微软雅黑" panose="020B0503020204020204" charset="-122"/>
              <a:cs typeface="+mn-ea"/>
              <a:sym typeface="+mn-ea"/>
            </a:endParaRPr>
          </a:p>
          <a:p>
            <a:pPr algn="ctr">
              <a:lnSpc>
                <a:spcPct val="150000"/>
              </a:lnSpc>
              <a:spcBef>
                <a:spcPct val="0"/>
              </a:spcBef>
              <a:spcAft>
                <a:spcPct val="0"/>
              </a:spcAft>
            </a:pPr>
            <a:r>
              <a:rPr lang="zh-CN" altLang="en-US" sz="2200" b="1">
                <a:solidFill>
                  <a:schemeClr val="accent1"/>
                </a:solidFill>
                <a:latin typeface="微软雅黑" panose="020B0503020204020204" charset="-122"/>
                <a:ea typeface="微软雅黑" panose="020B0503020204020204" charset="-122"/>
                <a:cs typeface="+mn-ea"/>
                <a:sym typeface="+mn-ea"/>
              </a:rPr>
              <a:t>实现原则</a:t>
            </a:r>
            <a:endParaRPr lang="zh-CN" altLang="en-US" sz="2200" b="1">
              <a:solidFill>
                <a:schemeClr val="accent1"/>
              </a:solidFill>
              <a:latin typeface="微软雅黑" panose="020B0503020204020204" charset="-122"/>
              <a:ea typeface="微软雅黑" panose="020B0503020204020204" charset="-122"/>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sp>
        <p:nvSpPr>
          <p:cNvPr id="1082" name="圆角矩形 1081"/>
          <p:cNvSpPr/>
          <p:nvPr/>
        </p:nvSpPr>
        <p:spPr>
          <a:xfrm>
            <a:off x="4789170" y="1416050"/>
            <a:ext cx="429641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数据新闻可视化的工具应用</a:t>
            </a:r>
            <a:endParaRPr lang="zh-CN" altLang="en-US" sz="2400" b="1">
              <a:latin typeface="微软雅黑" panose="020B0503020204020204" charset="-122"/>
              <a:ea typeface="微软雅黑" panose="020B0503020204020204" charset="-122"/>
            </a:endParaRPr>
          </a:p>
        </p:txBody>
      </p:sp>
      <p:sp>
        <p:nvSpPr>
          <p:cNvPr id="1083" name="文本框 1082"/>
          <p:cNvSpPr txBox="1"/>
          <p:nvPr/>
        </p:nvSpPr>
        <p:spPr>
          <a:xfrm>
            <a:off x="4789170" y="2032635"/>
            <a:ext cx="7193280" cy="3992880"/>
          </a:xfrm>
          <a:prstGeom prst="rect">
            <a:avLst/>
          </a:prstGeom>
        </p:spPr>
        <p:txBody>
          <a:bodyPr wrap="square" lIns="0" tIns="0" rIns="0" bIns="0" rtlCol="0" anchor="t">
            <a:noAutofit/>
          </a:bodyPr>
          <a:p>
            <a:pPr marL="342900" indent="-342900" algn="l">
              <a:lnSpc>
                <a:spcPct val="200000"/>
              </a:lnSpc>
              <a:buClr>
                <a:srgbClr val="027FFD"/>
              </a:buClr>
              <a:buFont typeface="Wingdings" panose="05000000000000000000" charset="0"/>
              <a:buChar char="l"/>
            </a:pPr>
            <a:r>
              <a:rPr lang="zh-CN" altLang="en-US" sz="2400">
                <a:solidFill>
                  <a:srgbClr val="404040"/>
                </a:solidFill>
                <a:uFillTx/>
                <a:latin typeface="微软雅黑" panose="020B0503020204020204" charset="-122"/>
                <a:ea typeface="微软雅黑" panose="020B0503020204020204" charset="-122"/>
                <a:cs typeface="微软雅黑" panose="020B0503020204020204" charset="-122"/>
                <a:sym typeface="+mn-ea"/>
              </a:rPr>
              <a:t>使用</a:t>
            </a:r>
            <a:r>
              <a:rPr lang="en-US" altLang="zh-CN" sz="2400">
                <a:solidFill>
                  <a:srgbClr val="404040"/>
                </a:solidFill>
                <a:uFillTx/>
                <a:latin typeface="微软雅黑" panose="020B0503020204020204" charset="-122"/>
                <a:ea typeface="微软雅黑" panose="020B0503020204020204" charset="-122"/>
                <a:cs typeface="微软雅黑" panose="020B0503020204020204" charset="-122"/>
                <a:sym typeface="+mn-ea"/>
              </a:rPr>
              <a:t> Excel </a:t>
            </a:r>
            <a:r>
              <a:rPr lang="zh-CN" altLang="en-US" sz="2400">
                <a:solidFill>
                  <a:srgbClr val="404040"/>
                </a:solidFill>
                <a:uFillTx/>
                <a:latin typeface="微软雅黑" panose="020B0503020204020204" charset="-122"/>
                <a:ea typeface="微软雅黑" panose="020B0503020204020204" charset="-122"/>
                <a:cs typeface="微软雅黑" panose="020B0503020204020204" charset="-122"/>
                <a:sym typeface="+mn-ea"/>
              </a:rPr>
              <a:t>进行基础图表设计：</a:t>
            </a:r>
            <a:endParaRPr lang="zh-CN" altLang="en-US" sz="2400">
              <a:solidFill>
                <a:srgbClr val="404040"/>
              </a:solidFill>
              <a:uFillTx/>
              <a:latin typeface="微软雅黑" panose="020B0503020204020204" charset="-122"/>
              <a:ea typeface="微软雅黑" panose="020B0503020204020204" charset="-122"/>
              <a:cs typeface="微软雅黑" panose="020B0503020204020204" charset="-122"/>
              <a:sym typeface="+mn-ea"/>
            </a:endParaRPr>
          </a:p>
          <a:p>
            <a:pPr indent="0" algn="l">
              <a:lnSpc>
                <a:spcPct val="200000"/>
              </a:lnSpc>
              <a:buClr>
                <a:srgbClr val="027FFD"/>
              </a:buClr>
              <a:buFont typeface="Wingdings" panose="05000000000000000000" charset="0"/>
              <a:buNone/>
            </a:pPr>
            <a:r>
              <a:rPr lang="en-US" altLang="zh-CN" sz="2000">
                <a:solidFill>
                  <a:srgbClr val="404040"/>
                </a:solidFill>
                <a:uFillTx/>
                <a:latin typeface="微软雅黑" panose="020B0503020204020204" charset="-122"/>
                <a:ea typeface="微软雅黑" panose="020B0503020204020204" charset="-122"/>
                <a:cs typeface="微软雅黑" panose="020B0503020204020204" charset="-122"/>
                <a:sym typeface="+mn-ea"/>
              </a:rPr>
              <a:t>   </a:t>
            </a:r>
            <a:r>
              <a:rPr lang="zh-CN" altLang="en-US" sz="2000">
                <a:solidFill>
                  <a:srgbClr val="404040"/>
                </a:solidFill>
                <a:uFillTx/>
                <a:latin typeface="微软雅黑" panose="020B0503020204020204" charset="-122"/>
                <a:ea typeface="微软雅黑" panose="020B0503020204020204" charset="-122"/>
                <a:cs typeface="微软雅黑" panose="020B0503020204020204" charset="-122"/>
                <a:sym typeface="+mn-ea"/>
              </a:rPr>
              <a:t>（准备数据、创建图表、自定义图表、</a:t>
            </a:r>
            <a:r>
              <a:rPr lang="en-US" altLang="zh-CN" sz="2000">
                <a:solidFill>
                  <a:srgbClr val="404040"/>
                </a:solidFill>
                <a:uFillTx/>
                <a:latin typeface="微软雅黑" panose="020B0503020204020204" charset="-122"/>
                <a:ea typeface="微软雅黑" panose="020B0503020204020204" charset="-122"/>
                <a:cs typeface="微软雅黑" panose="020B0503020204020204" charset="-122"/>
                <a:sym typeface="+mn-ea"/>
              </a:rPr>
              <a:t> </a:t>
            </a:r>
            <a:r>
              <a:rPr lang="zh-CN" altLang="en-US" sz="2000">
                <a:solidFill>
                  <a:srgbClr val="404040"/>
                </a:solidFill>
                <a:uFillTx/>
                <a:latin typeface="微软雅黑" panose="020B0503020204020204" charset="-122"/>
                <a:ea typeface="微软雅黑" panose="020B0503020204020204" charset="-122"/>
                <a:cs typeface="微软雅黑" panose="020B0503020204020204" charset="-122"/>
                <a:sym typeface="+mn-ea"/>
              </a:rPr>
              <a:t>浏览和分析图表、</a:t>
            </a:r>
            <a:r>
              <a:rPr lang="en-US" altLang="zh-CN" sz="2000">
                <a:solidFill>
                  <a:srgbClr val="404040"/>
                </a:solidFill>
                <a:uFillTx/>
                <a:latin typeface="微软雅黑" panose="020B0503020204020204" charset="-122"/>
                <a:ea typeface="微软雅黑" panose="020B0503020204020204" charset="-122"/>
                <a:cs typeface="微软雅黑" panose="020B0503020204020204" charset="-122"/>
                <a:sym typeface="+mn-ea"/>
              </a:rPr>
              <a:t>  </a:t>
            </a:r>
            <a:endParaRPr lang="en-US" altLang="zh-CN" sz="2000">
              <a:solidFill>
                <a:srgbClr val="404040"/>
              </a:solidFill>
              <a:uFillTx/>
              <a:latin typeface="微软雅黑" panose="020B0503020204020204" charset="-122"/>
              <a:ea typeface="微软雅黑" panose="020B0503020204020204" charset="-122"/>
              <a:cs typeface="微软雅黑" panose="020B0503020204020204" charset="-122"/>
              <a:sym typeface="+mn-ea"/>
            </a:endParaRPr>
          </a:p>
          <a:p>
            <a:pPr indent="0" algn="l">
              <a:lnSpc>
                <a:spcPct val="200000"/>
              </a:lnSpc>
              <a:buClr>
                <a:srgbClr val="027FFD"/>
              </a:buClr>
              <a:buFont typeface="Wingdings" panose="05000000000000000000" charset="0"/>
              <a:buNone/>
            </a:pPr>
            <a:r>
              <a:rPr lang="en-US" altLang="zh-CN" sz="2000">
                <a:solidFill>
                  <a:srgbClr val="404040"/>
                </a:solidFill>
                <a:uFillTx/>
                <a:latin typeface="微软雅黑" panose="020B0503020204020204" charset="-122"/>
                <a:ea typeface="微软雅黑" panose="020B0503020204020204" charset="-122"/>
                <a:cs typeface="微软雅黑" panose="020B0503020204020204" charset="-122"/>
                <a:sym typeface="+mn-ea"/>
              </a:rPr>
              <a:t>      </a:t>
            </a:r>
            <a:r>
              <a:rPr lang="zh-CN" altLang="en-US" sz="2000">
                <a:solidFill>
                  <a:srgbClr val="404040"/>
                </a:solidFill>
                <a:uFillTx/>
                <a:latin typeface="微软雅黑" panose="020B0503020204020204" charset="-122"/>
                <a:ea typeface="微软雅黑" panose="020B0503020204020204" charset="-122"/>
                <a:cs typeface="微软雅黑" panose="020B0503020204020204" charset="-122"/>
                <a:sym typeface="+mn-ea"/>
              </a:rPr>
              <a:t>保存和分享）</a:t>
            </a:r>
            <a:endParaRPr lang="zh-CN" altLang="en-US" sz="2000">
              <a:solidFill>
                <a:srgbClr val="404040"/>
              </a:solidFill>
              <a:uFillTx/>
              <a:latin typeface="微软雅黑" panose="020B0503020204020204" charset="-122"/>
              <a:ea typeface="微软雅黑" panose="020B0503020204020204" charset="-122"/>
              <a:cs typeface="微软雅黑" panose="020B0503020204020204" charset="-122"/>
              <a:sym typeface="+mn-ea"/>
            </a:endParaRPr>
          </a:p>
          <a:p>
            <a:pPr marL="342900" indent="-342900" algn="l">
              <a:lnSpc>
                <a:spcPct val="200000"/>
              </a:lnSpc>
              <a:buClr>
                <a:srgbClr val="027FFD"/>
              </a:buClr>
              <a:buSzTx/>
              <a:buFont typeface="Wingdings" panose="05000000000000000000" charset="0"/>
              <a:buChar char="l"/>
            </a:pPr>
            <a:r>
              <a:rPr lang="zh-CN" altLang="en-US" sz="2400">
                <a:solidFill>
                  <a:srgbClr val="404040"/>
                </a:solidFill>
                <a:uFillTx/>
                <a:latin typeface="微软雅黑" panose="020B0503020204020204" charset="-122"/>
                <a:ea typeface="微软雅黑" panose="020B0503020204020204" charset="-122"/>
                <a:cs typeface="微软雅黑" panose="020B0503020204020204" charset="-122"/>
                <a:sym typeface="+mn-ea"/>
              </a:rPr>
              <a:t>使用 Power BI Desktop 进行进阶图表设计：</a:t>
            </a:r>
            <a:endParaRPr lang="zh-CN" altLang="en-US" sz="2400">
              <a:solidFill>
                <a:srgbClr val="404040"/>
              </a:solidFill>
              <a:uFillTx/>
              <a:latin typeface="微软雅黑" panose="020B0503020204020204" charset="-122"/>
              <a:ea typeface="微软雅黑" panose="020B0503020204020204" charset="-122"/>
              <a:cs typeface="微软雅黑" panose="020B0503020204020204" charset="-122"/>
              <a:sym typeface="+mn-ea"/>
            </a:endParaRPr>
          </a:p>
          <a:p>
            <a:pPr algn="l">
              <a:lnSpc>
                <a:spcPct val="200000"/>
              </a:lnSpc>
              <a:buClr>
                <a:srgbClr val="027FFD"/>
              </a:buClr>
              <a:buSzTx/>
              <a:buFont typeface="Wingdings" panose="05000000000000000000" charset="0"/>
              <a:buNone/>
            </a:pPr>
            <a:r>
              <a:rPr lang="en-US" altLang="zh-CN" sz="2000">
                <a:solidFill>
                  <a:srgbClr val="404040"/>
                </a:solidFill>
                <a:uFillTx/>
                <a:latin typeface="微软雅黑" panose="020B0503020204020204" charset="-122"/>
                <a:ea typeface="微软雅黑" panose="020B0503020204020204" charset="-122"/>
                <a:cs typeface="微软雅黑" panose="020B0503020204020204" charset="-122"/>
                <a:sym typeface="+mn-ea"/>
              </a:rPr>
              <a:t>   </a:t>
            </a:r>
            <a:r>
              <a:rPr lang="zh-CN" altLang="en-US" sz="2000">
                <a:solidFill>
                  <a:srgbClr val="404040"/>
                </a:solidFill>
                <a:uFillTx/>
                <a:latin typeface="微软雅黑" panose="020B0503020204020204" charset="-122"/>
                <a:ea typeface="微软雅黑" panose="020B0503020204020204" charset="-122"/>
                <a:cs typeface="微软雅黑" panose="020B0503020204020204" charset="-122"/>
                <a:sym typeface="+mn-ea"/>
              </a:rPr>
              <a:t>（了解操作界面、连接数据源、转换和清洗数据、创建可视化</a:t>
            </a:r>
            <a:endParaRPr lang="zh-CN" altLang="en-US" sz="2000">
              <a:solidFill>
                <a:srgbClr val="404040"/>
              </a:solidFill>
              <a:uFillTx/>
              <a:latin typeface="微软雅黑" panose="020B0503020204020204" charset="-122"/>
              <a:ea typeface="微软雅黑" panose="020B0503020204020204" charset="-122"/>
              <a:cs typeface="微软雅黑" panose="020B0503020204020204" charset="-122"/>
              <a:sym typeface="+mn-ea"/>
            </a:endParaRPr>
          </a:p>
          <a:p>
            <a:pPr algn="l">
              <a:lnSpc>
                <a:spcPct val="200000"/>
              </a:lnSpc>
              <a:buClr>
                <a:srgbClr val="027FFD"/>
              </a:buClr>
              <a:buSzTx/>
              <a:buFont typeface="Wingdings" panose="05000000000000000000" charset="0"/>
              <a:buNone/>
            </a:pPr>
            <a:r>
              <a:rPr lang="zh-CN" altLang="en-US" sz="2000">
                <a:solidFill>
                  <a:srgbClr val="404040"/>
                </a:solidFill>
                <a:uFillTx/>
                <a:latin typeface="微软雅黑" panose="020B0503020204020204" charset="-122"/>
                <a:ea typeface="微软雅黑" panose="020B0503020204020204" charset="-122"/>
                <a:cs typeface="微软雅黑" panose="020B0503020204020204" charset="-122"/>
                <a:sym typeface="+mn-ea"/>
              </a:rPr>
              <a:t> </a:t>
            </a:r>
            <a:r>
              <a:rPr lang="en-US" altLang="zh-CN" sz="2000">
                <a:solidFill>
                  <a:srgbClr val="404040"/>
                </a:solidFill>
                <a:uFillTx/>
                <a:latin typeface="微软雅黑" panose="020B0503020204020204" charset="-122"/>
                <a:ea typeface="微软雅黑" panose="020B0503020204020204" charset="-122"/>
                <a:cs typeface="微软雅黑" panose="020B0503020204020204" charset="-122"/>
                <a:sym typeface="+mn-ea"/>
              </a:rPr>
              <a:t>     </a:t>
            </a:r>
            <a:r>
              <a:rPr lang="zh-CN" altLang="en-US" sz="2000">
                <a:solidFill>
                  <a:srgbClr val="404040"/>
                </a:solidFill>
                <a:uFillTx/>
                <a:latin typeface="微软雅黑" panose="020B0503020204020204" charset="-122"/>
                <a:ea typeface="微软雅黑" panose="020B0503020204020204" charset="-122"/>
                <a:cs typeface="微软雅黑" panose="020B0503020204020204" charset="-122"/>
                <a:sym typeface="+mn-ea"/>
              </a:rPr>
              <a:t>图表、通过自定义设置进行图表美化、保存和发布）</a:t>
            </a:r>
            <a:endParaRPr lang="zh-CN" altLang="en-US" sz="2000">
              <a:solidFill>
                <a:srgbClr val="404040"/>
              </a:solidFill>
              <a:uFillTx/>
              <a:latin typeface="微软雅黑" panose="020B0503020204020204" charset="-122"/>
              <a:ea typeface="微软雅黑" panose="020B0503020204020204" charset="-122"/>
              <a:cs typeface="微软雅黑" panose="020B0503020204020204" charset="-122"/>
              <a:sym typeface="+mn-ea"/>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4" name="Freeform 4"/>
          <p:cNvSpPr/>
          <p:nvPr/>
        </p:nvSpPr>
        <p:spPr>
          <a:xfrm>
            <a:off x="339725" y="2032635"/>
            <a:ext cx="4248150" cy="3331210"/>
          </a:xfrm>
          <a:custGeom>
            <a:avLst/>
            <a:gdLst/>
            <a:ahLst/>
            <a:cxnLst/>
            <a:rect l="l" t="t" r="r" b="b"/>
            <a:pathLst>
              <a:path w="4547702" h="3621108">
                <a:moveTo>
                  <a:pt x="0" y="0"/>
                </a:moveTo>
                <a:lnTo>
                  <a:pt x="4547702" y="0"/>
                </a:lnTo>
                <a:lnTo>
                  <a:pt x="4547702" y="3621108"/>
                </a:lnTo>
                <a:lnTo>
                  <a:pt x="0" y="3621108"/>
                </a:lnTo>
                <a:lnTo>
                  <a:pt x="0" y="0"/>
                </a:lnTo>
                <a:close/>
              </a:path>
            </a:pathLst>
          </a:custGeom>
          <a:blipFill>
            <a:blip r:embed="rId1"/>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5" name="矩形 4"/>
          <p:cNvSpPr/>
          <p:nvPr>
            <p:custDataLst>
              <p:tags r:id="rId1"/>
            </p:custDataLst>
          </p:nvPr>
        </p:nvSpPr>
        <p:spPr>
          <a:xfrm>
            <a:off x="194310" y="1243965"/>
            <a:ext cx="5248910" cy="398780"/>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使用</a:t>
            </a:r>
            <a:r>
              <a:rPr lang="en-US" altLang="zh-CN" sz="2400" b="1">
                <a:solidFill>
                  <a:schemeClr val="accent1"/>
                </a:solidFill>
                <a:latin typeface="微软雅黑" panose="020B0503020204020204" charset="-122"/>
                <a:ea typeface="微软雅黑" panose="020B0503020204020204" charset="-122"/>
                <a:cs typeface="+mn-ea"/>
                <a:sym typeface="+mn-ea"/>
              </a:rPr>
              <a:t> Excel </a:t>
            </a:r>
            <a:r>
              <a:rPr lang="zh-CN" altLang="en-US" sz="2400" b="1">
                <a:solidFill>
                  <a:schemeClr val="accent1"/>
                </a:solidFill>
                <a:latin typeface="微软雅黑" panose="020B0503020204020204" charset="-122"/>
                <a:ea typeface="微软雅黑" panose="020B0503020204020204" charset="-122"/>
                <a:cs typeface="+mn-ea"/>
                <a:sym typeface="+mn-ea"/>
              </a:rPr>
              <a:t>进行基础图表设计</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3" name="圆角矩形 2"/>
          <p:cNvSpPr/>
          <p:nvPr/>
        </p:nvSpPr>
        <p:spPr>
          <a:xfrm>
            <a:off x="875665" y="2617470"/>
            <a:ext cx="512445" cy="2075180"/>
          </a:xfrm>
          <a:prstGeom prst="roundRect">
            <a:avLst>
              <a:gd name="adj" fmla="val 50000"/>
            </a:avLst>
          </a:prstGeom>
          <a:solidFill>
            <a:schemeClr val="accent1">
              <a:lumMod val="20000"/>
              <a:lumOff val="80000"/>
            </a:schemeClr>
          </a:solidFill>
          <a:ln>
            <a:solidFill>
              <a:schemeClr val="accent1">
                <a:lumMod val="20000"/>
                <a:lumOff val="8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ctr" fontAlgn="auto">
              <a:lnSpc>
                <a:spcPts val="3000"/>
              </a:lnSpc>
            </a:pPr>
            <a:r>
              <a:rPr lang="zh-CN" altLang="en-US" sz="2400" b="1">
                <a:solidFill>
                  <a:srgbClr val="404040"/>
                </a:solidFill>
                <a:latin typeface="微软雅黑" panose="020B0503020204020204" charset="-122"/>
                <a:ea typeface="微软雅黑" panose="020B0503020204020204" charset="-122"/>
              </a:rPr>
              <a:t>准备</a:t>
            </a:r>
            <a:r>
              <a:rPr lang="zh-CN" altLang="en-US" sz="2400" b="1">
                <a:solidFill>
                  <a:srgbClr val="404040"/>
                </a:solidFill>
                <a:latin typeface="微软雅黑" panose="020B0503020204020204" charset="-122"/>
                <a:ea typeface="微软雅黑" panose="020B0503020204020204" charset="-122"/>
              </a:rPr>
              <a:t>数据</a:t>
            </a:r>
            <a:endParaRPr lang="zh-CN" altLang="en-US" sz="2400" b="1">
              <a:solidFill>
                <a:srgbClr val="404040"/>
              </a:solidFill>
              <a:latin typeface="微软雅黑" panose="020B0503020204020204" charset="-122"/>
              <a:ea typeface="微软雅黑" panose="020B0503020204020204" charset="-122"/>
            </a:endParaRPr>
          </a:p>
        </p:txBody>
      </p:sp>
      <p:pic>
        <p:nvPicPr>
          <p:cNvPr id="144" name="图片 3"/>
          <p:cNvPicPr>
            <a:picLocks noChangeAspect="1"/>
          </p:cNvPicPr>
          <p:nvPr/>
        </p:nvPicPr>
        <p:blipFill>
          <a:blip r:embed="rId2"/>
          <a:stretch>
            <a:fillRect/>
          </a:stretch>
        </p:blipFill>
        <p:spPr>
          <a:xfrm>
            <a:off x="1798320" y="1939290"/>
            <a:ext cx="9528810" cy="405511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5" name="矩形 4"/>
          <p:cNvSpPr/>
          <p:nvPr>
            <p:custDataLst>
              <p:tags r:id="rId1"/>
            </p:custDataLst>
          </p:nvPr>
        </p:nvSpPr>
        <p:spPr>
          <a:xfrm>
            <a:off x="194310" y="1243965"/>
            <a:ext cx="5248910" cy="398780"/>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使用</a:t>
            </a:r>
            <a:r>
              <a:rPr lang="en-US" altLang="zh-CN" sz="2400" b="1">
                <a:solidFill>
                  <a:schemeClr val="accent1"/>
                </a:solidFill>
                <a:latin typeface="微软雅黑" panose="020B0503020204020204" charset="-122"/>
                <a:ea typeface="微软雅黑" panose="020B0503020204020204" charset="-122"/>
                <a:cs typeface="+mn-ea"/>
                <a:sym typeface="+mn-ea"/>
              </a:rPr>
              <a:t> Excel </a:t>
            </a:r>
            <a:r>
              <a:rPr lang="zh-CN" altLang="en-US" sz="2400" b="1">
                <a:solidFill>
                  <a:schemeClr val="accent1"/>
                </a:solidFill>
                <a:latin typeface="微软雅黑" panose="020B0503020204020204" charset="-122"/>
                <a:ea typeface="微软雅黑" panose="020B0503020204020204" charset="-122"/>
                <a:cs typeface="+mn-ea"/>
                <a:sym typeface="+mn-ea"/>
              </a:rPr>
              <a:t>进行基础图表设计</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pic>
        <p:nvPicPr>
          <p:cNvPr id="145" name="图片 5"/>
          <p:cNvPicPr>
            <a:picLocks noChangeAspect="1"/>
          </p:cNvPicPr>
          <p:nvPr/>
        </p:nvPicPr>
        <p:blipFill>
          <a:blip r:embed="rId2"/>
          <a:stretch>
            <a:fillRect/>
          </a:stretch>
        </p:blipFill>
        <p:spPr>
          <a:xfrm>
            <a:off x="2681605" y="1781810"/>
            <a:ext cx="7684135" cy="4656455"/>
          </a:xfrm>
          <a:prstGeom prst="rect">
            <a:avLst/>
          </a:prstGeom>
          <a:noFill/>
          <a:ln>
            <a:noFill/>
          </a:ln>
        </p:spPr>
      </p:pic>
      <p:sp>
        <p:nvSpPr>
          <p:cNvPr id="2" name="圆角矩形 1"/>
          <p:cNvSpPr/>
          <p:nvPr/>
        </p:nvSpPr>
        <p:spPr>
          <a:xfrm>
            <a:off x="875665" y="2617470"/>
            <a:ext cx="512445" cy="2075180"/>
          </a:xfrm>
          <a:prstGeom prst="roundRect">
            <a:avLst>
              <a:gd name="adj" fmla="val 50000"/>
            </a:avLst>
          </a:prstGeom>
          <a:solidFill>
            <a:schemeClr val="accent1">
              <a:lumMod val="20000"/>
              <a:lumOff val="80000"/>
            </a:schemeClr>
          </a:solidFill>
          <a:ln>
            <a:solidFill>
              <a:schemeClr val="accent1">
                <a:lumMod val="20000"/>
                <a:lumOff val="8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ctr" fontAlgn="auto">
              <a:lnSpc>
                <a:spcPts val="3000"/>
              </a:lnSpc>
            </a:pPr>
            <a:r>
              <a:rPr lang="zh-CN" altLang="en-US" sz="2400" b="1">
                <a:solidFill>
                  <a:srgbClr val="404040"/>
                </a:solidFill>
                <a:latin typeface="微软雅黑" panose="020B0503020204020204" charset="-122"/>
                <a:ea typeface="微软雅黑" panose="020B0503020204020204" charset="-122"/>
              </a:rPr>
              <a:t>创建图</a:t>
            </a:r>
            <a:r>
              <a:rPr lang="zh-CN" altLang="en-US" sz="2400" b="1">
                <a:solidFill>
                  <a:srgbClr val="404040"/>
                </a:solidFill>
                <a:latin typeface="微软雅黑" panose="020B0503020204020204" charset="-122"/>
                <a:ea typeface="微软雅黑" panose="020B0503020204020204" charset="-122"/>
              </a:rPr>
              <a:t>表</a:t>
            </a:r>
            <a:endParaRPr lang="zh-CN" altLang="en-US" sz="2400" b="1">
              <a:solidFill>
                <a:srgbClr val="40404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5" name="矩形 4"/>
          <p:cNvSpPr/>
          <p:nvPr>
            <p:custDataLst>
              <p:tags r:id="rId1"/>
            </p:custDataLst>
          </p:nvPr>
        </p:nvSpPr>
        <p:spPr>
          <a:xfrm>
            <a:off x="194310" y="1243965"/>
            <a:ext cx="5248910" cy="398780"/>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使用</a:t>
            </a:r>
            <a:r>
              <a:rPr lang="en-US" altLang="zh-CN" sz="2400" b="1">
                <a:solidFill>
                  <a:schemeClr val="accent1"/>
                </a:solidFill>
                <a:latin typeface="微软雅黑" panose="020B0503020204020204" charset="-122"/>
                <a:ea typeface="微软雅黑" panose="020B0503020204020204" charset="-122"/>
                <a:cs typeface="+mn-ea"/>
                <a:sym typeface="+mn-ea"/>
              </a:rPr>
              <a:t> Excel </a:t>
            </a:r>
            <a:r>
              <a:rPr lang="zh-CN" altLang="en-US" sz="2400" b="1">
                <a:solidFill>
                  <a:schemeClr val="accent1"/>
                </a:solidFill>
                <a:latin typeface="微软雅黑" panose="020B0503020204020204" charset="-122"/>
                <a:ea typeface="微软雅黑" panose="020B0503020204020204" charset="-122"/>
                <a:cs typeface="+mn-ea"/>
                <a:sym typeface="+mn-ea"/>
              </a:rPr>
              <a:t>进行基础图表设计</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4" name="圆角矩形 3"/>
          <p:cNvSpPr/>
          <p:nvPr/>
        </p:nvSpPr>
        <p:spPr>
          <a:xfrm>
            <a:off x="875665" y="2617470"/>
            <a:ext cx="512445" cy="2271395"/>
          </a:xfrm>
          <a:prstGeom prst="roundRect">
            <a:avLst>
              <a:gd name="adj" fmla="val 50000"/>
            </a:avLst>
          </a:prstGeom>
          <a:solidFill>
            <a:schemeClr val="accent1">
              <a:lumMod val="20000"/>
              <a:lumOff val="80000"/>
            </a:schemeClr>
          </a:solidFill>
          <a:ln>
            <a:solidFill>
              <a:schemeClr val="accent1">
                <a:lumMod val="20000"/>
                <a:lumOff val="8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ctr" fontAlgn="auto">
              <a:lnSpc>
                <a:spcPts val="3000"/>
              </a:lnSpc>
            </a:pPr>
            <a:r>
              <a:rPr lang="zh-CN" altLang="en-US" sz="2400" b="1">
                <a:solidFill>
                  <a:srgbClr val="404040"/>
                </a:solidFill>
                <a:latin typeface="微软雅黑" panose="020B0503020204020204" charset="-122"/>
                <a:ea typeface="微软雅黑" panose="020B0503020204020204" charset="-122"/>
              </a:rPr>
              <a:t>自定义图</a:t>
            </a:r>
            <a:r>
              <a:rPr lang="zh-CN" altLang="en-US" sz="2400" b="1">
                <a:solidFill>
                  <a:srgbClr val="404040"/>
                </a:solidFill>
                <a:latin typeface="微软雅黑" panose="020B0503020204020204" charset="-122"/>
                <a:ea typeface="微软雅黑" panose="020B0503020204020204" charset="-122"/>
              </a:rPr>
              <a:t>表</a:t>
            </a:r>
            <a:endParaRPr lang="zh-CN" altLang="en-US" sz="2400" b="1">
              <a:solidFill>
                <a:srgbClr val="404040"/>
              </a:solidFill>
              <a:latin typeface="微软雅黑" panose="020B0503020204020204" charset="-122"/>
              <a:ea typeface="微软雅黑" panose="020B0503020204020204" charset="-122"/>
            </a:endParaRPr>
          </a:p>
        </p:txBody>
      </p:sp>
      <p:grpSp>
        <p:nvGrpSpPr>
          <p:cNvPr id="7" name="组合 6"/>
          <p:cNvGrpSpPr/>
          <p:nvPr/>
        </p:nvGrpSpPr>
        <p:grpSpPr>
          <a:xfrm>
            <a:off x="2056765" y="1772920"/>
            <a:ext cx="8904605" cy="4824095"/>
            <a:chOff x="3075" y="2996"/>
            <a:chExt cx="14023" cy="7597"/>
          </a:xfrm>
        </p:grpSpPr>
        <p:pic>
          <p:nvPicPr>
            <p:cNvPr id="146" name="图片 12"/>
            <p:cNvPicPr>
              <a:picLocks noChangeAspect="1"/>
            </p:cNvPicPr>
            <p:nvPr/>
          </p:nvPicPr>
          <p:blipFill>
            <a:blip r:embed="rId2"/>
            <a:stretch>
              <a:fillRect/>
            </a:stretch>
          </p:blipFill>
          <p:spPr>
            <a:xfrm>
              <a:off x="3075" y="2996"/>
              <a:ext cx="14023" cy="7089"/>
            </a:xfrm>
            <a:prstGeom prst="rect">
              <a:avLst/>
            </a:prstGeom>
            <a:noFill/>
            <a:ln>
              <a:noFill/>
            </a:ln>
          </p:spPr>
        </p:pic>
        <p:sp>
          <p:nvSpPr>
            <p:cNvPr id="9" name="文本框 8"/>
            <p:cNvSpPr txBox="1"/>
            <p:nvPr/>
          </p:nvSpPr>
          <p:spPr>
            <a:xfrm>
              <a:off x="6885" y="10085"/>
              <a:ext cx="6403" cy="508"/>
            </a:xfrm>
            <a:prstGeom prst="rect">
              <a:avLst/>
            </a:prstGeom>
          </p:spPr>
          <p:txBody>
            <a:bodyPr wrap="square" lIns="0" tIns="0" rIns="0" bIns="0" rtlCol="0" anchor="t">
              <a:spAutoFit/>
            </a:bodyPr>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调整图表区背景</a:t>
              </a:r>
              <a:endPar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5" name="矩形 4"/>
          <p:cNvSpPr/>
          <p:nvPr>
            <p:custDataLst>
              <p:tags r:id="rId1"/>
            </p:custDataLst>
          </p:nvPr>
        </p:nvSpPr>
        <p:spPr>
          <a:xfrm>
            <a:off x="194310" y="1243965"/>
            <a:ext cx="5248910" cy="398780"/>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使用</a:t>
            </a:r>
            <a:r>
              <a:rPr lang="en-US" altLang="zh-CN" sz="2400" b="1">
                <a:solidFill>
                  <a:schemeClr val="accent1"/>
                </a:solidFill>
                <a:latin typeface="微软雅黑" panose="020B0503020204020204" charset="-122"/>
                <a:ea typeface="微软雅黑" panose="020B0503020204020204" charset="-122"/>
                <a:cs typeface="+mn-ea"/>
                <a:sym typeface="+mn-ea"/>
              </a:rPr>
              <a:t> Excel </a:t>
            </a:r>
            <a:r>
              <a:rPr lang="zh-CN" altLang="en-US" sz="2400" b="1">
                <a:solidFill>
                  <a:schemeClr val="accent1"/>
                </a:solidFill>
                <a:latin typeface="微软雅黑" panose="020B0503020204020204" charset="-122"/>
                <a:ea typeface="微软雅黑" panose="020B0503020204020204" charset="-122"/>
                <a:cs typeface="+mn-ea"/>
                <a:sym typeface="+mn-ea"/>
              </a:rPr>
              <a:t>进行基础图表设计</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4" name="圆角矩形 3"/>
          <p:cNvSpPr/>
          <p:nvPr/>
        </p:nvSpPr>
        <p:spPr>
          <a:xfrm>
            <a:off x="875665" y="2617470"/>
            <a:ext cx="512445" cy="2271395"/>
          </a:xfrm>
          <a:prstGeom prst="roundRect">
            <a:avLst>
              <a:gd name="adj" fmla="val 50000"/>
            </a:avLst>
          </a:prstGeom>
          <a:solidFill>
            <a:schemeClr val="accent1">
              <a:lumMod val="20000"/>
              <a:lumOff val="80000"/>
            </a:schemeClr>
          </a:solidFill>
          <a:ln>
            <a:solidFill>
              <a:schemeClr val="accent1">
                <a:lumMod val="20000"/>
                <a:lumOff val="8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ctr" fontAlgn="auto">
              <a:lnSpc>
                <a:spcPts val="3000"/>
              </a:lnSpc>
            </a:pPr>
            <a:r>
              <a:rPr lang="zh-CN" altLang="en-US" sz="2400" b="1">
                <a:solidFill>
                  <a:srgbClr val="404040"/>
                </a:solidFill>
                <a:latin typeface="微软雅黑" panose="020B0503020204020204" charset="-122"/>
                <a:ea typeface="微软雅黑" panose="020B0503020204020204" charset="-122"/>
              </a:rPr>
              <a:t>自定义图</a:t>
            </a:r>
            <a:r>
              <a:rPr lang="zh-CN" altLang="en-US" sz="2400" b="1">
                <a:solidFill>
                  <a:srgbClr val="404040"/>
                </a:solidFill>
                <a:latin typeface="微软雅黑" panose="020B0503020204020204" charset="-122"/>
                <a:ea typeface="微软雅黑" panose="020B0503020204020204" charset="-122"/>
              </a:rPr>
              <a:t>表</a:t>
            </a:r>
            <a:endParaRPr lang="zh-CN" altLang="en-US" sz="2400" b="1">
              <a:solidFill>
                <a:srgbClr val="404040"/>
              </a:solidFill>
              <a:latin typeface="微软雅黑" panose="020B0503020204020204" charset="-122"/>
              <a:ea typeface="微软雅黑" panose="020B0503020204020204" charset="-122"/>
            </a:endParaRPr>
          </a:p>
        </p:txBody>
      </p:sp>
      <p:grpSp>
        <p:nvGrpSpPr>
          <p:cNvPr id="2" name="组合 1"/>
          <p:cNvGrpSpPr/>
          <p:nvPr/>
        </p:nvGrpSpPr>
        <p:grpSpPr>
          <a:xfrm>
            <a:off x="2120900" y="1719580"/>
            <a:ext cx="8958580" cy="4882515"/>
            <a:chOff x="3340" y="2708"/>
            <a:chExt cx="14108" cy="7689"/>
          </a:xfrm>
        </p:grpSpPr>
        <p:sp>
          <p:nvSpPr>
            <p:cNvPr id="9" name="文本框 8"/>
            <p:cNvSpPr txBox="1"/>
            <p:nvPr/>
          </p:nvSpPr>
          <p:spPr>
            <a:xfrm>
              <a:off x="7193" y="9889"/>
              <a:ext cx="6403" cy="508"/>
            </a:xfrm>
            <a:prstGeom prst="rect">
              <a:avLst/>
            </a:prstGeom>
          </p:spPr>
          <p:txBody>
            <a:bodyPr wrap="square" lIns="0" tIns="0" rIns="0" bIns="0" rtlCol="0" anchor="t">
              <a:spAutoFit/>
            </a:bodyPr>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设置自定义图表元素</a:t>
              </a:r>
              <a:endPar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pic>
          <p:nvPicPr>
            <p:cNvPr id="147" name="图片 11"/>
            <p:cNvPicPr>
              <a:picLocks noChangeAspect="1"/>
            </p:cNvPicPr>
            <p:nvPr/>
          </p:nvPicPr>
          <p:blipFill>
            <a:blip r:embed="rId2"/>
            <a:srcRect t="20322"/>
            <a:stretch>
              <a:fillRect/>
            </a:stretch>
          </p:blipFill>
          <p:spPr>
            <a:xfrm>
              <a:off x="3340" y="2708"/>
              <a:ext cx="14108" cy="7060"/>
            </a:xfrm>
            <a:prstGeom prst="rect">
              <a:avLst/>
            </a:prstGeom>
            <a:noFill/>
            <a:ln>
              <a:noFill/>
            </a:ln>
          </p:spPr>
        </p:pic>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5" name="矩形 4"/>
          <p:cNvSpPr/>
          <p:nvPr>
            <p:custDataLst>
              <p:tags r:id="rId1"/>
            </p:custDataLst>
          </p:nvPr>
        </p:nvSpPr>
        <p:spPr>
          <a:xfrm>
            <a:off x="194310" y="1243965"/>
            <a:ext cx="5248910" cy="398780"/>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使用</a:t>
            </a:r>
            <a:r>
              <a:rPr lang="en-US" altLang="zh-CN" sz="2400" b="1">
                <a:solidFill>
                  <a:schemeClr val="accent1"/>
                </a:solidFill>
                <a:latin typeface="微软雅黑" panose="020B0503020204020204" charset="-122"/>
                <a:ea typeface="微软雅黑" panose="020B0503020204020204" charset="-122"/>
                <a:cs typeface="+mn-ea"/>
                <a:sym typeface="+mn-ea"/>
              </a:rPr>
              <a:t> Excel </a:t>
            </a:r>
            <a:r>
              <a:rPr lang="zh-CN" altLang="en-US" sz="2400" b="1">
                <a:solidFill>
                  <a:schemeClr val="accent1"/>
                </a:solidFill>
                <a:latin typeface="微软雅黑" panose="020B0503020204020204" charset="-122"/>
                <a:ea typeface="微软雅黑" panose="020B0503020204020204" charset="-122"/>
                <a:cs typeface="+mn-ea"/>
                <a:sym typeface="+mn-ea"/>
              </a:rPr>
              <a:t>进行基础图表设计</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4" name="圆角矩形 3"/>
          <p:cNvSpPr/>
          <p:nvPr/>
        </p:nvSpPr>
        <p:spPr>
          <a:xfrm>
            <a:off x="875665" y="2617470"/>
            <a:ext cx="512445" cy="2271395"/>
          </a:xfrm>
          <a:prstGeom prst="roundRect">
            <a:avLst>
              <a:gd name="adj" fmla="val 50000"/>
            </a:avLst>
          </a:prstGeom>
          <a:solidFill>
            <a:schemeClr val="accent1">
              <a:lumMod val="20000"/>
              <a:lumOff val="80000"/>
            </a:schemeClr>
          </a:solidFill>
          <a:ln>
            <a:solidFill>
              <a:schemeClr val="accent1">
                <a:lumMod val="20000"/>
                <a:lumOff val="8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ctr" fontAlgn="auto">
              <a:lnSpc>
                <a:spcPts val="3000"/>
              </a:lnSpc>
            </a:pPr>
            <a:r>
              <a:rPr lang="zh-CN" altLang="en-US" sz="2400" b="1">
                <a:solidFill>
                  <a:srgbClr val="404040"/>
                </a:solidFill>
                <a:latin typeface="微软雅黑" panose="020B0503020204020204" charset="-122"/>
                <a:ea typeface="微软雅黑" panose="020B0503020204020204" charset="-122"/>
              </a:rPr>
              <a:t>自定义图</a:t>
            </a:r>
            <a:r>
              <a:rPr lang="zh-CN" altLang="en-US" sz="2400" b="1">
                <a:solidFill>
                  <a:srgbClr val="404040"/>
                </a:solidFill>
                <a:latin typeface="微软雅黑" panose="020B0503020204020204" charset="-122"/>
                <a:ea typeface="微软雅黑" panose="020B0503020204020204" charset="-122"/>
              </a:rPr>
              <a:t>表</a:t>
            </a:r>
            <a:endParaRPr lang="zh-CN" altLang="en-US" sz="2400" b="1">
              <a:solidFill>
                <a:srgbClr val="404040"/>
              </a:solidFill>
              <a:latin typeface="微软雅黑" panose="020B0503020204020204" charset="-122"/>
              <a:ea typeface="微软雅黑" panose="020B0503020204020204" charset="-122"/>
            </a:endParaRPr>
          </a:p>
        </p:txBody>
      </p:sp>
      <p:grpSp>
        <p:nvGrpSpPr>
          <p:cNvPr id="2" name="组合 1"/>
          <p:cNvGrpSpPr/>
          <p:nvPr/>
        </p:nvGrpSpPr>
        <p:grpSpPr>
          <a:xfrm>
            <a:off x="2564130" y="1838960"/>
            <a:ext cx="8070850" cy="4763135"/>
            <a:chOff x="4038" y="2896"/>
            <a:chExt cx="12710" cy="7501"/>
          </a:xfrm>
        </p:grpSpPr>
        <p:sp>
          <p:nvSpPr>
            <p:cNvPr id="9" name="文本框 8"/>
            <p:cNvSpPr txBox="1"/>
            <p:nvPr/>
          </p:nvSpPr>
          <p:spPr>
            <a:xfrm>
              <a:off x="7193" y="9889"/>
              <a:ext cx="6403" cy="508"/>
            </a:xfrm>
            <a:prstGeom prst="rect">
              <a:avLst/>
            </a:prstGeom>
          </p:spPr>
          <p:txBody>
            <a:bodyPr wrap="square" lIns="0" tIns="0" rIns="0" bIns="0" rtlCol="0" anchor="t">
              <a:spAutoFit/>
            </a:bodyPr>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设置数据系列样式</a:t>
              </a:r>
              <a:endPar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pic>
          <p:nvPicPr>
            <p:cNvPr id="148" name="图片 13"/>
            <p:cNvPicPr>
              <a:picLocks noChangeAspect="1"/>
            </p:cNvPicPr>
            <p:nvPr/>
          </p:nvPicPr>
          <p:blipFill>
            <a:blip r:embed="rId2"/>
            <a:stretch>
              <a:fillRect/>
            </a:stretch>
          </p:blipFill>
          <p:spPr>
            <a:xfrm>
              <a:off x="4038" y="2896"/>
              <a:ext cx="12710" cy="6960"/>
            </a:xfrm>
            <a:prstGeom prst="rect">
              <a:avLst/>
            </a:prstGeom>
            <a:noFill/>
            <a:ln>
              <a:noFill/>
            </a:ln>
          </p:spPr>
        </p:pic>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5" name="矩形 4"/>
          <p:cNvSpPr/>
          <p:nvPr>
            <p:custDataLst>
              <p:tags r:id="rId1"/>
            </p:custDataLst>
          </p:nvPr>
        </p:nvSpPr>
        <p:spPr>
          <a:xfrm>
            <a:off x="194310" y="1243965"/>
            <a:ext cx="5248910" cy="398780"/>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使用</a:t>
            </a:r>
            <a:r>
              <a:rPr lang="en-US" altLang="zh-CN" sz="2400" b="1">
                <a:solidFill>
                  <a:schemeClr val="accent1"/>
                </a:solidFill>
                <a:latin typeface="微软雅黑" panose="020B0503020204020204" charset="-122"/>
                <a:ea typeface="微软雅黑" panose="020B0503020204020204" charset="-122"/>
                <a:cs typeface="+mn-ea"/>
                <a:sym typeface="+mn-ea"/>
              </a:rPr>
              <a:t> Excel </a:t>
            </a:r>
            <a:r>
              <a:rPr lang="zh-CN" altLang="en-US" sz="2400" b="1">
                <a:solidFill>
                  <a:schemeClr val="accent1"/>
                </a:solidFill>
                <a:latin typeface="微软雅黑" panose="020B0503020204020204" charset="-122"/>
                <a:ea typeface="微软雅黑" panose="020B0503020204020204" charset="-122"/>
                <a:cs typeface="+mn-ea"/>
                <a:sym typeface="+mn-ea"/>
              </a:rPr>
              <a:t>进行基础图表设计</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4" name="圆角矩形 3"/>
          <p:cNvSpPr/>
          <p:nvPr/>
        </p:nvSpPr>
        <p:spPr>
          <a:xfrm>
            <a:off x="875665" y="2617470"/>
            <a:ext cx="512445" cy="2929255"/>
          </a:xfrm>
          <a:prstGeom prst="roundRect">
            <a:avLst>
              <a:gd name="adj" fmla="val 50000"/>
            </a:avLst>
          </a:prstGeom>
          <a:solidFill>
            <a:schemeClr val="accent1">
              <a:lumMod val="20000"/>
              <a:lumOff val="80000"/>
            </a:schemeClr>
          </a:solidFill>
          <a:ln>
            <a:solidFill>
              <a:schemeClr val="accent1">
                <a:lumMod val="20000"/>
                <a:lumOff val="8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ctr" fontAlgn="auto">
              <a:lnSpc>
                <a:spcPts val="3000"/>
              </a:lnSpc>
            </a:pPr>
            <a:r>
              <a:rPr lang="zh-CN" altLang="en-US" sz="2400" b="1">
                <a:solidFill>
                  <a:srgbClr val="404040"/>
                </a:solidFill>
                <a:latin typeface="微软雅黑" panose="020B0503020204020204" charset="-122"/>
                <a:ea typeface="微软雅黑" panose="020B0503020204020204" charset="-122"/>
              </a:rPr>
              <a:t>浏览和分析图表</a:t>
            </a:r>
            <a:endParaRPr lang="zh-CN" altLang="en-US" sz="2400" b="1">
              <a:solidFill>
                <a:srgbClr val="404040"/>
              </a:solidFill>
              <a:latin typeface="微软雅黑" panose="020B0503020204020204" charset="-122"/>
              <a:ea typeface="微软雅黑" panose="020B0503020204020204" charset="-122"/>
            </a:endParaRPr>
          </a:p>
        </p:txBody>
      </p:sp>
      <p:pic>
        <p:nvPicPr>
          <p:cNvPr id="149" name="图片 14"/>
          <p:cNvPicPr>
            <a:picLocks noChangeAspect="1"/>
          </p:cNvPicPr>
          <p:nvPr/>
        </p:nvPicPr>
        <p:blipFill>
          <a:blip r:embed="rId2"/>
          <a:stretch>
            <a:fillRect/>
          </a:stretch>
        </p:blipFill>
        <p:spPr>
          <a:xfrm>
            <a:off x="2114550" y="1833245"/>
            <a:ext cx="6643370" cy="4690745"/>
          </a:xfrm>
          <a:prstGeom prst="rect">
            <a:avLst/>
          </a:prstGeom>
          <a:noFill/>
          <a:ln>
            <a:noFill/>
          </a:ln>
        </p:spPr>
      </p:pic>
      <p:sp>
        <p:nvSpPr>
          <p:cNvPr id="2" name="矩形标注 1"/>
          <p:cNvSpPr/>
          <p:nvPr/>
        </p:nvSpPr>
        <p:spPr>
          <a:xfrm>
            <a:off x="7835900" y="1517650"/>
            <a:ext cx="3786505" cy="1789430"/>
          </a:xfrm>
          <a:prstGeom prst="wedgeRectCallout">
            <a:avLst>
              <a:gd name="adj1" fmla="val -44918"/>
              <a:gd name="adj2" fmla="val 63129"/>
            </a:avLst>
          </a:prstGeom>
          <a:solidFill>
            <a:schemeClr val="accent2">
              <a:lumMod val="20000"/>
              <a:lumOff val="80000"/>
            </a:schemeClr>
          </a:solidFill>
          <a:ln>
            <a:solidFill>
              <a:schemeClr val="accent2">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lnSpc>
                <a:spcPct val="150000"/>
              </a:lnSpc>
            </a:pPr>
            <a:r>
              <a:rPr lang="en-US" altLang="zh-CN" sz="2000">
                <a:solidFill>
                  <a:schemeClr val="tx1"/>
                </a:solidFill>
                <a:latin typeface="微软雅黑" panose="020B0503020204020204" charset="-122"/>
                <a:ea typeface="微软雅黑" panose="020B0503020204020204" charset="-122"/>
                <a:cs typeface="微软雅黑" panose="020B0503020204020204" charset="-122"/>
              </a:rPr>
              <a:t>2014—2023 </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年中国城镇人口逐年增长，乡村人口逐年减少，且两者差距日益扩大。</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5" name="矩形 4"/>
          <p:cNvSpPr/>
          <p:nvPr>
            <p:custDataLst>
              <p:tags r:id="rId1"/>
            </p:custDataLst>
          </p:nvPr>
        </p:nvSpPr>
        <p:spPr>
          <a:xfrm>
            <a:off x="194310" y="1243965"/>
            <a:ext cx="5248910" cy="398780"/>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使用</a:t>
            </a:r>
            <a:r>
              <a:rPr lang="en-US" altLang="zh-CN" sz="2400" b="1">
                <a:solidFill>
                  <a:schemeClr val="accent1"/>
                </a:solidFill>
                <a:latin typeface="微软雅黑" panose="020B0503020204020204" charset="-122"/>
                <a:ea typeface="微软雅黑" panose="020B0503020204020204" charset="-122"/>
                <a:cs typeface="+mn-ea"/>
                <a:sym typeface="+mn-ea"/>
              </a:rPr>
              <a:t> Excel </a:t>
            </a:r>
            <a:r>
              <a:rPr lang="zh-CN" altLang="en-US" sz="2400" b="1">
                <a:solidFill>
                  <a:schemeClr val="accent1"/>
                </a:solidFill>
                <a:latin typeface="微软雅黑" panose="020B0503020204020204" charset="-122"/>
                <a:ea typeface="微软雅黑" panose="020B0503020204020204" charset="-122"/>
                <a:cs typeface="+mn-ea"/>
                <a:sym typeface="+mn-ea"/>
              </a:rPr>
              <a:t>进行基础图表设计</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4" name="圆角矩形 3"/>
          <p:cNvSpPr/>
          <p:nvPr/>
        </p:nvSpPr>
        <p:spPr>
          <a:xfrm>
            <a:off x="875665" y="2882900"/>
            <a:ext cx="512445" cy="2340610"/>
          </a:xfrm>
          <a:prstGeom prst="roundRect">
            <a:avLst>
              <a:gd name="adj" fmla="val 50000"/>
            </a:avLst>
          </a:prstGeom>
          <a:solidFill>
            <a:schemeClr val="accent1">
              <a:lumMod val="20000"/>
              <a:lumOff val="80000"/>
            </a:schemeClr>
          </a:solidFill>
          <a:ln>
            <a:solidFill>
              <a:schemeClr val="accent1">
                <a:lumMod val="20000"/>
                <a:lumOff val="8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ctr" fontAlgn="auto">
              <a:lnSpc>
                <a:spcPts val="3000"/>
              </a:lnSpc>
            </a:pPr>
            <a:r>
              <a:rPr lang="zh-CN" altLang="en-US" sz="2400" b="1">
                <a:solidFill>
                  <a:srgbClr val="404040"/>
                </a:solidFill>
                <a:latin typeface="微软雅黑" panose="020B0503020204020204" charset="-122"/>
                <a:ea typeface="微软雅黑" panose="020B0503020204020204" charset="-122"/>
              </a:rPr>
              <a:t>保存和分享</a:t>
            </a:r>
            <a:endParaRPr lang="zh-CN" altLang="en-US" sz="2400" b="1">
              <a:solidFill>
                <a:srgbClr val="404040"/>
              </a:solidFill>
              <a:latin typeface="微软雅黑" panose="020B0503020204020204" charset="-122"/>
              <a:ea typeface="微软雅黑" panose="020B0503020204020204" charset="-122"/>
            </a:endParaRPr>
          </a:p>
        </p:txBody>
      </p:sp>
      <p:sp>
        <p:nvSpPr>
          <p:cNvPr id="6" name="矩形 5"/>
          <p:cNvSpPr/>
          <p:nvPr>
            <p:custDataLst>
              <p:tags r:id="rId2"/>
            </p:custDataLst>
          </p:nvPr>
        </p:nvSpPr>
        <p:spPr>
          <a:xfrm>
            <a:off x="1900555" y="2776855"/>
            <a:ext cx="3563620" cy="2552700"/>
          </a:xfrm>
          <a:prstGeom prst="rect">
            <a:avLst/>
          </a:prstGeom>
          <a:noFill/>
        </p:spPr>
        <p:txBody>
          <a:bodyPr wrap="square" lIns="0" tIns="0" rIns="0" bIns="0" rtlCol="0">
            <a:noAutofit/>
          </a:bodyPr>
          <a:p>
            <a:pPr indent="0" algn="just" fontAlgn="auto">
              <a:lnSpc>
                <a:spcPct val="200000"/>
              </a:lnSpc>
              <a:spcBef>
                <a:spcPct val="0"/>
              </a:spcBef>
              <a:spcAft>
                <a:spcPct val="0"/>
              </a:spcAft>
            </a:pP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将图表保存为</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 Excel </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文件，以便随时查看和修改。可以将图表复制并粘贴到其他应用程序中，或导出为图片格式进行分享。</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grpSp>
        <p:nvGrpSpPr>
          <p:cNvPr id="3" name="组合 2"/>
          <p:cNvGrpSpPr/>
          <p:nvPr/>
        </p:nvGrpSpPr>
        <p:grpSpPr>
          <a:xfrm>
            <a:off x="6231255" y="1443990"/>
            <a:ext cx="4878070" cy="4987290"/>
            <a:chOff x="10002" y="2305"/>
            <a:chExt cx="7682" cy="7854"/>
          </a:xfrm>
        </p:grpSpPr>
        <p:pic>
          <p:nvPicPr>
            <p:cNvPr id="150" name="图片 149"/>
            <p:cNvPicPr>
              <a:picLocks noChangeAspect="1"/>
            </p:cNvPicPr>
            <p:nvPr/>
          </p:nvPicPr>
          <p:blipFill>
            <a:blip r:embed="rId3"/>
            <a:stretch>
              <a:fillRect/>
            </a:stretch>
          </p:blipFill>
          <p:spPr>
            <a:xfrm>
              <a:off x="10002" y="2305"/>
              <a:ext cx="7683" cy="7346"/>
            </a:xfrm>
            <a:prstGeom prst="rect">
              <a:avLst/>
            </a:prstGeom>
            <a:noFill/>
            <a:ln>
              <a:noFill/>
            </a:ln>
          </p:spPr>
        </p:pic>
        <p:sp>
          <p:nvSpPr>
            <p:cNvPr id="9" name="文本框 8"/>
            <p:cNvSpPr txBox="1"/>
            <p:nvPr/>
          </p:nvSpPr>
          <p:spPr>
            <a:xfrm>
              <a:off x="10642" y="9651"/>
              <a:ext cx="6403" cy="508"/>
            </a:xfrm>
            <a:prstGeom prst="rect">
              <a:avLst/>
            </a:prstGeom>
          </p:spPr>
          <p:txBody>
            <a:bodyPr wrap="square" lIns="0" tIns="0" rIns="0" bIns="0" rtlCol="0" anchor="t">
              <a:spAutoFit/>
            </a:bodyPr>
            <a:p>
              <a:pPr marL="0" lvl="1" indent="0" algn="ctr">
                <a:lnSpc>
                  <a:spcPct val="150000"/>
                </a:lnSpc>
                <a:spcBef>
                  <a:spcPct val="0"/>
                </a:spcBef>
              </a:pPr>
              <a:r>
                <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Excel </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图表类型</a:t>
              </a:r>
              <a:endPar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sp>
        <p:nvSpPr>
          <p:cNvPr id="1082" name="圆角矩形 1081"/>
          <p:cNvSpPr/>
          <p:nvPr/>
        </p:nvSpPr>
        <p:spPr>
          <a:xfrm>
            <a:off x="6626225" y="1616710"/>
            <a:ext cx="429641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数据新闻可视化的常见类型</a:t>
            </a:r>
            <a:endParaRPr lang="zh-CN" altLang="en-US" sz="2400" b="1">
              <a:latin typeface="微软雅黑" panose="020B0503020204020204" charset="-122"/>
              <a:ea typeface="微软雅黑" panose="020B0503020204020204" charset="-122"/>
            </a:endParaRPr>
          </a:p>
        </p:txBody>
      </p:sp>
      <p:sp>
        <p:nvSpPr>
          <p:cNvPr id="1083" name="文本框 1082"/>
          <p:cNvSpPr txBox="1"/>
          <p:nvPr/>
        </p:nvSpPr>
        <p:spPr>
          <a:xfrm>
            <a:off x="6626225" y="2139950"/>
            <a:ext cx="4774565" cy="3693160"/>
          </a:xfrm>
          <a:prstGeom prst="rect">
            <a:avLst/>
          </a:prstGeom>
        </p:spPr>
        <p:txBody>
          <a:bodyPr wrap="square" lIns="0" tIns="0" rIns="0" bIns="0" rtlCol="0" anchor="t">
            <a:spAutoFit/>
          </a:bodyPr>
          <a:p>
            <a:pPr marL="342900" indent="-342900" algn="l">
              <a:lnSpc>
                <a:spcPct val="200000"/>
              </a:lnSpc>
              <a:buClr>
                <a:srgbClr val="027FFD"/>
              </a:buClr>
              <a:buFont typeface="Wingdings" panose="05000000000000000000" charset="0"/>
              <a:buChar char="l"/>
            </a:pPr>
            <a:r>
              <a:rPr lang="zh-CN" altLang="en-US" sz="2400">
                <a:solidFill>
                  <a:srgbClr val="404040"/>
                </a:solidFill>
                <a:uFillTx/>
                <a:latin typeface="微软雅黑" panose="020B0503020204020204" charset="-122"/>
                <a:ea typeface="微软雅黑" panose="020B0503020204020204" charset="-122"/>
                <a:cs typeface="微软雅黑" panose="020B0503020204020204" charset="-122"/>
                <a:sym typeface="+mn-ea"/>
              </a:rPr>
              <a:t>统计数据可视化</a:t>
            </a:r>
            <a:endParaRPr lang="zh-CN" altLang="en-US" sz="2400">
              <a:solidFill>
                <a:srgbClr val="404040"/>
              </a:solidFill>
              <a:uFillTx/>
              <a:latin typeface="微软雅黑" panose="020B0503020204020204" charset="-122"/>
              <a:ea typeface="微软雅黑" panose="020B0503020204020204" charset="-122"/>
              <a:cs typeface="微软雅黑" panose="020B0503020204020204" charset="-122"/>
              <a:sym typeface="+mn-ea"/>
            </a:endParaRPr>
          </a:p>
          <a:p>
            <a:pPr marL="342900" indent="-342900" algn="l">
              <a:lnSpc>
                <a:spcPct val="200000"/>
              </a:lnSpc>
              <a:buClr>
                <a:srgbClr val="027FFD"/>
              </a:buClr>
              <a:buFont typeface="Wingdings" panose="05000000000000000000" charset="0"/>
              <a:buChar char="l"/>
            </a:pPr>
            <a:r>
              <a:rPr lang="zh-CN" altLang="en-US" sz="2400">
                <a:solidFill>
                  <a:srgbClr val="404040"/>
                </a:solidFill>
                <a:uFillTx/>
                <a:latin typeface="微软雅黑" panose="020B0503020204020204" charset="-122"/>
                <a:ea typeface="微软雅黑" panose="020B0503020204020204" charset="-122"/>
                <a:cs typeface="微软雅黑" panose="020B0503020204020204" charset="-122"/>
                <a:sym typeface="+mn-ea"/>
              </a:rPr>
              <a:t>关系数据可视化</a:t>
            </a:r>
            <a:endParaRPr lang="zh-CN" altLang="en-US" sz="2400">
              <a:solidFill>
                <a:srgbClr val="404040"/>
              </a:solidFill>
              <a:uFillTx/>
              <a:latin typeface="微软雅黑" panose="020B0503020204020204" charset="-122"/>
              <a:ea typeface="微软雅黑" panose="020B0503020204020204" charset="-122"/>
              <a:cs typeface="微软雅黑" panose="020B0503020204020204" charset="-122"/>
              <a:sym typeface="+mn-ea"/>
            </a:endParaRPr>
          </a:p>
          <a:p>
            <a:pPr marL="342900" indent="-342900" algn="l">
              <a:lnSpc>
                <a:spcPct val="200000"/>
              </a:lnSpc>
              <a:buClr>
                <a:srgbClr val="027FFD"/>
              </a:buClr>
              <a:buFont typeface="Wingdings" panose="05000000000000000000" charset="0"/>
              <a:buChar char="l"/>
            </a:pPr>
            <a:r>
              <a:rPr lang="zh-CN" altLang="en-US" sz="2400">
                <a:solidFill>
                  <a:srgbClr val="404040"/>
                </a:solidFill>
                <a:uFillTx/>
                <a:latin typeface="微软雅黑" panose="020B0503020204020204" charset="-122"/>
                <a:ea typeface="微软雅黑" panose="020B0503020204020204" charset="-122"/>
                <a:cs typeface="微软雅黑" panose="020B0503020204020204" charset="-122"/>
                <a:sym typeface="+mn-ea"/>
              </a:rPr>
              <a:t>地理空间数据可视化</a:t>
            </a:r>
            <a:endParaRPr lang="zh-CN" altLang="en-US" sz="2400">
              <a:solidFill>
                <a:srgbClr val="404040"/>
              </a:solidFill>
              <a:uFillTx/>
              <a:latin typeface="微软雅黑" panose="020B0503020204020204" charset="-122"/>
              <a:ea typeface="微软雅黑" panose="020B0503020204020204" charset="-122"/>
              <a:cs typeface="微软雅黑" panose="020B0503020204020204" charset="-122"/>
              <a:sym typeface="+mn-ea"/>
            </a:endParaRPr>
          </a:p>
          <a:p>
            <a:pPr marL="342900" indent="-342900" algn="l">
              <a:lnSpc>
                <a:spcPct val="200000"/>
              </a:lnSpc>
              <a:buClr>
                <a:srgbClr val="027FFD"/>
              </a:buClr>
              <a:buFont typeface="Wingdings" panose="05000000000000000000" charset="0"/>
              <a:buChar char="l"/>
            </a:pPr>
            <a:r>
              <a:rPr lang="zh-CN" altLang="en-US" sz="2400">
                <a:solidFill>
                  <a:srgbClr val="404040"/>
                </a:solidFill>
                <a:uFillTx/>
                <a:latin typeface="微软雅黑" panose="020B0503020204020204" charset="-122"/>
                <a:ea typeface="微软雅黑" panose="020B0503020204020204" charset="-122"/>
                <a:cs typeface="微软雅黑" panose="020B0503020204020204" charset="-122"/>
                <a:sym typeface="+mn-ea"/>
              </a:rPr>
              <a:t>时间序列数据可视化</a:t>
            </a:r>
            <a:endParaRPr lang="zh-CN" altLang="en-US" sz="2400">
              <a:solidFill>
                <a:srgbClr val="404040"/>
              </a:solidFill>
              <a:uFillTx/>
              <a:latin typeface="微软雅黑" panose="020B0503020204020204" charset="-122"/>
              <a:ea typeface="微软雅黑" panose="020B0503020204020204" charset="-122"/>
              <a:cs typeface="微软雅黑" panose="020B0503020204020204" charset="-122"/>
              <a:sym typeface="+mn-ea"/>
            </a:endParaRPr>
          </a:p>
          <a:p>
            <a:pPr marL="342900" indent="-342900" algn="l">
              <a:lnSpc>
                <a:spcPct val="200000"/>
              </a:lnSpc>
              <a:buClr>
                <a:srgbClr val="027FFD"/>
              </a:buClr>
              <a:buFont typeface="Wingdings" panose="05000000000000000000" charset="0"/>
              <a:buChar char="l"/>
            </a:pPr>
            <a:r>
              <a:rPr lang="zh-CN" altLang="en-US" sz="2400">
                <a:solidFill>
                  <a:srgbClr val="404040"/>
                </a:solidFill>
                <a:uFillTx/>
                <a:latin typeface="微软雅黑" panose="020B0503020204020204" charset="-122"/>
                <a:ea typeface="微软雅黑" panose="020B0503020204020204" charset="-122"/>
                <a:cs typeface="微软雅黑" panose="020B0503020204020204" charset="-122"/>
                <a:sym typeface="+mn-ea"/>
              </a:rPr>
              <a:t>文本数据可视化</a:t>
            </a:r>
            <a:endParaRPr lang="zh-CN" altLang="en-US" sz="2400">
              <a:solidFill>
                <a:srgbClr val="404040"/>
              </a:solidFill>
              <a:uFillTx/>
              <a:latin typeface="微软雅黑" panose="020B0503020204020204" charset="-122"/>
              <a:ea typeface="微软雅黑" panose="020B0503020204020204" charset="-122"/>
              <a:cs typeface="微软雅黑" panose="020B0503020204020204" charset="-122"/>
              <a:sym typeface="+mn-ea"/>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 name="Freeform 3"/>
          <p:cNvSpPr/>
          <p:nvPr/>
        </p:nvSpPr>
        <p:spPr>
          <a:xfrm>
            <a:off x="1036320" y="1835785"/>
            <a:ext cx="4614545" cy="3896360"/>
          </a:xfrm>
          <a:custGeom>
            <a:avLst/>
            <a:gdLst/>
            <a:ahLst/>
            <a:cxnLst/>
            <a:rect l="l" t="t" r="r" b="b"/>
            <a:pathLst>
              <a:path w="4187567" h="3551580">
                <a:moveTo>
                  <a:pt x="0" y="0"/>
                </a:moveTo>
                <a:lnTo>
                  <a:pt x="4187567" y="0"/>
                </a:lnTo>
                <a:lnTo>
                  <a:pt x="4187567" y="3551580"/>
                </a:lnTo>
                <a:lnTo>
                  <a:pt x="0" y="3551580"/>
                </a:lnTo>
                <a:lnTo>
                  <a:pt x="0" y="0"/>
                </a:lnTo>
                <a:close/>
              </a:path>
            </a:pathLst>
          </a:custGeom>
          <a:blipFill>
            <a:blip r:embed="rId1"/>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5" name="矩形 4"/>
          <p:cNvSpPr/>
          <p:nvPr>
            <p:custDataLst>
              <p:tags r:id="rId1"/>
            </p:custDataLst>
          </p:nvPr>
        </p:nvSpPr>
        <p:spPr>
          <a:xfrm>
            <a:off x="534035" y="1243965"/>
            <a:ext cx="6553200" cy="398780"/>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使用</a:t>
            </a:r>
            <a:r>
              <a:rPr lang="en-US" altLang="zh-CN" sz="2400" b="1">
                <a:solidFill>
                  <a:schemeClr val="accent1"/>
                </a:solidFill>
                <a:latin typeface="微软雅黑" panose="020B0503020204020204" charset="-122"/>
                <a:ea typeface="微软雅黑" panose="020B0503020204020204" charset="-122"/>
                <a:cs typeface="+mn-ea"/>
                <a:sym typeface="+mn-ea"/>
              </a:rPr>
              <a:t> Power BI Desktop </a:t>
            </a:r>
            <a:r>
              <a:rPr lang="zh-CN" altLang="en-US" sz="2400" b="1">
                <a:solidFill>
                  <a:schemeClr val="accent1"/>
                </a:solidFill>
                <a:latin typeface="微软雅黑" panose="020B0503020204020204" charset="-122"/>
                <a:ea typeface="微软雅黑" panose="020B0503020204020204" charset="-122"/>
                <a:cs typeface="+mn-ea"/>
                <a:sym typeface="+mn-ea"/>
              </a:rPr>
              <a:t>进行进阶图表设计</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4" name="圆角矩形 3"/>
          <p:cNvSpPr/>
          <p:nvPr/>
        </p:nvSpPr>
        <p:spPr>
          <a:xfrm>
            <a:off x="875665" y="2675890"/>
            <a:ext cx="512445" cy="2560320"/>
          </a:xfrm>
          <a:prstGeom prst="roundRect">
            <a:avLst>
              <a:gd name="adj" fmla="val 50000"/>
            </a:avLst>
          </a:prstGeom>
          <a:solidFill>
            <a:schemeClr val="accent1">
              <a:lumMod val="20000"/>
              <a:lumOff val="80000"/>
            </a:schemeClr>
          </a:solidFill>
          <a:ln>
            <a:solidFill>
              <a:schemeClr val="accent1">
                <a:lumMod val="20000"/>
                <a:lumOff val="8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ctr" fontAlgn="auto">
              <a:lnSpc>
                <a:spcPts val="3000"/>
              </a:lnSpc>
            </a:pPr>
            <a:r>
              <a:rPr lang="zh-CN" altLang="en-US" sz="2400" b="1">
                <a:solidFill>
                  <a:srgbClr val="404040"/>
                </a:solidFill>
                <a:latin typeface="微软雅黑" panose="020B0503020204020204" charset="-122"/>
                <a:ea typeface="微软雅黑" panose="020B0503020204020204" charset="-122"/>
              </a:rPr>
              <a:t>了解操作界面</a:t>
            </a:r>
            <a:endParaRPr lang="zh-CN" altLang="en-US" sz="2400" b="1">
              <a:solidFill>
                <a:srgbClr val="404040"/>
              </a:solidFill>
              <a:latin typeface="微软雅黑" panose="020B0503020204020204" charset="-122"/>
              <a:ea typeface="微软雅黑" panose="020B0503020204020204" charset="-122"/>
            </a:endParaRPr>
          </a:p>
        </p:txBody>
      </p:sp>
      <p:pic>
        <p:nvPicPr>
          <p:cNvPr id="151" name="图片 11"/>
          <p:cNvPicPr>
            <a:picLocks noChangeAspect="1"/>
          </p:cNvPicPr>
          <p:nvPr/>
        </p:nvPicPr>
        <p:blipFill>
          <a:blip r:embed="rId2"/>
          <a:stretch>
            <a:fillRect/>
          </a:stretch>
        </p:blipFill>
        <p:spPr>
          <a:xfrm>
            <a:off x="3371850" y="1800860"/>
            <a:ext cx="6154420" cy="476758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5" name="矩形 4"/>
          <p:cNvSpPr/>
          <p:nvPr>
            <p:custDataLst>
              <p:tags r:id="rId1"/>
            </p:custDataLst>
          </p:nvPr>
        </p:nvSpPr>
        <p:spPr>
          <a:xfrm>
            <a:off x="534035" y="1243965"/>
            <a:ext cx="6553200" cy="398780"/>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使用</a:t>
            </a:r>
            <a:r>
              <a:rPr lang="en-US" altLang="zh-CN" sz="2400" b="1">
                <a:solidFill>
                  <a:schemeClr val="accent1"/>
                </a:solidFill>
                <a:latin typeface="微软雅黑" panose="020B0503020204020204" charset="-122"/>
                <a:ea typeface="微软雅黑" panose="020B0503020204020204" charset="-122"/>
                <a:cs typeface="+mn-ea"/>
                <a:sym typeface="+mn-ea"/>
              </a:rPr>
              <a:t> Power BI Desktop </a:t>
            </a:r>
            <a:r>
              <a:rPr lang="zh-CN" altLang="en-US" sz="2400" b="1">
                <a:solidFill>
                  <a:schemeClr val="accent1"/>
                </a:solidFill>
                <a:latin typeface="微软雅黑" panose="020B0503020204020204" charset="-122"/>
                <a:ea typeface="微软雅黑" panose="020B0503020204020204" charset="-122"/>
                <a:cs typeface="+mn-ea"/>
                <a:sym typeface="+mn-ea"/>
              </a:rPr>
              <a:t>进行进阶图表设计</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4" name="圆角矩形 3"/>
          <p:cNvSpPr/>
          <p:nvPr/>
        </p:nvSpPr>
        <p:spPr>
          <a:xfrm>
            <a:off x="875665" y="2675890"/>
            <a:ext cx="512445" cy="2270760"/>
          </a:xfrm>
          <a:prstGeom prst="roundRect">
            <a:avLst>
              <a:gd name="adj" fmla="val 50000"/>
            </a:avLst>
          </a:prstGeom>
          <a:solidFill>
            <a:schemeClr val="accent1">
              <a:lumMod val="20000"/>
              <a:lumOff val="80000"/>
            </a:schemeClr>
          </a:solidFill>
          <a:ln>
            <a:solidFill>
              <a:schemeClr val="accent1">
                <a:lumMod val="20000"/>
                <a:lumOff val="8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ctr" fontAlgn="auto">
              <a:lnSpc>
                <a:spcPts val="3000"/>
              </a:lnSpc>
            </a:pPr>
            <a:r>
              <a:rPr lang="zh-CN" altLang="en-US" sz="2400" b="1">
                <a:solidFill>
                  <a:srgbClr val="404040"/>
                </a:solidFill>
                <a:latin typeface="微软雅黑" panose="020B0503020204020204" charset="-122"/>
                <a:ea typeface="微软雅黑" panose="020B0503020204020204" charset="-122"/>
              </a:rPr>
              <a:t>连接数据源</a:t>
            </a:r>
            <a:endParaRPr lang="zh-CN" altLang="en-US" sz="2400" b="1">
              <a:solidFill>
                <a:srgbClr val="404040"/>
              </a:solidFill>
              <a:latin typeface="微软雅黑" panose="020B0503020204020204" charset="-122"/>
              <a:ea typeface="微软雅黑" panose="020B0503020204020204" charset="-122"/>
            </a:endParaRPr>
          </a:p>
        </p:txBody>
      </p:sp>
      <p:pic>
        <p:nvPicPr>
          <p:cNvPr id="316" name="图片 5"/>
          <p:cNvPicPr>
            <a:picLocks noChangeAspect="1"/>
          </p:cNvPicPr>
          <p:nvPr/>
        </p:nvPicPr>
        <p:blipFill>
          <a:blip r:embed="rId2"/>
          <a:stretch>
            <a:fillRect/>
          </a:stretch>
        </p:blipFill>
        <p:spPr>
          <a:xfrm>
            <a:off x="2967355" y="1939290"/>
            <a:ext cx="6715125" cy="436753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5" name="矩形 4"/>
          <p:cNvSpPr/>
          <p:nvPr>
            <p:custDataLst>
              <p:tags r:id="rId1"/>
            </p:custDataLst>
          </p:nvPr>
        </p:nvSpPr>
        <p:spPr>
          <a:xfrm>
            <a:off x="534035" y="1243965"/>
            <a:ext cx="6553200" cy="398780"/>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使用</a:t>
            </a:r>
            <a:r>
              <a:rPr lang="en-US" altLang="zh-CN" sz="2400" b="1">
                <a:solidFill>
                  <a:schemeClr val="accent1"/>
                </a:solidFill>
                <a:latin typeface="微软雅黑" panose="020B0503020204020204" charset="-122"/>
                <a:ea typeface="微软雅黑" panose="020B0503020204020204" charset="-122"/>
                <a:cs typeface="+mn-ea"/>
                <a:sym typeface="+mn-ea"/>
              </a:rPr>
              <a:t> Power BI Desktop </a:t>
            </a:r>
            <a:r>
              <a:rPr lang="zh-CN" altLang="en-US" sz="2400" b="1">
                <a:solidFill>
                  <a:schemeClr val="accent1"/>
                </a:solidFill>
                <a:latin typeface="微软雅黑" panose="020B0503020204020204" charset="-122"/>
                <a:ea typeface="微软雅黑" panose="020B0503020204020204" charset="-122"/>
                <a:cs typeface="+mn-ea"/>
                <a:sym typeface="+mn-ea"/>
              </a:rPr>
              <a:t>进行进阶图表设计</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4" name="圆角矩形 3"/>
          <p:cNvSpPr/>
          <p:nvPr/>
        </p:nvSpPr>
        <p:spPr>
          <a:xfrm>
            <a:off x="875665" y="2675890"/>
            <a:ext cx="512445" cy="2270760"/>
          </a:xfrm>
          <a:prstGeom prst="roundRect">
            <a:avLst>
              <a:gd name="adj" fmla="val 50000"/>
            </a:avLst>
          </a:prstGeom>
          <a:solidFill>
            <a:schemeClr val="accent1">
              <a:lumMod val="20000"/>
              <a:lumOff val="80000"/>
            </a:schemeClr>
          </a:solidFill>
          <a:ln>
            <a:solidFill>
              <a:schemeClr val="accent1">
                <a:lumMod val="20000"/>
                <a:lumOff val="8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ctr" fontAlgn="auto">
              <a:lnSpc>
                <a:spcPts val="3000"/>
              </a:lnSpc>
            </a:pPr>
            <a:r>
              <a:rPr lang="zh-CN" altLang="en-US" sz="2400" b="1">
                <a:solidFill>
                  <a:srgbClr val="404040"/>
                </a:solidFill>
                <a:latin typeface="微软雅黑" panose="020B0503020204020204" charset="-122"/>
                <a:ea typeface="微软雅黑" panose="020B0503020204020204" charset="-122"/>
              </a:rPr>
              <a:t>连接数据源</a:t>
            </a:r>
            <a:endParaRPr lang="zh-CN" altLang="en-US" sz="2400" b="1">
              <a:solidFill>
                <a:srgbClr val="404040"/>
              </a:solidFill>
              <a:latin typeface="微软雅黑" panose="020B0503020204020204" charset="-122"/>
              <a:ea typeface="微软雅黑" panose="020B0503020204020204" charset="-122"/>
            </a:endParaRPr>
          </a:p>
        </p:txBody>
      </p:sp>
      <p:pic>
        <p:nvPicPr>
          <p:cNvPr id="316" name="图片 5"/>
          <p:cNvPicPr>
            <a:picLocks noChangeAspect="1"/>
          </p:cNvPicPr>
          <p:nvPr/>
        </p:nvPicPr>
        <p:blipFill>
          <a:blip r:embed="rId2"/>
          <a:stretch>
            <a:fillRect/>
          </a:stretch>
        </p:blipFill>
        <p:spPr>
          <a:xfrm>
            <a:off x="2753995" y="1812290"/>
            <a:ext cx="7336155" cy="477329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5" name="矩形 4"/>
          <p:cNvSpPr/>
          <p:nvPr>
            <p:custDataLst>
              <p:tags r:id="rId1"/>
            </p:custDataLst>
          </p:nvPr>
        </p:nvSpPr>
        <p:spPr>
          <a:xfrm>
            <a:off x="534035" y="1243965"/>
            <a:ext cx="6553200" cy="398780"/>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使用</a:t>
            </a:r>
            <a:r>
              <a:rPr lang="en-US" altLang="zh-CN" sz="2400" b="1">
                <a:solidFill>
                  <a:schemeClr val="accent1"/>
                </a:solidFill>
                <a:latin typeface="微软雅黑" panose="020B0503020204020204" charset="-122"/>
                <a:ea typeface="微软雅黑" panose="020B0503020204020204" charset="-122"/>
                <a:cs typeface="+mn-ea"/>
                <a:sym typeface="+mn-ea"/>
              </a:rPr>
              <a:t> Power BI Desktop </a:t>
            </a:r>
            <a:r>
              <a:rPr lang="zh-CN" altLang="en-US" sz="2400" b="1">
                <a:solidFill>
                  <a:schemeClr val="accent1"/>
                </a:solidFill>
                <a:latin typeface="微软雅黑" panose="020B0503020204020204" charset="-122"/>
                <a:ea typeface="微软雅黑" panose="020B0503020204020204" charset="-122"/>
                <a:cs typeface="+mn-ea"/>
                <a:sym typeface="+mn-ea"/>
              </a:rPr>
              <a:t>进行进阶图表设计</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4" name="圆角矩形 3"/>
          <p:cNvSpPr/>
          <p:nvPr/>
        </p:nvSpPr>
        <p:spPr>
          <a:xfrm>
            <a:off x="875665" y="2675890"/>
            <a:ext cx="512445" cy="2270760"/>
          </a:xfrm>
          <a:prstGeom prst="roundRect">
            <a:avLst>
              <a:gd name="adj" fmla="val 50000"/>
            </a:avLst>
          </a:prstGeom>
          <a:solidFill>
            <a:schemeClr val="accent1">
              <a:lumMod val="20000"/>
              <a:lumOff val="80000"/>
            </a:schemeClr>
          </a:solidFill>
          <a:ln>
            <a:solidFill>
              <a:schemeClr val="accent1">
                <a:lumMod val="20000"/>
                <a:lumOff val="8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ctr" fontAlgn="auto">
              <a:lnSpc>
                <a:spcPts val="3000"/>
              </a:lnSpc>
            </a:pPr>
            <a:r>
              <a:rPr lang="zh-CN" altLang="en-US" sz="2400" b="1">
                <a:solidFill>
                  <a:srgbClr val="404040"/>
                </a:solidFill>
                <a:latin typeface="微软雅黑" panose="020B0503020204020204" charset="-122"/>
                <a:ea typeface="微软雅黑" panose="020B0503020204020204" charset="-122"/>
              </a:rPr>
              <a:t>连接数据源</a:t>
            </a:r>
            <a:endParaRPr lang="zh-CN" altLang="en-US" sz="2400" b="1">
              <a:solidFill>
                <a:srgbClr val="404040"/>
              </a:solidFill>
              <a:latin typeface="微软雅黑" panose="020B0503020204020204" charset="-122"/>
              <a:ea typeface="微软雅黑" panose="020B0503020204020204" charset="-122"/>
            </a:endParaRPr>
          </a:p>
        </p:txBody>
      </p:sp>
      <p:pic>
        <p:nvPicPr>
          <p:cNvPr id="153" name="图片 6"/>
          <p:cNvPicPr>
            <a:picLocks noChangeAspect="1"/>
          </p:cNvPicPr>
          <p:nvPr/>
        </p:nvPicPr>
        <p:blipFill>
          <a:blip r:embed="rId2"/>
          <a:stretch>
            <a:fillRect/>
          </a:stretch>
        </p:blipFill>
        <p:spPr>
          <a:xfrm>
            <a:off x="3254375" y="1775460"/>
            <a:ext cx="6434455" cy="475107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5" name="矩形 4"/>
          <p:cNvSpPr/>
          <p:nvPr>
            <p:custDataLst>
              <p:tags r:id="rId1"/>
            </p:custDataLst>
          </p:nvPr>
        </p:nvSpPr>
        <p:spPr>
          <a:xfrm>
            <a:off x="534035" y="1243965"/>
            <a:ext cx="6553200" cy="398780"/>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使用</a:t>
            </a:r>
            <a:r>
              <a:rPr lang="en-US" altLang="zh-CN" sz="2400" b="1">
                <a:solidFill>
                  <a:schemeClr val="accent1"/>
                </a:solidFill>
                <a:latin typeface="微软雅黑" panose="020B0503020204020204" charset="-122"/>
                <a:ea typeface="微软雅黑" panose="020B0503020204020204" charset="-122"/>
                <a:cs typeface="+mn-ea"/>
                <a:sym typeface="+mn-ea"/>
              </a:rPr>
              <a:t> Power BI Desktop </a:t>
            </a:r>
            <a:r>
              <a:rPr lang="zh-CN" altLang="en-US" sz="2400" b="1">
                <a:solidFill>
                  <a:schemeClr val="accent1"/>
                </a:solidFill>
                <a:latin typeface="微软雅黑" panose="020B0503020204020204" charset="-122"/>
                <a:ea typeface="微软雅黑" panose="020B0503020204020204" charset="-122"/>
                <a:cs typeface="+mn-ea"/>
                <a:sym typeface="+mn-ea"/>
              </a:rPr>
              <a:t>进行进阶图表设计</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4" name="圆角矩形 3"/>
          <p:cNvSpPr/>
          <p:nvPr/>
        </p:nvSpPr>
        <p:spPr>
          <a:xfrm>
            <a:off x="875665" y="2675890"/>
            <a:ext cx="512445" cy="2270760"/>
          </a:xfrm>
          <a:prstGeom prst="roundRect">
            <a:avLst>
              <a:gd name="adj" fmla="val 50000"/>
            </a:avLst>
          </a:prstGeom>
          <a:solidFill>
            <a:schemeClr val="accent1">
              <a:lumMod val="20000"/>
              <a:lumOff val="80000"/>
            </a:schemeClr>
          </a:solidFill>
          <a:ln>
            <a:solidFill>
              <a:schemeClr val="accent1">
                <a:lumMod val="20000"/>
                <a:lumOff val="8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ctr" fontAlgn="auto">
              <a:lnSpc>
                <a:spcPts val="3000"/>
              </a:lnSpc>
            </a:pPr>
            <a:r>
              <a:rPr lang="zh-CN" altLang="en-US" sz="2400" b="1">
                <a:solidFill>
                  <a:srgbClr val="404040"/>
                </a:solidFill>
                <a:latin typeface="微软雅黑" panose="020B0503020204020204" charset="-122"/>
                <a:ea typeface="微软雅黑" panose="020B0503020204020204" charset="-122"/>
              </a:rPr>
              <a:t>连接数据源</a:t>
            </a:r>
            <a:endParaRPr lang="zh-CN" altLang="en-US" sz="2400" b="1">
              <a:solidFill>
                <a:srgbClr val="404040"/>
              </a:solidFill>
              <a:latin typeface="微软雅黑" panose="020B0503020204020204" charset="-122"/>
              <a:ea typeface="微软雅黑" panose="020B0503020204020204" charset="-122"/>
            </a:endParaRPr>
          </a:p>
        </p:txBody>
      </p:sp>
      <p:pic>
        <p:nvPicPr>
          <p:cNvPr id="154" name="图片 7"/>
          <p:cNvPicPr>
            <a:picLocks noChangeAspect="1"/>
          </p:cNvPicPr>
          <p:nvPr/>
        </p:nvPicPr>
        <p:blipFill>
          <a:blip r:embed="rId2"/>
          <a:stretch>
            <a:fillRect/>
          </a:stretch>
        </p:blipFill>
        <p:spPr>
          <a:xfrm>
            <a:off x="2875915" y="1759585"/>
            <a:ext cx="6871335" cy="484759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5" name="矩形 4"/>
          <p:cNvSpPr/>
          <p:nvPr>
            <p:custDataLst>
              <p:tags r:id="rId1"/>
            </p:custDataLst>
          </p:nvPr>
        </p:nvSpPr>
        <p:spPr>
          <a:xfrm>
            <a:off x="534035" y="1243965"/>
            <a:ext cx="6553200" cy="398780"/>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使用</a:t>
            </a:r>
            <a:r>
              <a:rPr lang="en-US" altLang="zh-CN" sz="2400" b="1">
                <a:solidFill>
                  <a:schemeClr val="accent1"/>
                </a:solidFill>
                <a:latin typeface="微软雅黑" panose="020B0503020204020204" charset="-122"/>
                <a:ea typeface="微软雅黑" panose="020B0503020204020204" charset="-122"/>
                <a:cs typeface="+mn-ea"/>
                <a:sym typeface="+mn-ea"/>
              </a:rPr>
              <a:t> Power BI Desktop </a:t>
            </a:r>
            <a:r>
              <a:rPr lang="zh-CN" altLang="en-US" sz="2400" b="1">
                <a:solidFill>
                  <a:schemeClr val="accent1"/>
                </a:solidFill>
                <a:latin typeface="微软雅黑" panose="020B0503020204020204" charset="-122"/>
                <a:ea typeface="微软雅黑" panose="020B0503020204020204" charset="-122"/>
                <a:cs typeface="+mn-ea"/>
                <a:sym typeface="+mn-ea"/>
              </a:rPr>
              <a:t>进行进阶图表设计</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4" name="圆角矩形 3"/>
          <p:cNvSpPr/>
          <p:nvPr/>
        </p:nvSpPr>
        <p:spPr>
          <a:xfrm>
            <a:off x="875665" y="2548890"/>
            <a:ext cx="512445" cy="2882265"/>
          </a:xfrm>
          <a:prstGeom prst="roundRect">
            <a:avLst>
              <a:gd name="adj" fmla="val 50000"/>
            </a:avLst>
          </a:prstGeom>
          <a:solidFill>
            <a:schemeClr val="accent1">
              <a:lumMod val="20000"/>
              <a:lumOff val="80000"/>
            </a:schemeClr>
          </a:solidFill>
          <a:ln>
            <a:solidFill>
              <a:schemeClr val="accent1">
                <a:lumMod val="20000"/>
                <a:lumOff val="8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ctr" fontAlgn="auto">
              <a:lnSpc>
                <a:spcPts val="3000"/>
              </a:lnSpc>
            </a:pPr>
            <a:r>
              <a:rPr lang="zh-CN" altLang="en-US" sz="2400" b="1">
                <a:solidFill>
                  <a:srgbClr val="404040"/>
                </a:solidFill>
                <a:latin typeface="微软雅黑" panose="020B0503020204020204" charset="-122"/>
                <a:ea typeface="微软雅黑" panose="020B0503020204020204" charset="-122"/>
              </a:rPr>
              <a:t>转换和清洗数据</a:t>
            </a:r>
            <a:endParaRPr lang="zh-CN" altLang="en-US" sz="2400" b="1">
              <a:solidFill>
                <a:srgbClr val="404040"/>
              </a:solidFill>
              <a:latin typeface="微软雅黑" panose="020B0503020204020204" charset="-122"/>
              <a:ea typeface="微软雅黑" panose="020B0503020204020204" charset="-122"/>
            </a:endParaRPr>
          </a:p>
        </p:txBody>
      </p:sp>
      <p:pic>
        <p:nvPicPr>
          <p:cNvPr id="155" name="图片 8"/>
          <p:cNvPicPr>
            <a:picLocks noChangeAspect="1"/>
          </p:cNvPicPr>
          <p:nvPr/>
        </p:nvPicPr>
        <p:blipFill>
          <a:blip r:embed="rId2"/>
          <a:stretch>
            <a:fillRect/>
          </a:stretch>
        </p:blipFill>
        <p:spPr>
          <a:xfrm>
            <a:off x="2883535" y="1771015"/>
            <a:ext cx="7187565" cy="481520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5" name="矩形 4"/>
          <p:cNvSpPr/>
          <p:nvPr>
            <p:custDataLst>
              <p:tags r:id="rId1"/>
            </p:custDataLst>
          </p:nvPr>
        </p:nvSpPr>
        <p:spPr>
          <a:xfrm>
            <a:off x="534035" y="1243965"/>
            <a:ext cx="6553200" cy="398780"/>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使用</a:t>
            </a:r>
            <a:r>
              <a:rPr lang="en-US" altLang="zh-CN" sz="2400" b="1">
                <a:solidFill>
                  <a:schemeClr val="accent1"/>
                </a:solidFill>
                <a:latin typeface="微软雅黑" panose="020B0503020204020204" charset="-122"/>
                <a:ea typeface="微软雅黑" panose="020B0503020204020204" charset="-122"/>
                <a:cs typeface="+mn-ea"/>
                <a:sym typeface="+mn-ea"/>
              </a:rPr>
              <a:t> Power BI Desktop </a:t>
            </a:r>
            <a:r>
              <a:rPr lang="zh-CN" altLang="en-US" sz="2400" b="1">
                <a:solidFill>
                  <a:schemeClr val="accent1"/>
                </a:solidFill>
                <a:latin typeface="微软雅黑" panose="020B0503020204020204" charset="-122"/>
                <a:ea typeface="微软雅黑" panose="020B0503020204020204" charset="-122"/>
                <a:cs typeface="+mn-ea"/>
                <a:sym typeface="+mn-ea"/>
              </a:rPr>
              <a:t>进行进阶图表设计</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4" name="圆角矩形 3"/>
          <p:cNvSpPr/>
          <p:nvPr/>
        </p:nvSpPr>
        <p:spPr>
          <a:xfrm>
            <a:off x="875665" y="2630170"/>
            <a:ext cx="512445" cy="2882265"/>
          </a:xfrm>
          <a:prstGeom prst="roundRect">
            <a:avLst>
              <a:gd name="adj" fmla="val 50000"/>
            </a:avLst>
          </a:prstGeom>
          <a:solidFill>
            <a:schemeClr val="accent1">
              <a:lumMod val="20000"/>
              <a:lumOff val="80000"/>
            </a:schemeClr>
          </a:solidFill>
          <a:ln>
            <a:solidFill>
              <a:schemeClr val="accent1">
                <a:lumMod val="20000"/>
                <a:lumOff val="8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ctr" fontAlgn="auto">
              <a:lnSpc>
                <a:spcPts val="3000"/>
              </a:lnSpc>
            </a:pPr>
            <a:r>
              <a:rPr lang="zh-CN" altLang="en-US" sz="2400" b="1">
                <a:solidFill>
                  <a:srgbClr val="404040"/>
                </a:solidFill>
                <a:latin typeface="微软雅黑" panose="020B0503020204020204" charset="-122"/>
                <a:ea typeface="微软雅黑" panose="020B0503020204020204" charset="-122"/>
              </a:rPr>
              <a:t>创建可视化图表</a:t>
            </a:r>
            <a:endParaRPr lang="zh-CN" altLang="en-US" sz="2400" b="1">
              <a:solidFill>
                <a:srgbClr val="404040"/>
              </a:solidFill>
              <a:latin typeface="微软雅黑" panose="020B0503020204020204" charset="-122"/>
              <a:ea typeface="微软雅黑" panose="020B0503020204020204" charset="-122"/>
            </a:endParaRPr>
          </a:p>
        </p:txBody>
      </p:sp>
      <p:pic>
        <p:nvPicPr>
          <p:cNvPr id="156" name="图片 15"/>
          <p:cNvPicPr>
            <a:picLocks noChangeAspect="1"/>
          </p:cNvPicPr>
          <p:nvPr/>
        </p:nvPicPr>
        <p:blipFill>
          <a:blip r:embed="rId2"/>
          <a:stretch>
            <a:fillRect/>
          </a:stretch>
        </p:blipFill>
        <p:spPr>
          <a:xfrm>
            <a:off x="3134995" y="1746885"/>
            <a:ext cx="6370955" cy="492633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5" name="矩形 4"/>
          <p:cNvSpPr/>
          <p:nvPr>
            <p:custDataLst>
              <p:tags r:id="rId1"/>
            </p:custDataLst>
          </p:nvPr>
        </p:nvSpPr>
        <p:spPr>
          <a:xfrm>
            <a:off x="534035" y="1243965"/>
            <a:ext cx="6553200" cy="398780"/>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使用</a:t>
            </a:r>
            <a:r>
              <a:rPr lang="en-US" altLang="zh-CN" sz="2400" b="1">
                <a:solidFill>
                  <a:schemeClr val="accent1"/>
                </a:solidFill>
                <a:latin typeface="微软雅黑" panose="020B0503020204020204" charset="-122"/>
                <a:ea typeface="微软雅黑" panose="020B0503020204020204" charset="-122"/>
                <a:cs typeface="+mn-ea"/>
                <a:sym typeface="+mn-ea"/>
              </a:rPr>
              <a:t> Power BI Desktop </a:t>
            </a:r>
            <a:r>
              <a:rPr lang="zh-CN" altLang="en-US" sz="2400" b="1">
                <a:solidFill>
                  <a:schemeClr val="accent1"/>
                </a:solidFill>
                <a:latin typeface="微软雅黑" panose="020B0503020204020204" charset="-122"/>
                <a:ea typeface="微软雅黑" panose="020B0503020204020204" charset="-122"/>
                <a:cs typeface="+mn-ea"/>
                <a:sym typeface="+mn-ea"/>
              </a:rPr>
              <a:t>进行进阶图表设计</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4" name="圆角矩形 3"/>
          <p:cNvSpPr/>
          <p:nvPr/>
        </p:nvSpPr>
        <p:spPr>
          <a:xfrm>
            <a:off x="875030" y="1939290"/>
            <a:ext cx="512445" cy="4474845"/>
          </a:xfrm>
          <a:prstGeom prst="roundRect">
            <a:avLst>
              <a:gd name="adj" fmla="val 50000"/>
            </a:avLst>
          </a:prstGeom>
          <a:solidFill>
            <a:schemeClr val="accent1">
              <a:lumMod val="20000"/>
              <a:lumOff val="80000"/>
            </a:schemeClr>
          </a:solidFill>
          <a:ln>
            <a:solidFill>
              <a:schemeClr val="accent1">
                <a:lumMod val="20000"/>
                <a:lumOff val="8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ctr" fontAlgn="auto">
              <a:lnSpc>
                <a:spcPts val="2500"/>
              </a:lnSpc>
            </a:pPr>
            <a:r>
              <a:rPr lang="zh-CN" altLang="en-US" sz="2000" b="1">
                <a:solidFill>
                  <a:srgbClr val="404040"/>
                </a:solidFill>
                <a:uFillTx/>
                <a:latin typeface="微软雅黑" panose="020B0503020204020204" charset="-122"/>
                <a:ea typeface="微软雅黑" panose="020B0503020204020204" charset="-122"/>
              </a:rPr>
              <a:t>通过自定义设置进行图表美化</a:t>
            </a:r>
            <a:endParaRPr lang="zh-CN" altLang="en-US" sz="2000" b="1">
              <a:solidFill>
                <a:srgbClr val="404040"/>
              </a:solidFill>
              <a:uFillTx/>
              <a:latin typeface="微软雅黑" panose="020B0503020204020204" charset="-122"/>
              <a:ea typeface="微软雅黑" panose="020B0503020204020204" charset="-122"/>
            </a:endParaRPr>
          </a:p>
        </p:txBody>
      </p:sp>
      <p:pic>
        <p:nvPicPr>
          <p:cNvPr id="157" name="图片 14"/>
          <p:cNvPicPr>
            <a:picLocks noChangeAspect="1"/>
          </p:cNvPicPr>
          <p:nvPr/>
        </p:nvPicPr>
        <p:blipFill>
          <a:blip r:embed="rId2"/>
          <a:stretch>
            <a:fillRect/>
          </a:stretch>
        </p:blipFill>
        <p:spPr>
          <a:xfrm>
            <a:off x="2635885" y="1754505"/>
            <a:ext cx="7926705" cy="484060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5" name="矩形 4"/>
          <p:cNvSpPr/>
          <p:nvPr>
            <p:custDataLst>
              <p:tags r:id="rId1"/>
            </p:custDataLst>
          </p:nvPr>
        </p:nvSpPr>
        <p:spPr>
          <a:xfrm>
            <a:off x="534035" y="1243965"/>
            <a:ext cx="6553200" cy="398780"/>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使用</a:t>
            </a:r>
            <a:r>
              <a:rPr lang="en-US" altLang="zh-CN" sz="2400" b="1">
                <a:solidFill>
                  <a:schemeClr val="accent1"/>
                </a:solidFill>
                <a:latin typeface="微软雅黑" panose="020B0503020204020204" charset="-122"/>
                <a:ea typeface="微软雅黑" panose="020B0503020204020204" charset="-122"/>
                <a:cs typeface="+mn-ea"/>
                <a:sym typeface="+mn-ea"/>
              </a:rPr>
              <a:t> Power BI Desktop </a:t>
            </a:r>
            <a:r>
              <a:rPr lang="zh-CN" altLang="en-US" sz="2400" b="1">
                <a:solidFill>
                  <a:schemeClr val="accent1"/>
                </a:solidFill>
                <a:latin typeface="微软雅黑" panose="020B0503020204020204" charset="-122"/>
                <a:ea typeface="微软雅黑" panose="020B0503020204020204" charset="-122"/>
                <a:cs typeface="+mn-ea"/>
                <a:sym typeface="+mn-ea"/>
              </a:rPr>
              <a:t>进行进阶图表设计</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3" name="圆角矩形 2"/>
          <p:cNvSpPr/>
          <p:nvPr/>
        </p:nvSpPr>
        <p:spPr>
          <a:xfrm>
            <a:off x="875030" y="2825750"/>
            <a:ext cx="512445" cy="2270760"/>
          </a:xfrm>
          <a:prstGeom prst="roundRect">
            <a:avLst>
              <a:gd name="adj" fmla="val 50000"/>
            </a:avLst>
          </a:prstGeom>
          <a:solidFill>
            <a:schemeClr val="accent1">
              <a:lumMod val="20000"/>
              <a:lumOff val="80000"/>
            </a:schemeClr>
          </a:solidFill>
          <a:ln>
            <a:solidFill>
              <a:schemeClr val="accent1">
                <a:lumMod val="20000"/>
                <a:lumOff val="8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ctr" fontAlgn="auto">
              <a:lnSpc>
                <a:spcPts val="3000"/>
              </a:lnSpc>
            </a:pPr>
            <a:r>
              <a:rPr lang="zh-CN" altLang="en-US" sz="2400" b="1">
                <a:solidFill>
                  <a:srgbClr val="404040"/>
                </a:solidFill>
                <a:latin typeface="微软雅黑" panose="020B0503020204020204" charset="-122"/>
                <a:ea typeface="微软雅黑" panose="020B0503020204020204" charset="-122"/>
              </a:rPr>
              <a:t>保存和</a:t>
            </a:r>
            <a:r>
              <a:rPr lang="zh-CN" altLang="en-US" sz="2400" b="1">
                <a:solidFill>
                  <a:srgbClr val="404040"/>
                </a:solidFill>
                <a:latin typeface="微软雅黑" panose="020B0503020204020204" charset="-122"/>
                <a:ea typeface="微软雅黑" panose="020B0503020204020204" charset="-122"/>
              </a:rPr>
              <a:t>发布</a:t>
            </a:r>
            <a:endParaRPr lang="zh-CN" altLang="en-US" sz="2400" b="1">
              <a:solidFill>
                <a:srgbClr val="404040"/>
              </a:solidFill>
              <a:latin typeface="微软雅黑" panose="020B0503020204020204" charset="-122"/>
              <a:ea typeface="微软雅黑" panose="020B0503020204020204" charset="-122"/>
            </a:endParaRPr>
          </a:p>
        </p:txBody>
      </p:sp>
      <p:pic>
        <p:nvPicPr>
          <p:cNvPr id="158" name="图片 250"/>
          <p:cNvPicPr>
            <a:picLocks noChangeAspect="1"/>
          </p:cNvPicPr>
          <p:nvPr/>
        </p:nvPicPr>
        <p:blipFill>
          <a:blip r:embed="rId2"/>
          <a:stretch>
            <a:fillRect/>
          </a:stretch>
        </p:blipFill>
        <p:spPr>
          <a:xfrm>
            <a:off x="2894330" y="1810385"/>
            <a:ext cx="7082790" cy="477393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sp>
        <p:nvSpPr>
          <p:cNvPr id="29" name="Rectangle 11"/>
          <p:cNvSpPr/>
          <p:nvPr/>
        </p:nvSpPr>
        <p:spPr>
          <a:xfrm>
            <a:off x="545465" y="2345690"/>
            <a:ext cx="7242810" cy="3430905"/>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200000"/>
              </a:lnSpc>
              <a:buClr>
                <a:srgbClr val="027FFD"/>
              </a:buClr>
              <a:buFont typeface="Wingdings" panose="05000000000000000000" charset="0"/>
              <a:buChar char="l"/>
            </a:pPr>
            <a:r>
              <a:rPr lang="zh-CN" altLang="en-US" sz="2400">
                <a:solidFill>
                  <a:schemeClr val="tx1"/>
                </a:solidFill>
                <a:latin typeface="微软雅黑" panose="020B0503020204020204" charset="-122"/>
                <a:ea typeface="微软雅黑" panose="020B0503020204020204" charset="-122"/>
                <a:cs typeface="微软雅黑" panose="020B0503020204020204" charset="-122"/>
              </a:rPr>
              <a:t>统计数据可视化主要是</a:t>
            </a: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数值型数据图表</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的可视化方式。数值型数据是指那些可以通过数字来表示的数据，通常包括整数、小数、百分比等。在数据可视化中，数值型数据是一类最常见的数据。</a:t>
            </a:r>
            <a:endParaRPr lang="en-US" altLang="zh-CN" sz="24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 name="圆角矩形 2"/>
          <p:cNvSpPr/>
          <p:nvPr/>
        </p:nvSpPr>
        <p:spPr>
          <a:xfrm>
            <a:off x="545465" y="1558290"/>
            <a:ext cx="302704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统计数据可视化</a:t>
            </a:r>
            <a:endParaRPr lang="zh-CN" altLang="en-US" sz="2400" b="1">
              <a:latin typeface="微软雅黑" panose="020B0503020204020204" charset="-122"/>
              <a:ea typeface="微软雅黑" panose="020B050302020402020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 name="Freeform 2"/>
          <p:cNvSpPr/>
          <p:nvPr/>
        </p:nvSpPr>
        <p:spPr>
          <a:xfrm>
            <a:off x="8063230" y="2422525"/>
            <a:ext cx="3747770" cy="3354070"/>
          </a:xfrm>
          <a:custGeom>
            <a:avLst/>
            <a:gdLst/>
            <a:ahLst/>
            <a:cxnLst/>
            <a:rect l="l" t="t" r="r" b="b"/>
            <a:pathLst>
              <a:path w="4623371" h="4114800">
                <a:moveTo>
                  <a:pt x="0" y="0"/>
                </a:moveTo>
                <a:lnTo>
                  <a:pt x="4623371" y="0"/>
                </a:lnTo>
                <a:lnTo>
                  <a:pt x="4623371"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7" name="组合 6"/>
          <p:cNvGrpSpPr/>
          <p:nvPr/>
        </p:nvGrpSpPr>
        <p:grpSpPr>
          <a:xfrm>
            <a:off x="316865" y="1318260"/>
            <a:ext cx="6136005" cy="4220845"/>
            <a:chOff x="563" y="2552"/>
            <a:chExt cx="9663" cy="6647"/>
          </a:xfrm>
        </p:grpSpPr>
        <p:sp>
          <p:nvSpPr>
            <p:cNvPr id="5" name="矩形 4"/>
            <p:cNvSpPr/>
            <p:nvPr>
              <p:custDataLst>
                <p:tags r:id="rId1"/>
              </p:custDataLst>
            </p:nvPr>
          </p:nvSpPr>
          <p:spPr>
            <a:xfrm>
              <a:off x="563" y="2552"/>
              <a:ext cx="3054" cy="628"/>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柱状图</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6" name="矩形 5"/>
            <p:cNvSpPr/>
            <p:nvPr>
              <p:custDataLst>
                <p:tags r:id="rId2"/>
              </p:custDataLst>
            </p:nvPr>
          </p:nvSpPr>
          <p:spPr>
            <a:xfrm>
              <a:off x="1663" y="3360"/>
              <a:ext cx="8563" cy="5839"/>
            </a:xfrm>
            <a:prstGeom prst="rect">
              <a:avLst/>
            </a:prstGeom>
            <a:noFill/>
          </p:spPr>
          <p:txBody>
            <a:bodyPr wrap="square" lIns="0" tIns="0" rIns="0" bIns="0" rtlCol="0">
              <a:noAutofit/>
            </a:bodyPr>
            <a:p>
              <a:pPr indent="0" algn="just" fontAlgn="auto">
                <a:lnSpc>
                  <a:spcPct val="200000"/>
                </a:lnSpc>
                <a:spcBef>
                  <a:spcPct val="0"/>
                </a:spcBef>
                <a:spcAft>
                  <a:spcPct val="0"/>
                </a:spcAft>
              </a:pP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柱状图（</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bar chart</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）用于</a:t>
              </a:r>
              <a:r>
                <a:rPr kumimoji="1"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比较不同类别数值的大小</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。每个柱子的高度或长度代表该类别数值的大小。柱状图又可以分为并列柱状图和堆叠柱状图。</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a:p>
              <a:pPr marL="457200" indent="-457200" algn="just" fontAlgn="auto">
                <a:lnSpc>
                  <a:spcPct val="200000"/>
                </a:lnSpc>
                <a:spcBef>
                  <a:spcPct val="0"/>
                </a:spcBef>
                <a:spcAft>
                  <a:spcPct val="0"/>
                </a:spcAft>
                <a:buFont typeface="Arial" panose="020B0604020202020204" pitchFamily="34" charset="0"/>
                <a:buChar char="•"/>
              </a:pPr>
              <a:r>
                <a:rPr kumimoji="1" lang="zh-CN" altLang="en-US" sz="2000" u="sng" dirty="0">
                  <a:solidFill>
                    <a:schemeClr val="tx1">
                      <a:lumMod val="85000"/>
                      <a:lumOff val="15000"/>
                    </a:schemeClr>
                  </a:solidFill>
                  <a:latin typeface="微软雅黑" panose="020B0503020204020204" charset="-122"/>
                  <a:ea typeface="微软雅黑" panose="020B0503020204020204" charset="-122"/>
                  <a:cs typeface="+mn-ea"/>
                  <a:sym typeface="+mn-ea"/>
                </a:rPr>
                <a:t>并列柱状图</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将多个数据集并列展示，便于比较不同类别或组之间的数值差异；</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a:p>
              <a:pPr marL="457200" indent="-457200" algn="just" fontAlgn="auto">
                <a:lnSpc>
                  <a:spcPct val="200000"/>
                </a:lnSpc>
                <a:spcBef>
                  <a:spcPct val="0"/>
                </a:spcBef>
                <a:spcAft>
                  <a:spcPct val="0"/>
                </a:spcAft>
                <a:buFont typeface="Arial" panose="020B0604020202020204" pitchFamily="34" charset="0"/>
                <a:buChar char="•"/>
              </a:pPr>
              <a:r>
                <a:rPr kumimoji="1" lang="zh-CN" altLang="en-US" sz="2000" u="sng" dirty="0">
                  <a:solidFill>
                    <a:schemeClr val="tx1">
                      <a:lumMod val="85000"/>
                      <a:lumOff val="15000"/>
                    </a:schemeClr>
                  </a:solidFill>
                  <a:latin typeface="微软雅黑" panose="020B0503020204020204" charset="-122"/>
                  <a:ea typeface="微软雅黑" panose="020B0503020204020204" charset="-122"/>
                  <a:cs typeface="+mn-ea"/>
                  <a:sym typeface="+mn-ea"/>
                </a:rPr>
                <a:t>堆叠柱状图</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将多个数据集堆叠在同一个柱子中，展示它们各自及总和的大小关系。</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grpSp>
      <p:grpSp>
        <p:nvGrpSpPr>
          <p:cNvPr id="2" name="组合 1"/>
          <p:cNvGrpSpPr/>
          <p:nvPr/>
        </p:nvGrpSpPr>
        <p:grpSpPr>
          <a:xfrm>
            <a:off x="298450" y="240665"/>
            <a:ext cx="7024370" cy="743555"/>
            <a:chOff x="273050" y="421670"/>
            <a:chExt cx="2438400" cy="743555"/>
          </a:xfrm>
        </p:grpSpPr>
        <p:sp>
          <p:nvSpPr>
            <p:cNvPr id="3" name="文本框 2"/>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6280150" y="1127125"/>
            <a:ext cx="6005830" cy="5267960"/>
            <a:chOff x="10162" y="1775"/>
            <a:chExt cx="9458" cy="8296"/>
          </a:xfrm>
        </p:grpSpPr>
        <p:sp>
          <p:nvSpPr>
            <p:cNvPr id="13" name="文本框 12"/>
            <p:cNvSpPr txBox="1"/>
            <p:nvPr/>
          </p:nvSpPr>
          <p:spPr>
            <a:xfrm>
              <a:off x="10162" y="9054"/>
              <a:ext cx="9458" cy="1017"/>
            </a:xfrm>
            <a:prstGeom prst="rect">
              <a:avLst/>
            </a:prstGeom>
          </p:spPr>
          <p:txBody>
            <a:bodyPr wrap="square" lIns="0" tIns="0" rIns="0" bIns="0" rtlCol="0" anchor="t">
              <a:spAutoFit/>
            </a:bodyPr>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并列柱状图示例</a:t>
              </a:r>
              <a:r>
                <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 </a:t>
              </a:r>
              <a:endPar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来自</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a:t>
              </a:r>
              <a:r>
                <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Z </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世代就业观大揭秘：他们更看重什么？》</a:t>
              </a:r>
              <a:endPar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pic>
          <p:nvPicPr>
            <p:cNvPr id="116" name="图片 2"/>
            <p:cNvPicPr>
              <a:picLocks noChangeAspect="1"/>
            </p:cNvPicPr>
            <p:nvPr/>
          </p:nvPicPr>
          <p:blipFill>
            <a:blip r:embed="rId3"/>
            <a:stretch>
              <a:fillRect/>
            </a:stretch>
          </p:blipFill>
          <p:spPr>
            <a:xfrm>
              <a:off x="11261" y="1775"/>
              <a:ext cx="7260" cy="7054"/>
            </a:xfrm>
            <a:prstGeom prst="rect">
              <a:avLst/>
            </a:prstGeom>
            <a:noFill/>
            <a:ln>
              <a:noFill/>
            </a:ln>
          </p:spPr>
        </p:pic>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7" name="组合 6"/>
          <p:cNvGrpSpPr/>
          <p:nvPr/>
        </p:nvGrpSpPr>
        <p:grpSpPr>
          <a:xfrm>
            <a:off x="316865" y="1318260"/>
            <a:ext cx="6136005" cy="4220845"/>
            <a:chOff x="563" y="2552"/>
            <a:chExt cx="9663" cy="6647"/>
          </a:xfrm>
        </p:grpSpPr>
        <p:sp>
          <p:nvSpPr>
            <p:cNvPr id="5" name="矩形 4"/>
            <p:cNvSpPr/>
            <p:nvPr>
              <p:custDataLst>
                <p:tags r:id="rId1"/>
              </p:custDataLst>
            </p:nvPr>
          </p:nvSpPr>
          <p:spPr>
            <a:xfrm>
              <a:off x="563" y="2552"/>
              <a:ext cx="3054" cy="628"/>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柱状图</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6" name="矩形 5"/>
            <p:cNvSpPr/>
            <p:nvPr>
              <p:custDataLst>
                <p:tags r:id="rId2"/>
              </p:custDataLst>
            </p:nvPr>
          </p:nvSpPr>
          <p:spPr>
            <a:xfrm>
              <a:off x="1663" y="3360"/>
              <a:ext cx="8563" cy="5839"/>
            </a:xfrm>
            <a:prstGeom prst="rect">
              <a:avLst/>
            </a:prstGeom>
            <a:noFill/>
          </p:spPr>
          <p:txBody>
            <a:bodyPr wrap="square" lIns="0" tIns="0" rIns="0" bIns="0" rtlCol="0">
              <a:noAutofit/>
            </a:bodyPr>
            <a:p>
              <a:pPr indent="0" algn="just" fontAlgn="auto">
                <a:lnSpc>
                  <a:spcPct val="200000"/>
                </a:lnSpc>
                <a:spcBef>
                  <a:spcPct val="0"/>
                </a:spcBef>
                <a:spcAft>
                  <a:spcPct val="0"/>
                </a:spcAft>
              </a:pP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柱状图（</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bar chart</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）用于</a:t>
              </a:r>
              <a:r>
                <a:rPr kumimoji="1"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比较不同类别数值的大小</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。每个柱子的高度或长度代表该类别数值的大小。柱状图又可以分为并列柱状图和堆叠柱状图。</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a:p>
              <a:pPr marL="457200" indent="-457200" algn="just" fontAlgn="auto">
                <a:lnSpc>
                  <a:spcPct val="200000"/>
                </a:lnSpc>
                <a:spcBef>
                  <a:spcPct val="0"/>
                </a:spcBef>
                <a:spcAft>
                  <a:spcPct val="0"/>
                </a:spcAft>
                <a:buFont typeface="Arial" panose="020B0604020202020204" pitchFamily="34" charset="0"/>
                <a:buChar char="•"/>
              </a:pPr>
              <a:r>
                <a:rPr kumimoji="1" lang="zh-CN" altLang="en-US" sz="2000" u="sng" dirty="0">
                  <a:solidFill>
                    <a:schemeClr val="tx1">
                      <a:lumMod val="85000"/>
                      <a:lumOff val="15000"/>
                    </a:schemeClr>
                  </a:solidFill>
                  <a:latin typeface="微软雅黑" panose="020B0503020204020204" charset="-122"/>
                  <a:ea typeface="微软雅黑" panose="020B0503020204020204" charset="-122"/>
                  <a:cs typeface="+mn-ea"/>
                  <a:sym typeface="+mn-ea"/>
                </a:rPr>
                <a:t>并列柱状图</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将多个数据集并列展示，便于比较不同类别或组之间的数值差异；</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a:p>
              <a:pPr marL="457200" indent="-457200" algn="just" fontAlgn="auto">
                <a:lnSpc>
                  <a:spcPct val="200000"/>
                </a:lnSpc>
                <a:spcBef>
                  <a:spcPct val="0"/>
                </a:spcBef>
                <a:spcAft>
                  <a:spcPct val="0"/>
                </a:spcAft>
                <a:buFont typeface="Arial" panose="020B0604020202020204" pitchFamily="34" charset="0"/>
                <a:buChar char="•"/>
              </a:pPr>
              <a:r>
                <a:rPr kumimoji="1" lang="zh-CN" altLang="en-US" sz="2000" u="sng" dirty="0">
                  <a:solidFill>
                    <a:schemeClr val="tx1">
                      <a:lumMod val="85000"/>
                      <a:lumOff val="15000"/>
                    </a:schemeClr>
                  </a:solidFill>
                  <a:latin typeface="微软雅黑" panose="020B0503020204020204" charset="-122"/>
                  <a:ea typeface="微软雅黑" panose="020B0503020204020204" charset="-122"/>
                  <a:cs typeface="+mn-ea"/>
                  <a:sym typeface="+mn-ea"/>
                </a:rPr>
                <a:t>堆叠柱状图</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将多个数据集堆叠在同一个柱子中，展示它们各自及总和的大小关系。</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grpSp>
      <p:grpSp>
        <p:nvGrpSpPr>
          <p:cNvPr id="2" name="组合 1"/>
          <p:cNvGrpSpPr/>
          <p:nvPr/>
        </p:nvGrpSpPr>
        <p:grpSpPr>
          <a:xfrm>
            <a:off x="298450" y="240665"/>
            <a:ext cx="7024370" cy="743555"/>
            <a:chOff x="273050" y="421670"/>
            <a:chExt cx="2438400" cy="743555"/>
          </a:xfrm>
        </p:grpSpPr>
        <p:sp>
          <p:nvSpPr>
            <p:cNvPr id="3" name="文本框 2"/>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4" name="组合 3"/>
          <p:cNvGrpSpPr/>
          <p:nvPr/>
        </p:nvGrpSpPr>
        <p:grpSpPr>
          <a:xfrm>
            <a:off x="6186170" y="1320165"/>
            <a:ext cx="6005830" cy="4958080"/>
            <a:chOff x="9742" y="2263"/>
            <a:chExt cx="9458" cy="7808"/>
          </a:xfrm>
        </p:grpSpPr>
        <p:sp>
          <p:nvSpPr>
            <p:cNvPr id="13" name="文本框 12"/>
            <p:cNvSpPr txBox="1"/>
            <p:nvPr/>
          </p:nvSpPr>
          <p:spPr>
            <a:xfrm>
              <a:off x="9742" y="9054"/>
              <a:ext cx="9458" cy="1017"/>
            </a:xfrm>
            <a:prstGeom prst="rect">
              <a:avLst/>
            </a:prstGeom>
          </p:spPr>
          <p:txBody>
            <a:bodyPr wrap="square" lIns="0" tIns="0" rIns="0" bIns="0" rtlCol="0" anchor="t">
              <a:spAutoFit/>
            </a:bodyPr>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堆叠柱状图示例</a:t>
              </a:r>
              <a:r>
                <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 </a:t>
              </a:r>
              <a:endPar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来自</a:t>
              </a: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《喜迎二十大，奋进新征程》</a:t>
              </a:r>
              <a:endPar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pic>
          <p:nvPicPr>
            <p:cNvPr id="117" name="图片 4"/>
            <p:cNvPicPr>
              <a:picLocks noChangeAspect="1"/>
            </p:cNvPicPr>
            <p:nvPr/>
          </p:nvPicPr>
          <p:blipFill>
            <a:blip r:embed="rId3"/>
            <a:stretch>
              <a:fillRect/>
            </a:stretch>
          </p:blipFill>
          <p:spPr>
            <a:xfrm>
              <a:off x="10650" y="2263"/>
              <a:ext cx="7950" cy="6644"/>
            </a:xfrm>
            <a:prstGeom prst="rect">
              <a:avLst/>
            </a:prstGeom>
            <a:noFill/>
            <a:ln>
              <a:noFill/>
            </a:ln>
          </p:spPr>
        </p:pic>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7" name="组合 6"/>
          <p:cNvGrpSpPr/>
          <p:nvPr/>
        </p:nvGrpSpPr>
        <p:grpSpPr>
          <a:xfrm>
            <a:off x="316865" y="1411605"/>
            <a:ext cx="5869305" cy="4220845"/>
            <a:chOff x="563" y="2552"/>
            <a:chExt cx="9243" cy="6647"/>
          </a:xfrm>
        </p:grpSpPr>
        <p:sp>
          <p:nvSpPr>
            <p:cNvPr id="5" name="矩形 4"/>
            <p:cNvSpPr/>
            <p:nvPr>
              <p:custDataLst>
                <p:tags r:id="rId1"/>
              </p:custDataLst>
            </p:nvPr>
          </p:nvSpPr>
          <p:spPr>
            <a:xfrm>
              <a:off x="563" y="2552"/>
              <a:ext cx="3054" cy="628"/>
            </a:xfrm>
            <a:prstGeom prst="rect">
              <a:avLst/>
            </a:prstGeom>
            <a:noFill/>
          </p:spPr>
          <p:txBody>
            <a:bodyPr wrap="square" lIns="0" tIns="0" rIns="0" bIns="0" rtlCol="0" anchor="b" anchorCtr="0">
              <a:noAutofit/>
            </a:bodyPr>
            <a:p>
              <a:pPr marL="342900" indent="-342900" algn="ctr">
                <a:spcBef>
                  <a:spcPct val="0"/>
                </a:spcBef>
                <a:spcAft>
                  <a:spcPct val="0"/>
                </a:spcAft>
                <a:buFont typeface="Wingdings" panose="05000000000000000000" charset="0"/>
                <a:buChar char="l"/>
              </a:pPr>
              <a:r>
                <a:rPr lang="zh-CN" altLang="en-US" sz="2400" b="1">
                  <a:solidFill>
                    <a:schemeClr val="accent1"/>
                  </a:solidFill>
                  <a:latin typeface="微软雅黑" panose="020B0503020204020204" charset="-122"/>
                  <a:ea typeface="微软雅黑" panose="020B0503020204020204" charset="-122"/>
                  <a:cs typeface="+mn-ea"/>
                  <a:sym typeface="+mn-ea"/>
                </a:rPr>
                <a:t>折线图</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6" name="矩形 5"/>
            <p:cNvSpPr/>
            <p:nvPr>
              <p:custDataLst>
                <p:tags r:id="rId2"/>
              </p:custDataLst>
            </p:nvPr>
          </p:nvSpPr>
          <p:spPr>
            <a:xfrm>
              <a:off x="1663" y="3360"/>
              <a:ext cx="8143" cy="5839"/>
            </a:xfrm>
            <a:prstGeom prst="rect">
              <a:avLst/>
            </a:prstGeom>
            <a:noFill/>
          </p:spPr>
          <p:txBody>
            <a:bodyPr wrap="square" lIns="0" tIns="0" rIns="0" bIns="0" rtlCol="0">
              <a:noAutofit/>
            </a:bodyPr>
            <a:p>
              <a:pPr indent="0" algn="just" fontAlgn="auto">
                <a:lnSpc>
                  <a:spcPct val="200000"/>
                </a:lnSpc>
                <a:spcBef>
                  <a:spcPct val="0"/>
                </a:spcBef>
                <a:spcAft>
                  <a:spcPct val="0"/>
                </a:spcAft>
              </a:pP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折线图</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line chart</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a:t>
              </a:r>
              <a:r>
                <a:rPr kumimoji="1" lang="en-US" altLang="zh-CN" sz="2000" dirty="0">
                  <a:solidFill>
                    <a:schemeClr val="tx1">
                      <a:lumMod val="85000"/>
                      <a:lumOff val="15000"/>
                    </a:schemeClr>
                  </a:solidFill>
                  <a:latin typeface="微软雅黑" panose="020B0503020204020204" charset="-122"/>
                  <a:ea typeface="微软雅黑" panose="020B0503020204020204" charset="-122"/>
                  <a:cs typeface="+mn-ea"/>
                  <a:sym typeface="+mn-ea"/>
                </a:rPr>
                <a:t> </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是用于</a:t>
              </a:r>
              <a:r>
                <a:rPr kumimoji="1"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展示数值随时间或其他连续变量的变化趋势</a:t>
              </a:r>
              <a:r>
                <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的可视化工具。每个数据点代表坐标系中的一个特定值，线段连接各个数据点，形成折线。折线图可以清晰地展示数值在坐标系中沿着特定坐标轴的起伏和波动情况。</a:t>
              </a:r>
              <a:endParaRPr kumimoji="1"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grpSp>
      <p:grpSp>
        <p:nvGrpSpPr>
          <p:cNvPr id="2" name="组合 1"/>
          <p:cNvGrpSpPr/>
          <p:nvPr/>
        </p:nvGrpSpPr>
        <p:grpSpPr>
          <a:xfrm>
            <a:off x="298450" y="240665"/>
            <a:ext cx="7024370" cy="743555"/>
            <a:chOff x="273050" y="421670"/>
            <a:chExt cx="2438400" cy="743555"/>
          </a:xfrm>
        </p:grpSpPr>
        <p:sp>
          <p:nvSpPr>
            <p:cNvPr id="3" name="文本框 2"/>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06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数据新闻可视化</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6082665" y="1250315"/>
            <a:ext cx="6005830" cy="5027930"/>
            <a:chOff x="9579" y="1969"/>
            <a:chExt cx="9458" cy="7918"/>
          </a:xfrm>
        </p:grpSpPr>
        <p:sp>
          <p:nvSpPr>
            <p:cNvPr id="13" name="文本框 12"/>
            <p:cNvSpPr txBox="1"/>
            <p:nvPr/>
          </p:nvSpPr>
          <p:spPr>
            <a:xfrm>
              <a:off x="9579" y="8870"/>
              <a:ext cx="9458" cy="1017"/>
            </a:xfrm>
            <a:prstGeom prst="rect">
              <a:avLst/>
            </a:prstGeom>
          </p:spPr>
          <p:txBody>
            <a:bodyPr wrap="square" lIns="0" tIns="0" rIns="0" bIns="0" rtlCol="0" anchor="t">
              <a:spAutoFit/>
            </a:bodyPr>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折线图示例</a:t>
              </a:r>
              <a:r>
                <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 </a:t>
              </a:r>
              <a:endParaRPr lang="en-US" altLang="zh-CN"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a:p>
              <a:pPr marL="0" lvl="1" indent="0" algn="ctr">
                <a:lnSpc>
                  <a:spcPct val="150000"/>
                </a:lnSpc>
                <a:spcBef>
                  <a:spcPct val="0"/>
                </a:spcBef>
              </a:pPr>
              <a:r>
                <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rPr>
                <a:t>来自《张桂梅和华坪女高的背后，有这样心酸的数据》</a:t>
              </a:r>
              <a:endParaRPr lang="zh-CN" altLang="en-US" sz="1400">
                <a:solidFill>
                  <a:srgbClr val="404040"/>
                </a:solidFill>
                <a:uFillTx/>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pic>
          <p:nvPicPr>
            <p:cNvPr id="118" name="图片 8" descr="IMG_256"/>
            <p:cNvPicPr>
              <a:picLocks noChangeAspect="1"/>
            </p:cNvPicPr>
            <p:nvPr/>
          </p:nvPicPr>
          <p:blipFill>
            <a:blip r:embed="rId3"/>
            <a:stretch>
              <a:fillRect/>
            </a:stretch>
          </p:blipFill>
          <p:spPr>
            <a:xfrm>
              <a:off x="10501" y="1969"/>
              <a:ext cx="7613" cy="6901"/>
            </a:xfrm>
            <a:prstGeom prst="rect">
              <a:avLst/>
            </a:prstGeom>
            <a:noFill/>
            <a:ln>
              <a:noFill/>
            </a:ln>
          </p:spPr>
        </p:pic>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tags/tag1.xml><?xml version="1.0" encoding="utf-8"?>
<p:tagLst xmlns:p="http://schemas.openxmlformats.org/presentationml/2006/main">
  <p:tag name="PA" val="v5.2.1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3*l_i*1_7"/>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7"/>
  <p:tag name="KSO_WM_DIAGRAM_VERSION" val="3"/>
  <p:tag name="KSO_WM_DIAGRAM_COLOR_TRICK" val="1"/>
  <p:tag name="KSO_WM_DIAGRAM_COLOR_TEXT_CAN_REMOVE" val="n"/>
  <p:tag name="KSO_WM_UNIT_LINE_FORE_SCHEMECOLOR_INDEX" val="5"/>
  <p:tag name="KSO_WM_DIAGRAM_MAX_ITEMCNT" val="4"/>
  <p:tag name="KSO_WM_DIAGRAM_MIN_ITEMCNT" val="2"/>
  <p:tag name="KSO_WM_DIAGRAM_VIRTUALLY_FRAME" val="{&quot;height&quot;:387.8750030517578,&quot;left&quot;:9.85,&quot;top&quot;:109.8,&quot;width&quot;:986.3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0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5169_1*n_h_h_f*1_2_2_1"/>
  <p:tag name="KSO_WM_TEMPLATE_CATEGORY" val="diagram"/>
  <p:tag name="KSO_WM_TEMPLATE_INDEX" val="20235169"/>
  <p:tag name="KSO_WM_UNIT_LAYERLEVEL" val="1_1_1_1"/>
  <p:tag name="KSO_WM_TAG_VERSION" val="3.0"/>
  <p:tag name="KSO_WM_BEAUTIFY_FLAG" val="#wm#"/>
  <p:tag name="KSO_WM_UNIT_TEXT_FILL_FORE_SCHEMECOLOR_INDEX_BRIGHTNESS" val="0.15"/>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88.3464660644531,&quot;left&quot;:30.05,&quot;top&quot;:201.77676696777343,&quot;width&quot;:897.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添加文本具体内容，简明扼要地阐述您的观点。根据需要可酌情增减文字，以便观者准确地理解您传达的思想。单击此处添加文本具体内容，简明扼要地阐述您的观点。"/>
  <p:tag name="KSO_WM_UNIT_TEXT_FILL_FORE_SCHEMECOLOR_INDEX" val="1"/>
  <p:tag name="KSO_WM_UNIT_TEXT_FILL_TYPE" val="1"/>
  <p:tag name="KSO_WM_DIAGRAM_USE_COLOR_VALUE" val="{&quot;color_scheme&quot;:1,&quot;color_type&quot;:1,&quot;theme_color_indexes&quot;:[5,6,5,6,5,6]}"/>
</p:tagLst>
</file>

<file path=ppt/tags/tag101.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02.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0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4_1*l_h_f*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4"/>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04.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0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4_1*l_h_f*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4"/>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06.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0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4_1*l_h_f*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4"/>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08.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0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4_1*l_h_f*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4"/>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3*l_i*1_8"/>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8"/>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387.8750030517578,&quot;left&quot;:9.85,&quot;top&quot;:109.8,&quot;width&quot;:986.3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10.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1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4_1*l_h_f*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4"/>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12.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1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4_1*l_h_f*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4"/>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14.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1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4_1*l_h_f*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4"/>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16.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1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4_1*l_h_f*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4"/>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18.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1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4_1*l_h_f*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4"/>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3*l_i*1_9"/>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9"/>
  <p:tag name="KSO_WM_DIAGRAM_VERSION" val="3"/>
  <p:tag name="KSO_WM_DIAGRAM_COLOR_TRICK" val="1"/>
  <p:tag name="KSO_WM_DIAGRAM_COLOR_TEXT_CAN_REMOVE" val="n"/>
  <p:tag name="KSO_WM_UNIT_LINE_FORE_SCHEMECOLOR_INDEX" val="5"/>
  <p:tag name="KSO_WM_DIAGRAM_MAX_ITEMCNT" val="4"/>
  <p:tag name="KSO_WM_DIAGRAM_MIN_ITEMCNT" val="2"/>
  <p:tag name="KSO_WM_DIAGRAM_VIRTUALLY_FRAME" val="{&quot;height&quot;:387.8750030517578,&quot;left&quot;:9.85,&quot;top&quot;:109.8,&quot;width&quot;:986.3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20.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21.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22.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2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4_1*l_h_f*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4"/>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2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4_1*l_h_f*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4"/>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25.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26.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2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0945_2*n_h_h_f*1_2_3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DIAGRAM_MAX_ITEMCNT" val="4"/>
  <p:tag name="KSO_WM_DIAGRAM_MIN_ITEMCNT" val="2"/>
  <p:tag name="KSO_WM_DIAGRAM_VIRTUALLY_FRAME" val="{&quot;height&quot;:388.3464660644531,&quot;left&quot;:62.6,&quot;top&quot;:139.92676696777343,&quot;width&quot;:84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TYPE" val="1"/>
  <p:tag name="KSO_WM_UNIT_TEXT_LAYER_COUNT" val="1"/>
  <p:tag name="KSO_WM_UNIT_PRESET_TEXT" val="单击此处输入你的智能图形项正文，文字是您思想的提炼，请尽量言简意赅的阐述观点。单击此处输入你的智能图形项正文，文字是您思想的提炼。单击此处输入你的智能图形项正文，文字是您思想的提炼。"/>
  <p:tag name="KSO_WM_UNIT_TEXT_FILL_FORE_SCHEMECOLOR_INDEX" val="1"/>
  <p:tag name="KSO_WM_UNIT_TEXT_FILL_TYPE" val="1"/>
  <p:tag name="KSO_WM_DIAGRAM_USE_COLOR_VALUE" val="{&quot;color_scheme&quot;:1,&quot;color_type&quot;:1,&quot;theme_color_indexes&quot;:[5,6,5,6,5,6]}"/>
</p:tagLst>
</file>

<file path=ppt/tags/tag12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0945_2*n_h_h_a*1_2_3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DIAGRAM_MAX_ITEMCNT" val="4"/>
  <p:tag name="KSO_WM_DIAGRAM_MIN_ITEMCNT" val="2"/>
  <p:tag name="KSO_WM_DIAGRAM_VIRTUALLY_FRAME" val="{&quot;height&quot;:388.3464660644531,&quot;left&quot;:62.6,&quot;top&quot;:139.92676696777343,&quot;width&quot;:84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TYPE" val="1"/>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12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0945_2*n_h_h_f*1_2_1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DIAGRAM_MAX_ITEMCNT" val="4"/>
  <p:tag name="KSO_WM_DIAGRAM_MIN_ITEMCNT" val="2"/>
  <p:tag name="KSO_WM_DIAGRAM_VIRTUALLY_FRAME" val="{&quot;height&quot;:388.3464660644531,&quot;left&quot;:62.6,&quot;top&quot;:139.92676696777343,&quot;width&quot;:84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TYPE" val="1"/>
  <p:tag name="KSO_WM_UNIT_TEXT_LAYER_COUNT" val="1"/>
  <p:tag name="KSO_WM_UNIT_PRESET_TEXT" val="单击此处输入你的智能图形项正文，文字是您思想的提炼，请尽量言简意赅的阐述观点。单击此处输入你的智能图形项正文，文字是您思想的提炼。 单击此处输入你的智能图形项正文，文字是您思想的提炼。"/>
  <p:tag name="KSO_WM_UNIT_TEXT_FILL_FORE_SCHEMECOLOR_INDEX" val="1"/>
  <p:tag name="KSO_WM_UNIT_TEXT_FILL_TYPE" val="1"/>
  <p:tag name="KSO_WM_DIAGRAM_USE_COLOR_VALUE" val="{&quot;color_scheme&quot;:1,&quot;color_type&quot;:1,&quot;theme_color_indexes&quot;:[5,6,5,6,5,6]}"/>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3*l_i*1_10"/>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1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387.8750030517578,&quot;left&quot;:9.85,&quot;top&quot;:109.8,&quot;width&quot;:986.3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3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0945_2*n_h_h_a*1_2_1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DIAGRAM_MAX_ITEMCNT" val="4"/>
  <p:tag name="KSO_WM_DIAGRAM_MIN_ITEMCNT" val="2"/>
  <p:tag name="KSO_WM_DIAGRAM_VIRTUALLY_FRAME" val="{&quot;height&quot;:388.3464660644531,&quot;left&quot;:62.6,&quot;top&quot;:139.92676696777343,&quot;width&quot;:84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TYPE" val="1"/>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13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0945_2*n_h_h_f*1_2_2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DIAGRAM_MAX_ITEMCNT" val="4"/>
  <p:tag name="KSO_WM_DIAGRAM_MIN_ITEMCNT" val="2"/>
  <p:tag name="KSO_WM_DIAGRAM_VIRTUALLY_FRAME" val="{&quot;height&quot;:388.3464660644531,&quot;left&quot;:62.6,&quot;top&quot;:139.92676696777343,&quot;width&quot;:84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TYPE" val="1"/>
  <p:tag name="KSO_WM_UNIT_TEXT_LAYER_COUNT" val="1"/>
  <p:tag name="KSO_WM_UNIT_PRESET_TEXT" val="单击此处输入你的智能图形项正文，文字是您思想的提炼，请尽量言简意赅的阐述观点。单击此处输入你的智能图形项正文，文字是您思想的提炼。单击此处输入你的智能图形项正文，文字是您思想的提炼。"/>
  <p:tag name="KSO_WM_UNIT_TEXT_FILL_FORE_SCHEMECOLOR_INDEX" val="1"/>
  <p:tag name="KSO_WM_UNIT_TEXT_FILL_TYPE" val="1"/>
  <p:tag name="KSO_WM_DIAGRAM_USE_COLOR_VALUE" val="{&quot;color_scheme&quot;:1,&quot;color_type&quot;:1,&quot;theme_color_indexes&quot;:[5,6,5,6,5,6]}"/>
</p:tagLst>
</file>

<file path=ppt/tags/tag13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0945_2*n_h_h_a*1_2_2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DIAGRAM_MAX_ITEMCNT" val="4"/>
  <p:tag name="KSO_WM_DIAGRAM_MIN_ITEMCNT" val="2"/>
  <p:tag name="KSO_WM_DIAGRAM_VIRTUALLY_FRAME" val="{&quot;height&quot;:388.3464660644531,&quot;left&quot;:62.6,&quot;top&quot;:139.92676696777343,&quot;width&quot;:84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TYPE" val="1"/>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133.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TYPE" val="1"/>
  <p:tag name="KSO_WM_UNIT_LINE_FORE_SCHEMECOLOR_INDEX_1_BRIGHTNESS" val="0"/>
  <p:tag name="KSO_WM_UNIT_LINE_FORE_SCHEMECOLOR_INDEX_1" val="5"/>
  <p:tag name="KSO_WM_UNIT_LINE_FORE_SCHEMECOLOR_INDEX_1_POS" val="0"/>
  <p:tag name="KSO_WM_UNIT_LINE_FORE_SCHEMECOLOR_INDEX_1_TRANS" val="1"/>
  <p:tag name="KSO_WM_UNIT_LINE_FORE_SCHEMECOLOR_INDEX_2_BRIGHTNESS" val="0"/>
  <p:tag name="KSO_WM_UNIT_LINE_FORE_SCHEMECOLOR_INDEX_2" val="5"/>
  <p:tag name="KSO_WM_UNIT_LINE_FORE_SCHEMECOLOR_INDEX_2_POS" val="0.64"/>
  <p:tag name="KSO_WM_UNIT_LINE_FORE_SCHEMECOLOR_INDEX_2_TRANS" val="0"/>
  <p:tag name="KSO_WM_UNIT_LINE_FORE_SCHEMECOLOR_INDEX_3_BRIGHTNESS" val="0.8"/>
  <p:tag name="KSO_WM_UNIT_LINE_FORE_SCHEMECOLOR_INDEX_3" val="15"/>
  <p:tag name="KSO_WM_UNIT_LINE_FORE_SCHEMECOLOR_INDEX_3_POS" val="0.9"/>
  <p:tag name="KSO_WM_UNIT_LINE_FORE_SCHEMECOLOR_INDEX_3_TRANS" val="0.53"/>
  <p:tag name="KSO_WM_UNIT_LINE_FORE_SCHEMECOLOR_INDEX_4_BRIGHTNESS" val="0.8"/>
  <p:tag name="KSO_WM_UNIT_LINE_FORE_SCHEMECOLOR_INDEX_4" val="15"/>
  <p:tag name="KSO_WM_UNIT_LINE_FORE_SCHEMECOLOR_INDEX_4_POS" val="0.95"/>
  <p:tag name="KSO_WM_UNIT_LINE_FORE_SCHEMECOLOR_INDEX_4_TRANS" val="0"/>
  <p:tag name="KSO_WM_UNIT_LINE_FORE_SCHEMECOLOR_INDEX_5_BRIGHTNESS" val="0.8"/>
  <p:tag name="KSO_WM_UNIT_LINE_FORE_SCHEMECOLOR_INDEX_5" val="15"/>
  <p:tag name="KSO_WM_UNIT_LINE_FORE_SCHEMECOLOR_INDEX_5_POS" val="1"/>
  <p:tag name="KSO_WM_UNIT_LINE_FORE_SCHEMECOLOR_INDEX_5_TRANS" val="0.9"/>
  <p:tag name="KSO_WM_UNIT_LINE_GRADIENT_TYPE" val="0"/>
  <p:tag name="KSO_WM_UNIT_LINE_GRADIENT_ANGLE" val="0"/>
  <p:tag name="KSO_WM_UNIT_LINE_GRADIENT_DIRECTION" val="3"/>
  <p:tag name="KSO_WM_UNIT_LINE_FILL_TYPE" val="5"/>
  <p:tag name="KSO_WM_BEAUTIFY_FLAG" val="#wm#"/>
  <p:tag name="KSO_WM_UNIT_HIGHLIGHT" val="0"/>
  <p:tag name="KSO_WM_UNIT_COMPATIBLE" val="0"/>
  <p:tag name="KSO_WM_UNIT_DIAGRAM_ISNUMVISUAL" val="0"/>
  <p:tag name="KSO_WM_UNIT_DIAGRAM_ISREFERUNIT" val="0"/>
  <p:tag name="KSO_WM_UNIT_ID" val="diagram20230945_2*n_h_i*1_2_1"/>
  <p:tag name="KSO_WM_TEMPLATE_CATEGORY" val="diagram"/>
  <p:tag name="KSO_WM_TEMPLATE_INDEX" val="20230945"/>
  <p:tag name="KSO_WM_UNIT_LAYERLEVEL" val="1_1_1"/>
  <p:tag name="KSO_WM_TAG_VERSION" val="3.0"/>
  <p:tag name="KSO_WM_DIAGRAM_VERSION" val="3"/>
  <p:tag name="KSO_WM_DIAGRAM_COLOR_TRICK" val="3"/>
  <p:tag name="KSO_WM_DIAGRAM_COLOR_TEXT_CAN_REMOVE" val="n"/>
  <p:tag name="KSO_WM_DIAGRAM_GROUP_CODE" val="n1-1"/>
  <p:tag name="KSO_WM_UNIT_TYPE" val="n_h_i"/>
  <p:tag name="KSO_WM_UNIT_INDEX" val="1_2_1"/>
  <p:tag name="KSO_WM_DIAGRAM_MAX_ITEMCNT" val="4"/>
  <p:tag name="KSO_WM_DIAGRAM_MIN_ITEMCNT" val="2"/>
  <p:tag name="KSO_WM_DIAGRAM_VIRTUALLY_FRAME" val="{&quot;height&quot;:388.3464660644531,&quot;left&quot;:62.6,&quot;top&quot;:139.92676696777343,&quot;width&quot;:842}"/>
  <p:tag name="KSO_WM_DIAGRAM_COLOR_MATCH_VALUE" val="{&quot;shape&quot;:{&quot;fill&quot;:{&quot;type&quot;:0},&quot;glow&quot;:{&quot;colorType&quot;:0},&quot;line&quot;:{&quot;gradient&quot;:[{&quot;brightness&quot;:0.5,&quot;colorType&quot;:1,&quot;foreColorIndex&quot;:13,&quot;pos&quot;:1,&quot;transparency&quot;:0.699999988079071},{&quot;brightness&quot;:0.800000011920929,&quot;colorType&quot;:2,&quot;pos&quot;:0.15000000596046448,&quot;rgb&quot;:&quot;#ffffff&quot;,&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34.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945_2*n_h_h_i*1_2_2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UNIT_SUBTYPE" val="d"/>
  <p:tag name="KSO_WM_UNIT_TYPE" val="n_h_h_i"/>
  <p:tag name="KSO_WM_UNIT_INDEX" val="1_2_2_1"/>
  <p:tag name="KSO_WM_DIAGRAM_MAX_ITEMCNT" val="4"/>
  <p:tag name="KSO_WM_DIAGRAM_MIN_ITEMCNT" val="2"/>
  <p:tag name="KSO_WM_DIAGRAM_VIRTUALLY_FRAME" val="{&quot;height&quot;:388.3464660644531,&quot;left&quot;:62.6,&quot;top&quot;:139.92676696777343,&quot;width&quot;:842}"/>
  <p:tag name="KSO_WM_DIAGRAM_COLOR_MATCH_VALUE" val="{&quot;shape&quot;:{&quot;fill&quot;:{&quot;solid&quot;:{&quot;brightness&quot;:0,&quot;colorType&quot;:1,&quot;foreColorIndex&quot;:6,&quot;transparency&quot;:0},&quot;type&quot;:1},&quot;glow&quot;:{&quot;colorType&quot;:0},&quot;line&quot;:{&quot;gradient&quot;:[{&quot;brightness&quot;:0,&quot;colorType&quot;:2,&quot;pos&quot;:0.3700000047683716,&quot;rgb&quot;:&quot;#ffffff&quot;,&quot;transparency&quot;:0},{&quot;brightness&quot;:0.800000011920929,&quot;colorType&quot;:1,&quot;foreColorIndex&quot;:6,&quot;pos&quot;:0,&quot;transparency&quot;:0},{&quot;brightness&quot;:0,&quot;colorType&quot;:2,&quot;pos&quot;:1,&quot;rgb&quot;:&quot;#ffffff&quot;,&quot;transparency&quot;:0},{&quot;brightness&quot;:0.800000011920929,&quot;colorType&quot;:1,&quot;foreColorIndex&quot;:6,&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6"/>
  <p:tag name="KSO_WM_UNIT_FILL_FORE_SCHEMECOLOR_INDEX_BRIGHTNESS" val="0"/>
  <p:tag name="KSO_WM_DIAGRAM_USE_COLOR_VALUE" val="{&quot;color_scheme&quot;:1,&quot;color_type&quot;:1,&quot;theme_color_indexes&quot;:[5,6,5,6,5,6]}"/>
</p:tagLst>
</file>

<file path=ppt/tags/tag135.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945_2*n_h_h_i*1_2_1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UNIT_SUBTYPE" val="d"/>
  <p:tag name="KSO_WM_UNIT_TYPE" val="n_h_h_i"/>
  <p:tag name="KSO_WM_UNIT_INDEX" val="1_2_1_1"/>
  <p:tag name="KSO_WM_DIAGRAM_MAX_ITEMCNT" val="4"/>
  <p:tag name="KSO_WM_DIAGRAM_MIN_ITEMCNT" val="2"/>
  <p:tag name="KSO_WM_DIAGRAM_VIRTUALLY_FRAME" val="{&quot;height&quot;:388.3464660644531,&quot;left&quot;:62.6,&quot;top&quot;:139.92676696777343,&quot;width&quot;:842}"/>
  <p:tag name="KSO_WM_DIAGRAM_COLOR_MATCH_VALUE" val="{&quot;shape&quot;:{&quot;fill&quot;:{&quot;solid&quot;:{&quot;brightness&quot;:0,&quot;colorType&quot;:1,&quot;foreColorIndex&quot;:5,&quot;transparency&quot;:0},&quot;type&quot;:1},&quot;glow&quot;:{&quot;colorType&quot;:0},&quot;line&quot;:{&quot;gradient&quot;:[{&quot;brightness&quot;:0,&quot;colorType&quot;:2,&quot;pos&quot;:0.3700000047683716,&quot;rgb&quot;:&quot;#ffffff&quot;,&quot;transparency&quot;:0},{&quot;brightness&quot;:0.800000011920929,&quot;colorType&quot;:1,&quot;foreColorIndex&quot;:5,&quot;pos&quot;:0,&quot;transparency&quot;:0},{&quot;brightness&quot;:0,&quot;colorType&quot;:2,&quot;pos&quot;:1,&quot;rgb&quot;:&quot;#ffffff&quot;,&quot;transparency&quot;:0},{&quot;brightness&quot;:0.800000011920929,&quot;colorType&quot;:1,&quot;foreColorIndex&quot;:5,&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36.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945_2*n_h_h_i*1_2_3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UNIT_SUBTYPE" val="d"/>
  <p:tag name="KSO_WM_UNIT_TYPE" val="n_h_h_i"/>
  <p:tag name="KSO_WM_UNIT_INDEX" val="1_2_3_1"/>
  <p:tag name="KSO_WM_DIAGRAM_MAX_ITEMCNT" val="4"/>
  <p:tag name="KSO_WM_DIAGRAM_MIN_ITEMCNT" val="2"/>
  <p:tag name="KSO_WM_DIAGRAM_VIRTUALLY_FRAME" val="{&quot;height&quot;:388.3464660644531,&quot;left&quot;:62.6,&quot;top&quot;:139.92676696777343,&quot;width&quot;:842}"/>
  <p:tag name="KSO_WM_DIAGRAM_COLOR_MATCH_VALUE" val="{&quot;shape&quot;:{&quot;fill&quot;:{&quot;solid&quot;:{&quot;brightness&quot;:0,&quot;colorType&quot;:1,&quot;foreColorIndex&quot;:7,&quot;transparency&quot;:0},&quot;type&quot;:1},&quot;glow&quot;:{&quot;colorType&quot;:0},&quot;line&quot;:{&quot;gradient&quot;:[{&quot;brightness&quot;:0,&quot;colorType&quot;:2,&quot;pos&quot;:0.3700000047683716,&quot;rgb&quot;:&quot;#ffffff&quot;,&quot;transparency&quot;:0},{&quot;brightness&quot;:0.800000011920929,&quot;colorType&quot;:1,&quot;foreColorIndex&quot;:10,&quot;pos&quot;:0,&quot;transparency&quot;:0},{&quot;brightness&quot;:0,&quot;colorType&quot;:2,&quot;pos&quot;:1,&quot;rgb&quot;:&quot;#ffffff&quot;,&quot;transparency&quot;:0},{&quot;brightness&quot;:0.800000011920929,&quot;colorType&quot;:1,&quot;foreColorIndex&quot;:7,&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7"/>
  <p:tag name="KSO_WM_UNIT_FILL_FORE_SCHEMECOLOR_INDEX_BRIGHTNESS" val="0"/>
  <p:tag name="KSO_WM_DIAGRAM_USE_COLOR_VALUE" val="{&quot;color_scheme&quot;:1,&quot;color_type&quot;:1,&quot;theme_color_indexes&quot;:[5,6,5,6,5,6]}"/>
</p:tagLst>
</file>

<file path=ppt/tags/tag137.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945_2*n_h_a*1_1_1"/>
  <p:tag name="KSO_WM_TEMPLATE_CATEGORY" val="diagram"/>
  <p:tag name="KSO_WM_TEMPLATE_INDEX" val="20230945"/>
  <p:tag name="KSO_WM_UNIT_LAYERLEVEL" val="1_1_1"/>
  <p:tag name="KSO_WM_TAG_VERSION" val="3.0"/>
  <p:tag name="KSO_WM_DIAGRAM_VERSION" val="3"/>
  <p:tag name="KSO_WM_DIAGRAM_COLOR_TRICK" val="3"/>
  <p:tag name="KSO_WM_DIAGRAM_COLOR_TEXT_CAN_REMOVE" val="n"/>
  <p:tag name="KSO_WM_UNIT_ISCONTENTSTITLE" val="0"/>
  <p:tag name="KSO_WM_UNIT_ISNUMDGMTITLE" val="0"/>
  <p:tag name="KSO_WM_UNIT_NOCLEAR" val="0"/>
  <p:tag name="KSO_WM_UNIT_VALUE" val="30"/>
  <p:tag name="KSO_WM_DIAGRAM_GROUP_CODE" val="n1-1"/>
  <p:tag name="KSO_WM_UNIT_TYPE" val="n_h_a"/>
  <p:tag name="KSO_WM_UNIT_INDEX" val="1_1_1"/>
  <p:tag name="KSO_WM_DIAGRAM_MAX_ITEMCNT" val="4"/>
  <p:tag name="KSO_WM_DIAGRAM_MIN_ITEMCNT" val="2"/>
  <p:tag name="KSO_WM_DIAGRAM_VIRTUALLY_FRAME" val="{&quot;height&quot;:388.3464660644531,&quot;left&quot;:62.6,&quot;top&quot;:139.92676696777343,&quot;width&quot;:842}"/>
  <p:tag name="KSO_WM_DIAGRAM_COLOR_MATCH_VALUE" val="{&quot;shape&quot;:{&quot;fill&quot;:{&quot;solid&quot;:{&quot;brightness&quot;:0,&quot;colorType&quot;:1,&quot;foreColorIndex&quot;:5,&quot;transparency&quot;:0},&quot;type&quot;:1},&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PRESET_TEXT" val="单击添加&#10;项标题"/>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38.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2_2"/>
  <p:tag name="KSO_WM_UNIT_ID" val="diagram20231486_3*n_h_i*1_2_2"/>
  <p:tag name="KSO_WM_TEMPLATE_CATEGORY" val="diagram"/>
  <p:tag name="KSO_WM_TEMPLATE_INDEX" val="20231486"/>
  <p:tag name="KSO_WM_UNIT_LAYERLEVEL" val="1_1_1"/>
  <p:tag name="KSO_WM_TAG_VERSION" val="3.0"/>
  <p:tag name="KSO_WM_BEAUTIFY_FLAG" val="#wm#"/>
  <p:tag name="KSO_WM_DIAGRAM_VERSION" val="3"/>
  <p:tag name="KSO_WM_DIAGRAM_MAX_ITEMCNT" val="6"/>
  <p:tag name="KSO_WM_DIAGRAM_MIN_ITEMCNT" val="1"/>
  <p:tag name="KSO_WM_DIAGRAM_VIRTUALLY_FRAME" val="{&quot;height&quot;:371.79998779296875,&quot;left&quot;:1.479180908203125,&quot;top&quot;:145.9250061035156,&quot;width&quot;:925.17081909179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COLOR_TRICK" val="1"/>
  <p:tag name="KSO_WM_DIAGRAM_COLOR_TEXT_CAN_REMOVE" val="n"/>
  <p:tag name="KSO_WM_DIAGRAM_USE_COLOR_VALUE" val="{&quot;color_scheme&quot;:1,&quot;color_type&quot;:1,&quot;theme_color_indexes&quot;:[5,6,5,6,5,6]}"/>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3*l_i*1_11"/>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11"/>
  <p:tag name="KSO_WM_DIAGRAM_VERSION" val="3"/>
  <p:tag name="KSO_WM_DIAGRAM_COLOR_TRICK" val="1"/>
  <p:tag name="KSO_WM_DIAGRAM_COLOR_TEXT_CAN_REMOVE" val="n"/>
  <p:tag name="KSO_WM_UNIT_LINE_FORE_SCHEMECOLOR_INDEX" val="5"/>
  <p:tag name="KSO_WM_DIAGRAM_MAX_ITEMCNT" val="4"/>
  <p:tag name="KSO_WM_DIAGRAM_MIN_ITEMCNT" val="2"/>
  <p:tag name="KSO_WM_DIAGRAM_VIRTUALLY_FRAME" val="{&quot;height&quot;:387.8750030517578,&quot;left&quot;:9.85,&quot;top&quot;:109.8,&quot;width&quot;:986.3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40.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2_1"/>
  <p:tag name="KSO_WM_UNIT_ID" val="diagram20231486_3*n_h_h_a*1_2_2_1"/>
  <p:tag name="KSO_WM_TEMPLATE_CATEGORY" val="diagram"/>
  <p:tag name="KSO_WM_TEMPLATE_INDEX" val="20231486"/>
  <p:tag name="KSO_WM_UNIT_LAYERLEVEL" val="1_1_1_1"/>
  <p:tag name="KSO_WM_TAG_VERSION" val="3.0"/>
  <p:tag name="KSO_WM_UNIT_ISCONTENTSTITLE" val="0"/>
  <p:tag name="KSO_WM_UNIT_ISNUMDGMTITLE" val="0"/>
  <p:tag name="KSO_WM_UNIT_NOCLEAR" val="0"/>
  <p:tag name="KSO_WM_BEAUTIFY_FLAG" val="#wm#"/>
  <p:tag name="KSO_WM_DIAGRAM_VERSION" val="3"/>
  <p:tag name="KSO_WM_DIAGRAM_MAX_ITEMCNT" val="6"/>
  <p:tag name="KSO_WM_DIAGRAM_MIN_ITEMCNT" val="1"/>
  <p:tag name="KSO_WM_DIAGRAM_VIRTUALLY_FRAME" val="{&quot;height&quot;:371.79998779296875,&quot;left&quot;:1.479180908203125,&quot;top&quot;:145.9250061035156,&quot;width&quot;:925.1708190917968}"/>
  <p:tag name="KSO_WM_DIAGRAM_COLOR_MATCH_VALUE" val="{&quot;shape&quot;:{&quot;fill&quot;:{&quot;solid&quot;:{&quot;brightness&quot;:0,&quot;colorType&quot;:1,&quot;foreColorIndex&quot;:5,&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VALUE" val="8"/>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项标题"/>
  <p:tag name="KSO_WM_UNIT_TEXT_TYPE" val="1"/>
  <p:tag name="KSO_WM_DIAGRAM_USE_COLOR_VALUE" val="{&quot;color_scheme&quot;:1,&quot;color_type&quot;:1,&quot;theme_color_indexes&quot;:[5,6,5,6,5,6]}"/>
</p:tagLst>
</file>

<file path=ppt/tags/tag141.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3_1"/>
  <p:tag name="KSO_WM_UNIT_ID" val="diagram20231486_3*n_h_h_a*1_2_3_1"/>
  <p:tag name="KSO_WM_TEMPLATE_CATEGORY" val="diagram"/>
  <p:tag name="KSO_WM_TEMPLATE_INDEX" val="20231486"/>
  <p:tag name="KSO_WM_UNIT_LAYERLEVEL" val="1_1_1_1"/>
  <p:tag name="KSO_WM_TAG_VERSION" val="3.0"/>
  <p:tag name="KSO_WM_UNIT_ISCONTENTSTITLE" val="0"/>
  <p:tag name="KSO_WM_UNIT_ISNUMDGMTITLE" val="0"/>
  <p:tag name="KSO_WM_UNIT_NOCLEAR" val="0"/>
  <p:tag name="KSO_WM_BEAUTIFY_FLAG" val="#wm#"/>
  <p:tag name="KSO_WM_DIAGRAM_VERSION" val="3"/>
  <p:tag name="KSO_WM_UNIT_VALUE" val="18"/>
  <p:tag name="KSO_WM_DIAGRAM_MAX_ITEMCNT" val="6"/>
  <p:tag name="KSO_WM_DIAGRAM_MIN_ITEMCNT" val="1"/>
  <p:tag name="KSO_WM_DIAGRAM_VIRTUALLY_FRAME" val="{&quot;height&quot;:371.79998779296875,&quot;left&quot;:1.479180908203125,&quot;top&quot;:145.9250061035156,&quot;width&quot;:925.1708190917968}"/>
  <p:tag name="KSO_WM_DIAGRAM_COLOR_MATCH_VALUE" val="{&quot;shape&quot;:{&quot;fill&quot;:{&quot;solid&quot;:{&quot;brightness&quot;:0,&quot;colorType&quot;:1,&quot;foreColorIndex&quot;:6,&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FILL_TYPE" val="1"/>
  <p:tag name="KSO_WM_UNIT_FILL_FORE_SCHEMECOLOR_INDEX" val="6"/>
  <p:tag name="KSO_WM_UNIT_FILL_FORE_SCHEMECOLOR_INDEX_BRIGHTNESS" val="0"/>
  <p:tag name="KSO_WM_UNIT_TEXT_FILL_FORE_SCHEMECOLOR_INDEX" val="1"/>
  <p:tag name="KSO_WM_UNIT_TEXT_FILL_TYPE" val="1"/>
  <p:tag name="KSO_WM_UNIT_PRESET_TEXT" val="项标题"/>
  <p:tag name="KSO_WM_UNIT_TEXT_TYPE" val="1"/>
  <p:tag name="KSO_WM_DIAGRAM_USE_COLOR_VALUE" val="{&quot;color_scheme&quot;:1,&quot;color_type&quot;:1,&quot;theme_color_indexes&quot;:[5,6,5,6,5,6]}"/>
</p:tagLst>
</file>

<file path=ppt/tags/tag142.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1_1"/>
  <p:tag name="KSO_WM_UNIT_ID" val="diagram20231486_3*n_h_h_a*1_2_1_1"/>
  <p:tag name="KSO_WM_TEMPLATE_CATEGORY" val="diagram"/>
  <p:tag name="KSO_WM_TEMPLATE_INDEX" val="20231486"/>
  <p:tag name="KSO_WM_UNIT_LAYERLEVEL" val="1_1_1_1"/>
  <p:tag name="KSO_WM_TAG_VERSION" val="3.0"/>
  <p:tag name="KSO_WM_UNIT_ISCONTENTSTITLE" val="0"/>
  <p:tag name="KSO_WM_UNIT_ISNUMDGMTITLE" val="0"/>
  <p:tag name="KSO_WM_UNIT_NOCLEAR" val="0"/>
  <p:tag name="KSO_WM_BEAUTIFY_FLAG" val="#wm#"/>
  <p:tag name="KSO_WM_DIAGRAM_VERSION" val="3"/>
  <p:tag name="KSO_WM_UNIT_VALUE" val="18"/>
  <p:tag name="KSO_WM_DIAGRAM_MAX_ITEMCNT" val="6"/>
  <p:tag name="KSO_WM_DIAGRAM_MIN_ITEMCNT" val="1"/>
  <p:tag name="KSO_WM_DIAGRAM_VIRTUALLY_FRAME" val="{&quot;height&quot;:371.79998779296875,&quot;left&quot;:1.479180908203125,&quot;top&quot;:145.9250061035156,&quot;width&quot;:925.1708190917968}"/>
  <p:tag name="KSO_WM_DIAGRAM_COLOR_MATCH_VALUE" val="{&quot;shape&quot;:{&quot;fill&quot;:{&quot;solid&quot;:{&quot;brightness&quot;:0,&quot;colorType&quot;:1,&quot;foreColorIndex&quot;:6,&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FILL_TYPE" val="1"/>
  <p:tag name="KSO_WM_UNIT_FILL_FORE_SCHEMECOLOR_INDEX" val="6"/>
  <p:tag name="KSO_WM_UNIT_FILL_FORE_SCHEMECOLOR_INDEX_BRIGHTNESS" val="0"/>
  <p:tag name="KSO_WM_UNIT_TEXT_FILL_FORE_SCHEMECOLOR_INDEX" val="1"/>
  <p:tag name="KSO_WM_UNIT_TEXT_FILL_TYPE" val="1"/>
  <p:tag name="KSO_WM_UNIT_PRESET_TEXT" val="项标题"/>
  <p:tag name="KSO_WM_UNIT_TEXT_TYPE" val="1"/>
  <p:tag name="KSO_WM_DIAGRAM_USE_COLOR_VALUE" val="{&quot;color_scheme&quot;:1,&quot;color_type&quot;:1,&quot;theme_color_indexes&quot;:[5,6,5,6,5,6]}"/>
</p:tagLst>
</file>

<file path=ppt/tags/tag143.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486_3*n_h_h_i*1_2_2_1"/>
  <p:tag name="KSO_WM_TEMPLATE_CATEGORY" val="diagram"/>
  <p:tag name="KSO_WM_TEMPLATE_INDEX" val="20231486"/>
  <p:tag name="KSO_WM_UNIT_LAYERLEVEL" val="1_1_1_1"/>
  <p:tag name="KSO_WM_TAG_VERSION" val="3.0"/>
  <p:tag name="KSO_WM_UNIT_SUBTYPE" val="d"/>
  <p:tag name="KSO_WM_BEAUTIFY_FLAG" val="#wm#"/>
  <p:tag name="KSO_WM_DIAGRAM_VERSION" val="3"/>
  <p:tag name="KSO_WM_DIAGRAM_MAX_ITEMCNT" val="6"/>
  <p:tag name="KSO_WM_DIAGRAM_MIN_ITEMCNT" val="1"/>
  <p:tag name="KSO_WM_DIAGRAM_VIRTUALLY_FRAME" val="{&quot;height&quot;:371.79998779296875,&quot;left&quot;:1.479180908203125,&quot;top&quot;:145.9250061035156,&quot;width&quot;:925.1708190917968}"/>
  <p:tag name="KSO_WM_DIAGRAM_COLOR_MATCH_VALUE" val="{&quot;shape&quot;:{&quot;fill&quot;:{&quot;solid&quot;:{&quot;brightness&quot;:0.800000011920929,&quot;colorType&quot;:1,&quot;foreColorIndex&quot;:5,&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5,6,5,6,5,6]}"/>
</p:tagLst>
</file>

<file path=ppt/tags/tag144.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486_3*n_h_h_i*1_2_3_1"/>
  <p:tag name="KSO_WM_TEMPLATE_CATEGORY" val="diagram"/>
  <p:tag name="KSO_WM_TEMPLATE_INDEX" val="20231486"/>
  <p:tag name="KSO_WM_UNIT_LAYERLEVEL" val="1_1_1_1"/>
  <p:tag name="KSO_WM_TAG_VERSION" val="3.0"/>
  <p:tag name="KSO_WM_UNIT_SUBTYPE" val="d"/>
  <p:tag name="KSO_WM_BEAUTIFY_FLAG" val="#wm#"/>
  <p:tag name="KSO_WM_DIAGRAM_VERSION" val="3"/>
  <p:tag name="KSO_WM_DIAGRAM_MAX_ITEMCNT" val="6"/>
  <p:tag name="KSO_WM_DIAGRAM_MIN_ITEMCNT" val="1"/>
  <p:tag name="KSO_WM_DIAGRAM_VIRTUALLY_FRAME" val="{&quot;height&quot;:371.79998779296875,&quot;left&quot;:1.479180908203125,&quot;top&quot;:145.9250061035156,&quot;width&quot;:925.1708190917968}"/>
  <p:tag name="KSO_WM_DIAGRAM_COLOR_MATCH_VALUE" val="{&quot;shape&quot;:{&quot;fill&quot;:{&quot;solid&quot;:{&quot;brightness&quot;:0.800000011920929,&quot;colorType&quot;:1,&quot;foreColorIndex&quot;:5,&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5,6,5,6,5,6]}"/>
</p:tagLst>
</file>

<file path=ppt/tags/tag145.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1486_3*n_h_h_i*1_2_1_1"/>
  <p:tag name="KSO_WM_TEMPLATE_CATEGORY" val="diagram"/>
  <p:tag name="KSO_WM_TEMPLATE_INDEX" val="20231486"/>
  <p:tag name="KSO_WM_UNIT_LAYERLEVEL" val="1_1_1_1"/>
  <p:tag name="KSO_WM_TAG_VERSION" val="3.0"/>
  <p:tag name="KSO_WM_UNIT_SUBTYPE" val="d"/>
  <p:tag name="KSO_WM_BEAUTIFY_FLAG" val="#wm#"/>
  <p:tag name="KSO_WM_DIAGRAM_VERSION" val="3"/>
  <p:tag name="KSO_WM_DIAGRAM_MAX_ITEMCNT" val="6"/>
  <p:tag name="KSO_WM_DIAGRAM_MIN_ITEMCNT" val="1"/>
  <p:tag name="KSO_WM_DIAGRAM_VIRTUALLY_FRAME" val="{&quot;height&quot;:371.79998779296875,&quot;left&quot;:1.479180908203125,&quot;top&quot;:145.9250061035156,&quot;width&quot;:925.1708190917968}"/>
  <p:tag name="KSO_WM_DIAGRAM_COLOR_MATCH_VALUE" val="{&quot;shape&quot;:{&quot;fill&quot;:{&quot;solid&quot;:{&quot;brightness&quot;:0.800000011920929,&quot;colorType&quot;:1,&quot;foreColorIndex&quot;:5,&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5,6,5,6,5,6]}"/>
</p:tagLst>
</file>

<file path=ppt/tags/tag146.xml><?xml version="1.0" encoding="utf-8"?>
<p:tagLst xmlns:p="http://schemas.openxmlformats.org/presentationml/2006/main">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1486_3*n_h_a*1_1_1"/>
  <p:tag name="KSO_WM_TEMPLATE_CATEGORY" val="diagram"/>
  <p:tag name="KSO_WM_TEMPLATE_INDEX" val="20231486"/>
  <p:tag name="KSO_WM_UNIT_LAYERLEVEL" val="1_1_1"/>
  <p:tag name="KSO_WM_TAG_VERSION" val="3.0"/>
  <p:tag name="KSO_WM_BEAUTIFY_FLAG" val="#wm#"/>
  <p:tag name="KSO_WM_UNIT_ISCONTENTSTITLE" val="0"/>
  <p:tag name="KSO_WM_UNIT_ISNUMDGMTITLE" val="0"/>
  <p:tag name="KSO_WM_UNIT_NOCLEAR" val="0"/>
  <p:tag name="KSO_WM_UNIT_VALUE" val="36"/>
  <p:tag name="KSO_WM_DIAGRAM_VERSION" val="3"/>
  <p:tag name="KSO_WM_DIAGRAM_MAX_ITEMCNT" val="6"/>
  <p:tag name="KSO_WM_DIAGRAM_MIN_ITEMCNT" val="1"/>
  <p:tag name="KSO_WM_DIAGRAM_VIRTUALLY_FRAME" val="{&quot;height&quot;:371.79998779296875,&quot;left&quot;:1.479180908203125,&quot;top&quot;:145.9250061035156,&quot;width&quot;:925.170819091796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标题"/>
  <p:tag name="KSO_WM_UNIT_TEXT_TYPE" val="1"/>
  <p:tag name="KSO_WM_DIAGRAM_USE_COLOR_VALUE" val="{&quot;color_scheme&quot;:1,&quot;color_type&quot;:1,&quot;theme_color_indexes&quot;:[5,6,5,6,5,6]}"/>
</p:tagLst>
</file>

<file path=ppt/tags/tag147.xml><?xml version="1.0" encoding="utf-8"?>
<p:tagLst xmlns:p="http://schemas.openxmlformats.org/presentationml/2006/main">
  <p:tag name="KSO_WM_UNIT_LINE_FORE_SCHEMECOLOR_INDEX_BRIGHTNESS" val="0"/>
  <p:tag name="KSO_WM_UNIT_LINE_FILL_TYPE" val="2"/>
  <p:tag name="KSO_WM_UNIT_SHADOW_SCHEMECOLOR_INDEX_BRIGHTNESS" val="-0.35"/>
  <p:tag name="KSO_WM_UNIT_SHADOW_SCHEMECOLOR_INDEX" val="14"/>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231486_3*n_h_i*1_1_2"/>
  <p:tag name="KSO_WM_TEMPLATE_CATEGORY" val="diagram"/>
  <p:tag name="KSO_WM_TEMPLATE_INDEX" val="20231486"/>
  <p:tag name="KSO_WM_UNIT_LAYERLEVEL" val="1_1_1"/>
  <p:tag name="KSO_WM_TAG_VERSION" val="3.0"/>
  <p:tag name="KSO_WM_BEAUTIFY_FLAG" val="#wm#"/>
  <p:tag name="KSO_WM_DIAGRAM_VERSION" val="3"/>
  <p:tag name="KSO_WM_DIAGRAM_MAX_ITEMCNT" val="6"/>
  <p:tag name="KSO_WM_DIAGRAM_MIN_ITEMCNT" val="1"/>
  <p:tag name="KSO_WM_DIAGRAM_VIRTUALLY_FRAME" val="{&quot;height&quot;:371.79998779296875,&quot;left&quot;:1.479180908203125,&quot;top&quot;:145.9250061035156,&quot;width&quot;:925.1708190917968}"/>
  <p:tag name="KSO_WM_DIAGRAM_COLOR_MATCH_VALUE" val="{&quot;shape&quot;:{&quot;fill&quot;:{&quot;type&quot;:0},&quot;glow&quot;:{&quot;colorType&quot;:0},&quot;line&quot;:{&quot;solidLine&quot;:{&quot;brightness&quot;:0,&quot;colorType&quot;:1,&quot;foreColorIndex&quot;:6,&quot;transparency&quot;:0},&quot;type&quot;:1},&quot;shadow&quot;:{&quot;brightness&quot;:-0.349999994039535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FILL_TYPE" val="1"/>
  <p:tag name="KSO_WM_UNIT_FILL_FORE_SCHEMECOLOR_INDEX" val="5"/>
  <p:tag name="KSO_WM_UNIT_FILL_FORE_SCHEMECOLOR_INDEX_BRIGHTNESS" val="0"/>
  <p:tag name="KSO_WM_UNIT_LINE_FORE_SCHEMECOLOR_INDEX" val="6"/>
  <p:tag name="KSO_WM_DIAGRAM_USE_COLOR_VALUE" val="{&quot;color_scheme&quot;:1,&quot;color_type&quot;:1,&quot;theme_color_indexes&quot;:[5,6,5,6,5,6]}"/>
</p:tagLst>
</file>

<file path=ppt/tags/tag148.xml><?xml version="1.0" encoding="utf-8"?>
<p:tagLst xmlns:p="http://schemas.openxmlformats.org/presentationml/2006/main">
  <p:tag name="KSO_WM_UNIT_TEXT_FILL_FORE_SCHEMECOLOR_INDEX_BRIGHTNESS" val="-0.5"/>
  <p:tag name="KSO_WM_UNIT_SUBTYPE" val="a"/>
  <p:tag name="KSO_WM_UNIT_NOCLEAR" val="0"/>
  <p:tag name="KSO_WM_UNIT_VALUE" val="23"/>
  <p:tag name="KSO_WM_UNIT_HIGHLIGHT" val="0"/>
  <p:tag name="KSO_WM_UNIT_COMPATIBLE" val="0"/>
  <p:tag name="KSO_WM_UNIT_DIAGRAM_ISNUMVISUAL" val="0"/>
  <p:tag name="KSO_WM_UNIT_DIAGRAM_ISREFERUNIT" val="0"/>
  <p:tag name="KSO_WM_DIAGRAM_GROUP_CODE" val="n1-1"/>
  <p:tag name="KSO_WM_UNIT_TYPE" val="n_h_h_f"/>
  <p:tag name="KSO_WM_UNIT_INDEX" val="1_2_3_1"/>
  <p:tag name="KSO_WM_UNIT_ID" val="diagram20231486_3*n_h_h_f*1_2_3_1"/>
  <p:tag name="KSO_WM_TEMPLATE_CATEGORY" val="diagram"/>
  <p:tag name="KSO_WM_TEMPLATE_INDEX" val="20231486"/>
  <p:tag name="KSO_WM_UNIT_LAYERLEVEL" val="1_1_1_1"/>
  <p:tag name="KSO_WM_TAG_VERSION" val="3.0"/>
  <p:tag name="KSO_WM_BEAUTIFY_FLAG" val="#wm#"/>
  <p:tag name="KSO_WM_DIAGRAM_VERSION" val="3"/>
  <p:tag name="KSO_WM_DIAGRAM_MAX_ITEMCNT" val="6"/>
  <p:tag name="KSO_WM_DIAGRAM_MIN_ITEMCNT" val="1"/>
  <p:tag name="KSO_WM_DIAGRAM_VIRTUALLY_FRAME" val="{&quot;height&quot;:371.79998779296875,&quot;left&quot;:1.479180908203125,&quot;top&quot;:145.9250061035156,&quot;width&quot;:925.17081909179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TEXT_FILL_FORE_SCHEMECOLOR_INDEX" val="1"/>
  <p:tag name="KSO_WM_UNIT_TEXT_FILL_TYPE" val="1"/>
  <p:tag name="KSO_WM_UNIT_PRESET_TEXT" val="单击此处输入你的正文，文字是您思想的提炼"/>
  <p:tag name="KSO_WM_UNIT_TEXT_TYPE" val="1"/>
  <p:tag name="KSO_WM_DIAGRAM_USE_COLOR_VALUE" val="{&quot;color_scheme&quot;:1,&quot;color_type&quot;:1,&quot;theme_color_indexes&quot;:[5,6,5,6,5,6]}"/>
</p:tagLst>
</file>

<file path=ppt/tags/tag149.xml><?xml version="1.0" encoding="utf-8"?>
<p:tagLst xmlns:p="http://schemas.openxmlformats.org/presentationml/2006/main">
  <p:tag name="KSO_WM_UNIT_TEXT_FILL_FORE_SCHEMECOLOR_INDEX_BRIGHTNESS" val="-0.5"/>
  <p:tag name="KSO_WM_UNIT_SUBTYPE" val="a"/>
  <p:tag name="KSO_WM_UNIT_NOCLEAR" val="0"/>
  <p:tag name="KSO_WM_UNIT_VALUE" val="23"/>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231486_3*n_h_h_f*1_2_1_1"/>
  <p:tag name="KSO_WM_TEMPLATE_CATEGORY" val="diagram"/>
  <p:tag name="KSO_WM_TEMPLATE_INDEX" val="20231486"/>
  <p:tag name="KSO_WM_UNIT_LAYERLEVEL" val="1_1_1_1"/>
  <p:tag name="KSO_WM_TAG_VERSION" val="3.0"/>
  <p:tag name="KSO_WM_BEAUTIFY_FLAG" val="#wm#"/>
  <p:tag name="KSO_WM_DIAGRAM_VERSION" val="3"/>
  <p:tag name="KSO_WM_DIAGRAM_MAX_ITEMCNT" val="6"/>
  <p:tag name="KSO_WM_DIAGRAM_MIN_ITEMCNT" val="1"/>
  <p:tag name="KSO_WM_DIAGRAM_VIRTUALLY_FRAME" val="{&quot;height&quot;:371.79998779296875,&quot;left&quot;:1.479180908203125,&quot;top&quot;:145.9250061035156,&quot;width&quot;:925.17081909179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TEXT_FILL_FORE_SCHEMECOLOR_INDEX" val="1"/>
  <p:tag name="KSO_WM_UNIT_TEXT_FILL_TYPE" val="1"/>
  <p:tag name="KSO_WM_UNIT_PRESET_TEXT" val="单击此处输入你的正文，文字是您思想的提炼"/>
  <p:tag name="KSO_WM_UNIT_TEXT_TYPE" val="1"/>
  <p:tag name="KSO_WM_DIAGRAM_USE_COLOR_VALUE" val="{&quot;color_scheme&quot;:1,&quot;color_type&quot;:1,&quot;theme_color_indexes&quot;:[5,6,5,6,5,6]}"/>
</p:tagLst>
</file>

<file path=ppt/tags/tag1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4824_3*l_h_f*1_1_1"/>
  <p:tag name="KSO_WM_TEMPLATE_CATEGORY" val="diagram"/>
  <p:tag name="KSO_WM_TEMPLATE_INDEX" val="20234824"/>
  <p:tag name="KSO_WM_UNIT_LAYERLEVEL" val="1_1_1"/>
  <p:tag name="KSO_WM_TAG_VERSION" val="3.0"/>
  <p:tag name="KSO_WM_DIAGRAM_MAX_ITEMCNT" val="4"/>
  <p:tag name="KSO_WM_DIAGRAM_MIN_ITEMCNT" val="2"/>
  <p:tag name="KSO_WM_DIAGRAM_VIRTUALLY_FRAME" val="{&quot;height&quot;:387.8750030517578,&quot;left&quot;:9.85,&quot;top&quot;:109.8,&quot;width&quot;:986.3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54"/>
  <p:tag name="KSO_WM_BEAUTIFY_FLAG" val="#wm#"/>
  <p:tag name="KSO_WM_DIAGRAM_GROUP_CODE" val="l1-1"/>
  <p:tag name="KSO_WM_DIAGRAM_VERSION" val="3"/>
  <p:tag name="KSO_WM_DIAGRAM_COLOR_TRICK" val="1"/>
  <p:tag name="KSO_WM_DIAGRAM_COLOR_TEXT_CAN_REMOVE" val="n"/>
  <p:tag name="KSO_WM_UNIT_PRESET_TEXT" val="单击此处添加文本具体内容，简明扼要地阐述。根据需要可酌情增减文字，以便观者准确地理解"/>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50.xml><?xml version="1.0" encoding="utf-8"?>
<p:tagLst xmlns:p="http://schemas.openxmlformats.org/presentationml/2006/main">
  <p:tag name="KSO_WM_UNIT_TEXT_FILL_FORE_SCHEMECOLOR_INDEX_BRIGHTNESS" val="-0.5"/>
  <p:tag name="KSO_WM_UNIT_SUBTYPE" val="a"/>
  <p:tag name="KSO_WM_UNIT_NOCLEAR" val="0"/>
  <p:tag name="KSO_WM_UNIT_VALUE" val="23"/>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231486_3*n_h_h_f*1_2_2_1"/>
  <p:tag name="KSO_WM_TEMPLATE_CATEGORY" val="diagram"/>
  <p:tag name="KSO_WM_TEMPLATE_INDEX" val="20231486"/>
  <p:tag name="KSO_WM_UNIT_LAYERLEVEL" val="1_1_1_1"/>
  <p:tag name="KSO_WM_TAG_VERSION" val="3.0"/>
  <p:tag name="KSO_WM_BEAUTIFY_FLAG" val="#wm#"/>
  <p:tag name="KSO_WM_DIAGRAM_VERSION" val="3"/>
  <p:tag name="KSO_WM_DIAGRAM_MAX_ITEMCNT" val="6"/>
  <p:tag name="KSO_WM_DIAGRAM_MIN_ITEMCNT" val="1"/>
  <p:tag name="KSO_WM_DIAGRAM_VIRTUALLY_FRAME" val="{&quot;height&quot;:371.79998779296875,&quot;left&quot;:1.479180908203125,&quot;top&quot;:145.9250061035156,&quot;width&quot;:925.17081909179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TEXT_FILL_FORE_SCHEMECOLOR_INDEX" val="1"/>
  <p:tag name="KSO_WM_UNIT_TEXT_FILL_TYPE" val="1"/>
  <p:tag name="KSO_WM_UNIT_PRESET_TEXT" val="单击此处输入你的正文，文字是您思想的提炼"/>
  <p:tag name="KSO_WM_UNIT_TEXT_TYPE" val="1"/>
  <p:tag name="KSO_WM_DIAGRAM_USE_COLOR_VALUE" val="{&quot;color_scheme&quot;:1,&quot;color_type&quot;:1,&quot;theme_color_indexes&quot;:[5,6,5,6,5,6]}"/>
</p:tagLst>
</file>

<file path=ppt/tags/tag151.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5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636_3*n_h_h_f*1_2_4_1"/>
  <p:tag name="KSO_WM_TEMPLATE_CATEGORY" val="diagram"/>
  <p:tag name="KSO_WM_TEMPLATE_INDEX" val="20231636"/>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f"/>
  <p:tag name="KSO_WM_UNIT_INDEX" val="1_2_4_1"/>
  <p:tag name="KSO_WM_UNIT_SUBTYPE" val="a"/>
  <p:tag name="KSO_WM_UNIT_NOCLEAR" val="0"/>
  <p:tag name="KSO_WM_UNIT_VALUE" val="102"/>
  <p:tag name="KSO_WM_DIAGRAM_MAX_ITEMCNT" val="6"/>
  <p:tag name="KSO_WM_DIAGRAM_MIN_ITEMCNT" val="2"/>
  <p:tag name="KSO_WM_DIAGRAM_VIRTUALLY_FRAME" val="{&quot;height&quot;:303.62157785490746,&quot;left&quot;:-1.25,&quot;top&quot;:169.5784251968504,&quot;width&quot;:947}"/>
  <p:tag name="KSO_WM_DIAGRAM_COLOR_MATCH_VALUE" val="{&quot;shape&quot;:{&quot;fill&quot;:{&quot;type&quot;:0},&quot;glow&quot;:{&quot;colorType&quot;:0},&quot;line&quot;:{&quot;gradient&quot;:[{&quot;brightness&quot;:0.800000011920929,&quot;colorType&quot;:1,&quot;foreColorIndex&quot;:6,&quot;pos&quot;:1,&quot;transparency&quot;:1},{&quot;brightness&quot;:0,&quot;colorType&quot;:1,&quot;foreColorIndex&quot;:5,&quot;pos&quot;:0.019999999552965164,&quot;transparency&quot;:0}],&quot;type&quot;:2},&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TYPE" val="1"/>
  <p:tag name="KSO_WM_UNIT_PRESET_TEXT" val="单击此处输入你的项正文，文字是您思想的提炼，请尽量言简意赅的阐述观点"/>
  <p:tag name="KSO_WM_UNIT_TEXT_FILL_FORE_SCHEMECOLOR_INDEX" val="1"/>
  <p:tag name="KSO_WM_UNIT_TEXT_FILL_TYPE" val="1"/>
  <p:tag name="KSO_WM_DIAGRAM_USE_COLOR_VALUE" val="{&quot;color_scheme&quot;:1,&quot;color_type&quot;:1,&quot;theme_color_indexes&quot;:[5,6,5,6,5,6]}"/>
</p:tagLst>
</file>

<file path=ppt/tags/tag15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636_3*n_h_h_f*1_2_3_1"/>
  <p:tag name="KSO_WM_TEMPLATE_CATEGORY" val="diagram"/>
  <p:tag name="KSO_WM_TEMPLATE_INDEX" val="20231636"/>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f"/>
  <p:tag name="KSO_WM_UNIT_INDEX" val="1_2_3_1"/>
  <p:tag name="KSO_WM_UNIT_SUBTYPE" val="a"/>
  <p:tag name="KSO_WM_UNIT_NOCLEAR" val="0"/>
  <p:tag name="KSO_WM_UNIT_VALUE" val="108"/>
  <p:tag name="KSO_WM_DIAGRAM_MAX_ITEMCNT" val="6"/>
  <p:tag name="KSO_WM_DIAGRAM_MIN_ITEMCNT" val="2"/>
  <p:tag name="KSO_WM_DIAGRAM_VIRTUALLY_FRAME" val="{&quot;height&quot;:303.62157785490746,&quot;left&quot;:-1.25,&quot;top&quot;:169.5784251968504,&quot;width&quot;:947}"/>
  <p:tag name="KSO_WM_DIAGRAM_COLOR_MATCH_VALUE" val="{&quot;shape&quot;:{&quot;fill&quot;:{&quot;type&quot;:0},&quot;glow&quot;:{&quot;colorType&quot;:0},&quot;line&quot;:{&quot;gradient&quot;:[{&quot;brightness&quot;:0.800000011920929,&quot;colorType&quot;:1,&quot;foreColorIndex&quot;:6,&quot;pos&quot;:1,&quot;transparency&quot;:1},{&quot;brightness&quot;:0,&quot;colorType&quot;:1,&quot;foreColorIndex&quot;:5,&quot;pos&quot;:0.019999999552965164,&quot;transparency&quot;:0}],&quot;type&quot;:2},&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TYPE" val="1"/>
  <p:tag name="KSO_WM_UNIT_PRESET_TEXT" val="单击此处输入你的项正文，文字是您思想的提炼，请尽量言简意赅的阐述观点"/>
  <p:tag name="KSO_WM_UNIT_TEXT_FILL_FORE_SCHEMECOLOR_INDEX" val="1"/>
  <p:tag name="KSO_WM_UNIT_TEXT_FILL_TYPE" val="1"/>
  <p:tag name="KSO_WM_DIAGRAM_USE_COLOR_VALUE" val="{&quot;color_scheme&quot;:1,&quot;color_type&quot;:1,&quot;theme_color_indexes&quot;:[5,6,5,6,5,6]}"/>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3_1"/>
  <p:tag name="KSO_WM_UNIT_ID" val="diagram20231636_3*n_h_h_i*1_2_3_1"/>
  <p:tag name="KSO_WM_TEMPLATE_CATEGORY" val="diagram"/>
  <p:tag name="KSO_WM_TEMPLATE_INDEX" val="20231636"/>
  <p:tag name="KSO_WM_UNIT_LAYERLEVEL" val="1_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03.62157785490746,&quot;left&quot;:-1.25,&quot;top&quot;:169.5784251968504,&quot;width&quot;:947}"/>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5,6,5,6,5,6]}"/>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4_1"/>
  <p:tag name="KSO_WM_UNIT_ID" val="diagram20231636_3*n_h_h_i*1_2_4_1"/>
  <p:tag name="KSO_WM_TEMPLATE_CATEGORY" val="diagram"/>
  <p:tag name="KSO_WM_TEMPLATE_INDEX" val="20231636"/>
  <p:tag name="KSO_WM_UNIT_LAYERLEVEL" val="1_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03.62157785490746,&quot;left&quot;:-1.25,&quot;top&quot;:169.5784251968504,&quot;width&quot;:947}"/>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5,6,5,6,5,6]}"/>
</p:tagLst>
</file>

<file path=ppt/tags/tag15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636_3*n_h_h_f*1_2_2_1"/>
  <p:tag name="KSO_WM_TEMPLATE_CATEGORY" val="diagram"/>
  <p:tag name="KSO_WM_TEMPLATE_INDEX" val="20231636"/>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f"/>
  <p:tag name="KSO_WM_UNIT_INDEX" val="1_2_2_1"/>
  <p:tag name="KSO_WM_UNIT_SUBTYPE" val="a"/>
  <p:tag name="KSO_WM_UNIT_NOCLEAR" val="0"/>
  <p:tag name="KSO_WM_UNIT_VALUE" val="102"/>
  <p:tag name="KSO_WM_DIAGRAM_MAX_ITEMCNT" val="6"/>
  <p:tag name="KSO_WM_DIAGRAM_MIN_ITEMCNT" val="2"/>
  <p:tag name="KSO_WM_DIAGRAM_VIRTUALLY_FRAME" val="{&quot;height&quot;:303.62157785490746,&quot;left&quot;:-1.25,&quot;top&quot;:169.5784251968504,&quot;width&quot;:947}"/>
  <p:tag name="KSO_WM_DIAGRAM_COLOR_MATCH_VALUE" val="{&quot;shape&quot;:{&quot;fill&quot;:{&quot;type&quot;:0},&quot;glow&quot;:{&quot;colorType&quot;:0},&quot;line&quot;:{&quot;gradient&quot;:[{&quot;brightness&quot;:0.800000011920929,&quot;colorType&quot;:1,&quot;foreColorIndex&quot;:6,&quot;pos&quot;:1,&quot;transparency&quot;:1},{&quot;brightness&quot;:0,&quot;colorType&quot;:1,&quot;foreColorIndex&quot;:5,&quot;pos&quot;:0.019999999552965164,&quot;transparency&quot;:0}],&quot;type&quot;:2},&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TYPE" val="1"/>
  <p:tag name="KSO_WM_UNIT_PRESET_TEXT" val="单击此处输入你的项正文，文字是您思想的提炼，请尽量言简意赅的阐述观点"/>
  <p:tag name="KSO_WM_UNIT_TEXT_FILL_FORE_SCHEMECOLOR_INDEX" val="1"/>
  <p:tag name="KSO_WM_UNIT_TEXT_FILL_TYPE" val="1"/>
  <p:tag name="KSO_WM_DIAGRAM_USE_COLOR_VALUE" val="{&quot;color_scheme&quot;:1,&quot;color_type&quot;:1,&quot;theme_color_indexes&quot;:[5,6,5,6,5,6]}"/>
</p:tagLst>
</file>

<file path=ppt/tags/tag15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636_3*n_h_h_f*1_2_1_1"/>
  <p:tag name="KSO_WM_TEMPLATE_CATEGORY" val="diagram"/>
  <p:tag name="KSO_WM_TEMPLATE_INDEX" val="20231636"/>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f"/>
  <p:tag name="KSO_WM_UNIT_INDEX" val="1_2_1_1"/>
  <p:tag name="KSO_WM_UNIT_SUBTYPE" val="a"/>
  <p:tag name="KSO_WM_UNIT_NOCLEAR" val="0"/>
  <p:tag name="KSO_WM_UNIT_VALUE" val="108"/>
  <p:tag name="KSO_WM_DIAGRAM_MAX_ITEMCNT" val="6"/>
  <p:tag name="KSO_WM_DIAGRAM_MIN_ITEMCNT" val="2"/>
  <p:tag name="KSO_WM_DIAGRAM_VIRTUALLY_FRAME" val="{&quot;height&quot;:303.62157785490746,&quot;left&quot;:-1.25,&quot;top&quot;:169.5784251968504,&quot;width&quot;:947}"/>
  <p:tag name="KSO_WM_DIAGRAM_COLOR_MATCH_VALUE" val="{&quot;shape&quot;:{&quot;fill&quot;:{&quot;type&quot;:0},&quot;glow&quot;:{&quot;colorType&quot;:0},&quot;line&quot;:{&quot;gradient&quot;:[{&quot;brightness&quot;:0.800000011920929,&quot;colorType&quot;:1,&quot;foreColorIndex&quot;:6,&quot;pos&quot;:1,&quot;transparency&quot;:1},{&quot;brightness&quot;:0,&quot;colorType&quot;:1,&quot;foreColorIndex&quot;:5,&quot;pos&quot;:0.019999999552965164,&quot;transparency&quot;:0}],&quot;type&quot;:2},&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TYPE" val="1"/>
  <p:tag name="KSO_WM_UNIT_PRESET_TEXT" val="单击此处输入你的项正文，文字是您思想的提炼，请尽量言简意赅的阐述观点"/>
  <p:tag name="KSO_WM_UNIT_TEXT_FILL_FORE_SCHEMECOLOR_INDEX" val="1"/>
  <p:tag name="KSO_WM_UNIT_TEXT_FILL_TYPE" val="1"/>
  <p:tag name="KSO_WM_DIAGRAM_USE_COLOR_VALUE" val="{&quot;color_scheme&quot;:1,&quot;color_type&quot;:1,&quot;theme_color_indexes&quot;:[5,6,5,6,5,6]}"/>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1_1"/>
  <p:tag name="KSO_WM_UNIT_ID" val="diagram20231636_3*n_h_h_i*1_2_1_1"/>
  <p:tag name="KSO_WM_TEMPLATE_CATEGORY" val="diagram"/>
  <p:tag name="KSO_WM_TEMPLATE_INDEX" val="20231636"/>
  <p:tag name="KSO_WM_UNIT_LAYERLEVEL" val="1_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03.62157785490746,&quot;left&quot;:-1.25,&quot;top&quot;:169.5784251968504,&quot;width&quot;:947}"/>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5,6,5,6,5,6]}"/>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2_1"/>
  <p:tag name="KSO_WM_UNIT_ID" val="diagram20231636_3*n_h_h_i*1_2_2_1"/>
  <p:tag name="KSO_WM_TEMPLATE_CATEGORY" val="diagram"/>
  <p:tag name="KSO_WM_TEMPLATE_INDEX" val="20231636"/>
  <p:tag name="KSO_WM_UNIT_LAYERLEVEL" val="1_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03.62157785490746,&quot;left&quot;:-1.25,&quot;top&quot;:169.5784251968504,&quot;width&quot;:947}"/>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5,6,5,6,5,6]}"/>
</p:tagLst>
</file>

<file path=ppt/tags/tag1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2_1"/>
  <p:tag name="KSO_WM_UNIT_ID" val="diagram20234824_3*l_h_f*1_2_1"/>
  <p:tag name="KSO_WM_TEMPLATE_CATEGORY" val="diagram"/>
  <p:tag name="KSO_WM_TEMPLATE_INDEX" val="20234824"/>
  <p:tag name="KSO_WM_UNIT_LAYERLEVEL" val="1_1_1"/>
  <p:tag name="KSO_WM_TAG_VERSION" val="3.0"/>
  <p:tag name="KSO_WM_DIAGRAM_MAX_ITEMCNT" val="4"/>
  <p:tag name="KSO_WM_DIAGRAM_MIN_ITEMCNT" val="2"/>
  <p:tag name="KSO_WM_DIAGRAM_VIRTUALLY_FRAME" val="{&quot;height&quot;:387.8750030517578,&quot;left&quot;:9.85,&quot;top&quot;:109.8,&quot;width&quot;:986.3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54"/>
  <p:tag name="KSO_WM_BEAUTIFY_FLAG" val="#wm#"/>
  <p:tag name="KSO_WM_DIAGRAM_GROUP_CODE" val="l1-1"/>
  <p:tag name="KSO_WM_DIAGRAM_VERSION" val="3"/>
  <p:tag name="KSO_WM_DIAGRAM_COLOR_TRICK" val="1"/>
  <p:tag name="KSO_WM_DIAGRAM_COLOR_TEXT_CAN_REMOVE" val="n"/>
  <p:tag name="KSO_WM_UNIT_PRESET_TEXT" val="单击此处添加文本具体内容，简明扼要地阐述。根据需要可酌情增减文字，以便观者准确地理解"/>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60.xml><?xml version="1.0" encoding="utf-8"?>
<p:tagLst xmlns:p="http://schemas.openxmlformats.org/presentationml/2006/main">
  <p:tag name="KSO_WM_BEAUTIFY_FLAG" val="#wm#"/>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231636_3*n_h_i*1_1_2"/>
  <p:tag name="KSO_WM_TEMPLATE_CATEGORY" val="diagram"/>
  <p:tag name="KSO_WM_TEMPLATE_INDEX" val="20231636"/>
  <p:tag name="KSO_WM_UNIT_LAYERLEVEL" val="1_1_1"/>
  <p:tag name="KSO_WM_TAG_VERSION" val="3.0"/>
  <p:tag name="KSO_WM_DIAGRAM_VERSION" val="3"/>
  <p:tag name="KSO_WM_DIAGRAM_MAX_ITEMCNT" val="6"/>
  <p:tag name="KSO_WM_DIAGRAM_MIN_ITEMCNT" val="2"/>
  <p:tag name="KSO_WM_DIAGRAM_VIRTUALLY_FRAME" val="{&quot;height&quot;:303.62157785490746,&quot;left&quot;:-1.25,&quot;top&quot;:169.5784251968504,&quot;width&quot;:947}"/>
  <p:tag name="KSO_WM_DIAGRAM_COLOR_MATCH_VALUE" val="{&quot;shape&quot;:{&quot;fill&quot;:{&quot;solid&quot;:{&quot;brightness&quot;:0.699999988079071,&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7"/>
  <p:tag name="KSO_WM_DIAGRAM_USE_COLOR_VALUE" val="{&quot;color_scheme&quot;:1,&quot;color_type&quot;:1,&quot;theme_color_indexes&quot;:[5,6,5,6,5,6]}"/>
</p:tagLst>
</file>

<file path=ppt/tags/tag16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636_3*n_h_a*1_1_1"/>
  <p:tag name="KSO_WM_TEMPLATE_CATEGORY" val="diagram"/>
  <p:tag name="KSO_WM_TEMPLATE_INDEX" val="20231636"/>
  <p:tag name="KSO_WM_UNIT_LAYERLEVEL" val="1_1_1"/>
  <p:tag name="KSO_WM_TAG_VERSION" val="3.0"/>
  <p:tag name="KSO_WM_DIAGRAM_GROUP_CODE" val="n1-1"/>
  <p:tag name="KSO_WM_UNIT_TYPE" val="n_h_a"/>
  <p:tag name="KSO_WM_UNIT_INDEX" val="1_1_1"/>
  <p:tag name="KSO_WM_UNIT_ISCONTENTSTITLE" val="0"/>
  <p:tag name="KSO_WM_UNIT_ISNUMDGMTITLE" val="0"/>
  <p:tag name="KSO_WM_UNIT_NOCLEAR" val="0"/>
  <p:tag name="KSO_WM_DIAGRAM_VERSION" val="3"/>
  <p:tag name="KSO_WM_DIAGRAM_COLOR_TRICK" val="1"/>
  <p:tag name="KSO_WM_DIAGRAM_COLOR_TEXT_CAN_REMOVE" val="n"/>
  <p:tag name="KSO_WM_DIAGRAM_MAX_ITEMCNT" val="6"/>
  <p:tag name="KSO_WM_DIAGRAM_MIN_ITEMCNT" val="2"/>
  <p:tag name="KSO_WM_DIAGRAM_VIRTUALLY_FRAME" val="{&quot;height&quot;:303.62157785490746,&quot;left&quot;:-1.25,&quot;top&quot;:169.5784251968504,&quot;width&quot;:947}"/>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3"/>
  <p:tag name="KSO_WM_UNIT_TEXT_TYPE" val="1"/>
  <p:tag name="KSO_WM_UNIT_PRESET_TEXT" val="添加项标题"/>
  <p:tag name="KSO_WM_UNIT_LINE_FORE_SCHEMECOLOR_INDEX" val="5"/>
  <p:tag name="KSO_WM_UNIT_TEXT_FILL_FORE_SCHEMECOLOR_INDEX" val="1"/>
  <p:tag name="KSO_WM_UNIT_TEXT_FILL_TYPE" val="1"/>
  <p:tag name="KSO_WM_DIAGRAM_USE_COLOR_VALUE" val="{&quot;color_scheme&quot;:1,&quot;color_type&quot;:1,&quot;theme_color_indexes&quot;:[5,6,5,6,5,6]}"/>
</p:tagLst>
</file>

<file path=ppt/tags/tag162.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63.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64.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65.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66.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67.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68.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6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4_1*l_h_f*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4"/>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3_1"/>
  <p:tag name="KSO_WM_UNIT_ID" val="diagram20234824_3*l_h_f*1_3_1"/>
  <p:tag name="KSO_WM_TEMPLATE_CATEGORY" val="diagram"/>
  <p:tag name="KSO_WM_TEMPLATE_INDEX" val="20234824"/>
  <p:tag name="KSO_WM_UNIT_LAYERLEVEL" val="1_1_1"/>
  <p:tag name="KSO_WM_TAG_VERSION" val="3.0"/>
  <p:tag name="KSO_WM_DIAGRAM_MAX_ITEMCNT" val="4"/>
  <p:tag name="KSO_WM_DIAGRAM_MIN_ITEMCNT" val="2"/>
  <p:tag name="KSO_WM_DIAGRAM_VIRTUALLY_FRAME" val="{&quot;height&quot;:387.8750030517578,&quot;left&quot;:9.85,&quot;top&quot;:109.8,&quot;width&quot;:986.3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54"/>
  <p:tag name="KSO_WM_BEAUTIFY_FLAG" val="#wm#"/>
  <p:tag name="KSO_WM_DIAGRAM_GROUP_CODE" val="l1-1"/>
  <p:tag name="KSO_WM_DIAGRAM_VERSION" val="3"/>
  <p:tag name="KSO_WM_DIAGRAM_COLOR_TRICK" val="1"/>
  <p:tag name="KSO_WM_DIAGRAM_COLOR_TEXT_CAN_REMOVE" val="n"/>
  <p:tag name="KSO_WM_UNIT_PRESET_TEXT" val="单击此处添加文本具体内容，简明扼要地阐述。根据需要可酌情增减文字，以便观者准确地理解"/>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70.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71.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72.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73.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74.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75.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76.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77.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78.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79.xml><?xml version="1.0" encoding="utf-8"?>
<p:tagLst xmlns:p="http://schemas.openxmlformats.org/presentationml/2006/main">
  <p:tag name="resource_record_key" val="{&quot;70&quot;:[3326237,3325889,3314300,3314418,3317667,3333473,3314143,3312123,3312129,3333565,3312417,3312588,3314422,3314340,3312619,3318869]}"/>
</p:tagLst>
</file>

<file path=ppt/tags/tag1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4_1"/>
  <p:tag name="KSO_WM_UNIT_ID" val="diagram20234824_3*l_h_f*1_4_1"/>
  <p:tag name="KSO_WM_TEMPLATE_CATEGORY" val="diagram"/>
  <p:tag name="KSO_WM_TEMPLATE_INDEX" val="20234824"/>
  <p:tag name="KSO_WM_UNIT_LAYERLEVEL" val="1_1_1"/>
  <p:tag name="KSO_WM_TAG_VERSION" val="3.0"/>
  <p:tag name="KSO_WM_DIAGRAM_MAX_ITEMCNT" val="4"/>
  <p:tag name="KSO_WM_DIAGRAM_MIN_ITEMCNT" val="2"/>
  <p:tag name="KSO_WM_DIAGRAM_VIRTUALLY_FRAME" val="{&quot;height&quot;:387.8750030517578,&quot;left&quot;:9.85,&quot;top&quot;:109.8,&quot;width&quot;:986.3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VALUE" val="54"/>
  <p:tag name="KSO_WM_DIAGRAM_GROUP_CODE" val="l1-1"/>
  <p:tag name="KSO_WM_DIAGRAM_VERSION" val="3"/>
  <p:tag name="KSO_WM_DIAGRAM_COLOR_TRICK" val="1"/>
  <p:tag name="KSO_WM_DIAGRAM_COLOR_TEXT_CAN_REMOVE" val="n"/>
  <p:tag name="KSO_WM_UNIT_PRESET_TEXT" val="单击此处添加文本具体内容，简明扼要地阐述。根据需要可酌情增减文字，以便观者准确地理解"/>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1_1"/>
  <p:tag name="KSO_WM_UNIT_ID" val="diagram20234824_3*l_h_a*1_1_1"/>
  <p:tag name="KSO_WM_TEMPLATE_CATEGORY" val="diagram"/>
  <p:tag name="KSO_WM_TEMPLATE_INDEX" val="20234824"/>
  <p:tag name="KSO_WM_UNIT_LAYERLEVEL" val="1_1_1"/>
  <p:tag name="KSO_WM_TAG_VERSION" val="3.0"/>
  <p:tag name="KSO_WM_DIAGRAM_MAX_ITEMCNT" val="4"/>
  <p:tag name="KSO_WM_DIAGRAM_MIN_ITEMCNT" val="2"/>
  <p:tag name="KSO_WM_DIAGRAM_VIRTUALLY_FRAME" val="{&quot;height&quot;:387.8750030517578,&quot;left&quot;:9.85,&quot;top&quot;:109.8,&quot;width&quot;:986.3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8"/>
  <p:tag name="KSO_WM_BEAUTIFY_FLAG" val="#wm#"/>
  <p:tag name="KSO_WM_DIAGRAM_GROUP_CODE" val="l1-1"/>
  <p:tag name="KSO_WM_DIAGRAM_VERSION" val="3"/>
  <p:tag name="KSO_WM_DIAGRAM_COLOR_TRICK" val="1"/>
  <p:tag name="KSO_WM_DIAGRAM_COLOR_TEXT_CAN_REMOVE" val="n"/>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3*l_i*1_1"/>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1"/>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87.8750030517578,&quot;left&quot;:9.85,&quot;top&quot;:109.8,&quot;width&quot;:986.35}"/>
  <p:tag name="KSO_WM_DIAGRAM_COLOR_MATCH_VALUE" val="{&quot;shape&quot;:{&quot;fill&quot;:{&quot;gradient&quot;:[{&quot;brightness&quot;:0,&quot;colorType&quot;:1,&quot;foreColorIndex&quot;:5,&quot;pos&quot;:0.5199999809265137,&quot;transparency&quot;:1},{&quot;brightness&quot;:0,&quot;colorType&quot;:1,&quot;foreColorIndex&quot;:5,&quot;pos&quot;:0,&quot;transparency&quot;:0.8500000238418579},{&quot;brightness&quot;:0,&quot;colorType&quot;:1,&quot;foreColorIndex&quot;:5,&quot;pos&quot;:1,&quot;transparency&quot;:0.8999999761581421}],&quot;type&quot;:3},&quot;glow&quot;:{&quot;colorType&quot;:0},&quot;line&quot;:{&quot;gradient&quot;:[{&quot;brightness&quot;:0,&quot;colorType&quot;:1,&quot;foreColorIndex&quot;:5,&quot;pos&quot;:0.23999999463558197,&quot;transparency&quot;:1},{&quot;brightness&quot;:0,&quot;colorType&quot;:1,&quot;foreColorIndex&quot;:5,&quot;pos&quot;:1,&quot;transparency&quot;:0.30000001192092896}],&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2_1"/>
  <p:tag name="KSO_WM_UNIT_ID" val="diagram20234824_3*l_h_a*1_2_1"/>
  <p:tag name="KSO_WM_TEMPLATE_CATEGORY" val="diagram"/>
  <p:tag name="KSO_WM_TEMPLATE_INDEX" val="20234824"/>
  <p:tag name="KSO_WM_UNIT_LAYERLEVEL" val="1_1_1"/>
  <p:tag name="KSO_WM_TAG_VERSION" val="3.0"/>
  <p:tag name="KSO_WM_DIAGRAM_MAX_ITEMCNT" val="4"/>
  <p:tag name="KSO_WM_DIAGRAM_MIN_ITEMCNT" val="2"/>
  <p:tag name="KSO_WM_DIAGRAM_VIRTUALLY_FRAME" val="{&quot;height&quot;:387.8750030517578,&quot;left&quot;:9.85,&quot;top&quot;:109.8,&quot;width&quot;:986.3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8"/>
  <p:tag name="KSO_WM_BEAUTIFY_FLAG" val="#wm#"/>
  <p:tag name="KSO_WM_DIAGRAM_GROUP_CODE" val="l1-1"/>
  <p:tag name="KSO_WM_DIAGRAM_VERSION" val="3"/>
  <p:tag name="KSO_WM_DIAGRAM_COLOR_TRICK" val="1"/>
  <p:tag name="KSO_WM_DIAGRAM_COLOR_TEXT_CAN_REMOVE" val="n"/>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3_1"/>
  <p:tag name="KSO_WM_UNIT_ID" val="diagram20234824_3*l_h_a*1_3_1"/>
  <p:tag name="KSO_WM_TEMPLATE_CATEGORY" val="diagram"/>
  <p:tag name="KSO_WM_TEMPLATE_INDEX" val="20234824"/>
  <p:tag name="KSO_WM_UNIT_LAYERLEVEL" val="1_1_1"/>
  <p:tag name="KSO_WM_TAG_VERSION" val="3.0"/>
  <p:tag name="KSO_WM_DIAGRAM_MAX_ITEMCNT" val="4"/>
  <p:tag name="KSO_WM_DIAGRAM_MIN_ITEMCNT" val="2"/>
  <p:tag name="KSO_WM_DIAGRAM_VIRTUALLY_FRAME" val="{&quot;height&quot;:387.8750030517578,&quot;left&quot;:9.85,&quot;top&quot;:109.8,&quot;width&quot;:986.3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8"/>
  <p:tag name="KSO_WM_BEAUTIFY_FLAG" val="#wm#"/>
  <p:tag name="KSO_WM_DIAGRAM_GROUP_CODE" val="l1-1"/>
  <p:tag name="KSO_WM_DIAGRAM_VERSION" val="3"/>
  <p:tag name="KSO_WM_DIAGRAM_COLOR_TRICK" val="1"/>
  <p:tag name="KSO_WM_DIAGRAM_COLOR_TEXT_CAN_REMOVE" val="n"/>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2.xml><?xml version="1.0" encoding="utf-8"?>
<p:tagLst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UNIT_TYPE" val="l_h_a"/>
  <p:tag name="KSO_WM_UNIT_INDEX" val="1_4_1"/>
  <p:tag name="KSO_WM_UNIT_ID" val="diagram20234824_3*l_h_a*1_4_1"/>
  <p:tag name="KSO_WM_TEMPLATE_CATEGORY" val="diagram"/>
  <p:tag name="KSO_WM_TEMPLATE_INDEX" val="20234824"/>
  <p:tag name="KSO_WM_UNIT_LAYERLEVEL" val="1_1_1"/>
  <p:tag name="KSO_WM_TAG_VERSION" val="3.0"/>
  <p:tag name="KSO_WM_DIAGRAM_MAX_ITEMCNT" val="4"/>
  <p:tag name="KSO_WM_DIAGRAM_MIN_ITEMCNT" val="2"/>
  <p:tag name="KSO_WM_DIAGRAM_VIRTUALLY_FRAME" val="{&quot;height&quot;:387.8750030517578,&quot;left&quot;:9.85,&quot;top&quot;:109.8,&quot;width&quot;:986.3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GROUP_CODE" val="l1-1"/>
  <p:tag name="KSO_WM_DIAGRAM_VERSION" val="3"/>
  <p:tag name="KSO_WM_DIAGRAM_COLOR_TRICK" val="1"/>
  <p:tag name="KSO_WM_DIAGRAM_COLOR_TEXT_CAN_REMOVE" val="n"/>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5"/>
  <p:tag name="KSO_WM_UNIT_ID" val="diagram20234824_3*l_h_i*1_2_5"/>
  <p:tag name="KSO_WM_TEMPLATE_CATEGORY" val="diagram"/>
  <p:tag name="KSO_WM_TEMPLATE_INDEX" val="20234824"/>
  <p:tag name="KSO_WM_UNIT_LAYERLEVEL" val="1_1_1"/>
  <p:tag name="KSO_WM_TAG_VERSION" val="3.0"/>
  <p:tag name="KSO_WM_DIAGRAM_MAX_ITEMCNT" val="4"/>
  <p:tag name="KSO_WM_DIAGRAM_MIN_ITEMCNT" val="2"/>
  <p:tag name="KSO_WM_DIAGRAM_VIRTUALLY_FRAME" val="{&quot;height&quot;:387.8750030517578,&quot;left&quot;:9.85,&quot;top&quot;:109.8,&quot;width&quot;:986.35}"/>
  <p:tag name="KSO_WM_DIAGRAM_COLOR_MATCH_VALUE" val="{&quot;shape&quot;:{&quot;fill&quot;:{&quot;type&quot;:0},&quot;glow&quot;:{&quot;colorType&quot;:0},&quot;line&quot;:{&quot;gradient&quot;:[{&quot;brightness&quot;:0,&quot;colorType&quot;:1,&quot;foreColorIndex&quot;:5,&quot;pos&quot;:0.25999999046325684,&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_BRIGHTNESS" val="0"/>
  <p:tag name="KSO_WM_UNIT_LINE_FILL_TYPE" val="2"/>
  <p:tag name="KSO_WM_UNIT_USESOURCEFORMAT_APPLY" val="1"/>
  <p:tag name="KSO_WM_DIAGRAM_USE_COLOR_VALUE" val="{&quot;color_scheme&quot;:1,&quot;color_type&quot;:1,&quot;theme_color_indexes&quot;:[5,6,5,6,5,6]}"/>
  <p:tag name="KSO_WM_BEAUTIFY_FLAG" val="#wm#"/>
  <p:tag name="KSO_WM_DIAGRAM_GROUP_CODE" val="l1-1"/>
  <p:tag name="KSO_WM_DIAGRAM_VERSION" val="3"/>
  <p:tag name="KSO_WM_DIAGRAM_COLOR_TRICK" val="1"/>
  <p:tag name="KSO_WM_DIAGRAM_COLOR_TEXT_CAN_REMOVE" val="n"/>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5"/>
  <p:tag name="KSO_WM_UNIT_ID" val="diagram20234824_3*l_h_i*1_3_5"/>
  <p:tag name="KSO_WM_TEMPLATE_CATEGORY" val="diagram"/>
  <p:tag name="KSO_WM_TEMPLATE_INDEX" val="20234824"/>
  <p:tag name="KSO_WM_UNIT_LAYERLEVEL" val="1_1_1"/>
  <p:tag name="KSO_WM_TAG_VERSION" val="3.0"/>
  <p:tag name="KSO_WM_DIAGRAM_MAX_ITEMCNT" val="4"/>
  <p:tag name="KSO_WM_DIAGRAM_MIN_ITEMCNT" val="2"/>
  <p:tag name="KSO_WM_DIAGRAM_VIRTUALLY_FRAME" val="{&quot;height&quot;:387.8750030517578,&quot;left&quot;:9.85,&quot;top&quot;:109.8,&quot;width&quot;:986.35}"/>
  <p:tag name="KSO_WM_DIAGRAM_COLOR_MATCH_VALUE" val="{&quot;shape&quot;:{&quot;fill&quot;:{&quot;type&quot;:0},&quot;glow&quot;:{&quot;colorType&quot;:0},&quot;line&quot;:{&quot;gradient&quot;:[{&quot;brightness&quot;:0,&quot;colorType&quot;:1,&quot;foreColorIndex&quot;:5,&quot;pos&quot;:0.25999999046325684,&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_BRIGHTNESS" val="0"/>
  <p:tag name="KSO_WM_UNIT_LINE_FILL_TYPE" val="2"/>
  <p:tag name="KSO_WM_UNIT_USESOURCEFORMAT_APPLY" val="1"/>
  <p:tag name="KSO_WM_DIAGRAM_USE_COLOR_VALUE" val="{&quot;color_scheme&quot;:1,&quot;color_type&quot;:1,&quot;theme_color_indexes&quot;:[5,6,5,6,5,6]}"/>
  <p:tag name="KSO_WM_BEAUTIFY_FLAG" val="#wm#"/>
  <p:tag name="KSO_WM_DIAGRAM_GROUP_CODE" val="l1-1"/>
  <p:tag name="KSO_WM_DIAGRAM_VERSION" val="3"/>
  <p:tag name="KSO_WM_DIAGRAM_COLOR_TRICK" val="1"/>
  <p:tag name="KSO_WM_DIAGRAM_COLOR_TEXT_CAN_REMOVE" val="n"/>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4_5"/>
  <p:tag name="KSO_WM_UNIT_ID" val="diagram20234824_3*l_h_i*1_4_5"/>
  <p:tag name="KSO_WM_TEMPLATE_CATEGORY" val="diagram"/>
  <p:tag name="KSO_WM_TEMPLATE_INDEX" val="20234824"/>
  <p:tag name="KSO_WM_UNIT_LAYERLEVEL" val="1_1_1"/>
  <p:tag name="KSO_WM_TAG_VERSION" val="3.0"/>
  <p:tag name="KSO_WM_DIAGRAM_MAX_ITEMCNT" val="4"/>
  <p:tag name="KSO_WM_DIAGRAM_MIN_ITEMCNT" val="2"/>
  <p:tag name="KSO_WM_DIAGRAM_VIRTUALLY_FRAME" val="{&quot;height&quot;:387.8750030517578,&quot;left&quot;:9.85,&quot;top&quot;:109.8,&quot;width&quot;:986.35}"/>
  <p:tag name="KSO_WM_DIAGRAM_COLOR_MATCH_VALUE" val="{&quot;shape&quot;:{&quot;fill&quot;:{&quot;type&quot;:0},&quot;glow&quot;:{&quot;colorType&quot;:0},&quot;line&quot;:{&quot;gradient&quot;:[{&quot;brightness&quot;:0,&quot;colorType&quot;:1,&quot;foreColorIndex&quot;:5,&quot;pos&quot;:0.25999999046325684,&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_BRIGHTNESS" val="0"/>
  <p:tag name="KSO_WM_UNIT_LINE_FILL_TYPE" val="2"/>
  <p:tag name="KSO_WM_UNIT_USESOURCEFORMAT_APPLY" val="1"/>
  <p:tag name="KSO_WM_DIAGRAM_USE_COLOR_VALUE" val="{&quot;color_scheme&quot;:1,&quot;color_type&quot;:1,&quot;theme_color_indexes&quot;:[5,6,5,6,5,6]}"/>
  <p:tag name="KSO_WM_BEAUTIFY_FLAG" val="#wm#"/>
  <p:tag name="KSO_WM_DIAGRAM_GROUP_CODE" val="l1-1"/>
  <p:tag name="KSO_WM_DIAGRAM_VERSION" val="3"/>
  <p:tag name="KSO_WM_DIAGRAM_COLOR_TRICK" val="1"/>
  <p:tag name="KSO_WM_DIAGRAM_COLOR_TEXT_CAN_REMOVE" val="n"/>
</p:tagLst>
</file>

<file path=ppt/tags/tag26.xml><?xml version="1.0" encoding="utf-8"?>
<p:tagLst xmlns:p="http://schemas.openxmlformats.org/presentationml/2006/main">
  <p:tag name="KSO_WM_DIAGRAM_VIRTUALLY_FRAME" val="{&quot;height&quot;:387.8750030517578,&quot;left&quot;:9.85,&quot;top&quot;:109.8,&quot;width&quot;:986.35}"/>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3*l_h_i*1_1_4"/>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1_4"/>
  <p:tag name="KSO_WM_DIAGRAM_VERSION" val="3"/>
  <p:tag name="KSO_WM_DIAGRAM_COLOR_TRICK" val="1"/>
  <p:tag name="KSO_WM_DIAGRAM_COLOR_TEXT_CAN_REMOVE" val="n"/>
  <p:tag name="KSO_WM_UNIT_FILL_TYPE" val="3"/>
  <p:tag name="KSO_WM_UNIT_LINE_FORE_SCHEMECOLOR_INDEX" val="5"/>
  <p:tag name="KSO_WM_DIAGRAM_MAX_ITEMCNT" val="4"/>
  <p:tag name="KSO_WM_DIAGRAM_MIN_ITEMCNT" val="2"/>
  <p:tag name="KSO_WM_DIAGRAM_VIRTUALLY_FRAME" val="{&quot;height&quot;:387.8750030517578,&quot;left&quot;:9.85,&quot;top&quot;:109.8,&quot;width&quot;:986.35}"/>
  <p:tag name="KSO_WM_DIAGRAM_COLOR_MATCH_VALUE" val="{&quot;shape&quot;:{&quot;fill&quot;:{&quot;gradient&quot;:[{&quot;brightness&quot;:0,&quot;colorType&quot;:1,&quot;foreColorIndex&quot;:5,&quot;pos&quot;:0,&quot;transparency&quot;:1},{&quot;brightness&quot;:0,&quot;colorType&quot;:1,&quot;foreColorIndex&quot;:5,&quot;pos&quot;:1,&quot;transparency&quot;:0.699999988079071}],&quot;type&quot;:3},&quot;glow&quot;:{&quot;colorType&quot;:0},&quot;line&quot;:{&quot;solidLine&quot;:{&quot;brightness&quot;:0,&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05000000074505806},&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3*l_h_i*1_1_1"/>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1_1"/>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LINE_FORE_SCHEMECOLOR_INDEX" val="5"/>
  <p:tag name="KSO_WM_DIAGRAM_MAX_ITEMCNT" val="4"/>
  <p:tag name="KSO_WM_DIAGRAM_MIN_ITEMCNT" val="2"/>
  <p:tag name="KSO_WM_DIAGRAM_VIRTUALLY_FRAME" val="{&quot;height&quot;:387.8750030517578,&quot;left&quot;:9.85,&quot;top&quot;:109.8,&quot;width&quot;:986.3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3*l_h_i*1_1_2"/>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1_2"/>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87.8750030517578,&quot;left&quot;:9.85,&quot;top&quot;:109.8,&quot;width&quot;:986.35}"/>
  <p:tag name="KSO_WM_DIAGRAM_COLOR_MATCH_VALUE" val="{&quot;shape&quot;:{&quot;fill&quot;:{&quot;gradient&quot;:[{&quot;brightness&quot;:0,&quot;colorType&quot;:1,&quot;foreColorIndex&quot;:5,&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3*l_i*1_2"/>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2"/>
  <p:tag name="KSO_WM_DIAGRAM_VERSION" val="3"/>
  <p:tag name="KSO_WM_DIAGRAM_COLOR_TRICK" val="1"/>
  <p:tag name="KSO_WM_DIAGRAM_COLOR_TEXT_CAN_REMOVE" val="n"/>
  <p:tag name="KSO_WM_UNIT_LINE_FORE_SCHEMECOLOR_INDEX" val="5"/>
  <p:tag name="KSO_WM_DIAGRAM_MAX_ITEMCNT" val="4"/>
  <p:tag name="KSO_WM_DIAGRAM_MIN_ITEMCNT" val="2"/>
  <p:tag name="KSO_WM_DIAGRAM_VIRTUALLY_FRAME" val="{&quot;height&quot;:387.8750030517578,&quot;left&quot;:9.85,&quot;top&quot;:109.8,&quot;width&quot;:986.3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0.xml><?xml version="1.0" encoding="utf-8"?>
<p:tagLst xmlns:p="http://schemas.openxmlformats.org/presentationml/2006/main">
  <p:tag name="KSO_WM_DIAGRAM_VIRTUALLY_FRAME" val="{&quot;height&quot;:387.8750030517578,&quot;left&quot;:9.85,&quot;top&quot;:109.8,&quot;width&quot;:986.35}"/>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3*l_h_i*1_2_4"/>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2_4"/>
  <p:tag name="KSO_WM_DIAGRAM_VERSION" val="3"/>
  <p:tag name="KSO_WM_DIAGRAM_COLOR_TRICK" val="1"/>
  <p:tag name="KSO_WM_DIAGRAM_COLOR_TEXT_CAN_REMOVE" val="n"/>
  <p:tag name="KSO_WM_UNIT_FILL_TYPE" val="3"/>
  <p:tag name="KSO_WM_UNIT_LINE_FORE_SCHEMECOLOR_INDEX" val="5"/>
  <p:tag name="KSO_WM_DIAGRAM_MAX_ITEMCNT" val="4"/>
  <p:tag name="KSO_WM_DIAGRAM_MIN_ITEMCNT" val="2"/>
  <p:tag name="KSO_WM_DIAGRAM_VIRTUALLY_FRAME" val="{&quot;height&quot;:387.8750030517578,&quot;left&quot;:9.85,&quot;top&quot;:109.8,&quot;width&quot;:986.35}"/>
  <p:tag name="KSO_WM_DIAGRAM_COLOR_MATCH_VALUE" val="{&quot;shape&quot;:{&quot;fill&quot;:{&quot;gradient&quot;:[{&quot;brightness&quot;:0,&quot;colorType&quot;:1,&quot;foreColorIndex&quot;:5,&quot;pos&quot;:0,&quot;transparency&quot;:1},{&quot;brightness&quot;:0,&quot;colorType&quot;:1,&quot;foreColorIndex&quot;:5,&quot;pos&quot;:1,&quot;transparency&quot;:0.699999988079071}],&quot;type&quot;:3},&quot;glow&quot;:{&quot;colorType&quot;:0},&quot;line&quot;:{&quot;solidLine&quot;:{&quot;brightness&quot;:0,&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05000000074505806},&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3*l_h_i*1_2_1"/>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2_1"/>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LINE_FORE_SCHEMECOLOR_INDEX" val="5"/>
  <p:tag name="KSO_WM_DIAGRAM_MAX_ITEMCNT" val="4"/>
  <p:tag name="KSO_WM_DIAGRAM_MIN_ITEMCNT" val="2"/>
  <p:tag name="KSO_WM_DIAGRAM_VIRTUALLY_FRAME" val="{&quot;height&quot;:387.8750030517578,&quot;left&quot;:9.85,&quot;top&quot;:109.8,&quot;width&quot;:986.3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3*l_h_i*1_2_2"/>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2_2"/>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87.8750030517578,&quot;left&quot;:9.85,&quot;top&quot;:109.8,&quot;width&quot;:986.35}"/>
  <p:tag name="KSO_WM_DIAGRAM_COLOR_MATCH_VALUE" val="{&quot;shape&quot;:{&quot;fill&quot;:{&quot;gradient&quot;:[{&quot;brightness&quot;:0,&quot;colorType&quot;:1,&quot;foreColorIndex&quot;:5,&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4.xml><?xml version="1.0" encoding="utf-8"?>
<p:tagLst xmlns:p="http://schemas.openxmlformats.org/presentationml/2006/main">
  <p:tag name="KSO_WM_DIAGRAM_VIRTUALLY_FRAME" val="{&quot;height&quot;:387.8750030517578,&quot;left&quot;:9.85,&quot;top&quot;:109.8,&quot;width&quot;:986.35}"/>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3*l_h_i*1_3_4"/>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3_4"/>
  <p:tag name="KSO_WM_DIAGRAM_VERSION" val="3"/>
  <p:tag name="KSO_WM_DIAGRAM_COLOR_TRICK" val="1"/>
  <p:tag name="KSO_WM_DIAGRAM_COLOR_TEXT_CAN_REMOVE" val="n"/>
  <p:tag name="KSO_WM_UNIT_FILL_TYPE" val="3"/>
  <p:tag name="KSO_WM_UNIT_LINE_FORE_SCHEMECOLOR_INDEX" val="5"/>
  <p:tag name="KSO_WM_DIAGRAM_MAX_ITEMCNT" val="4"/>
  <p:tag name="KSO_WM_DIAGRAM_MIN_ITEMCNT" val="2"/>
  <p:tag name="KSO_WM_DIAGRAM_VIRTUALLY_FRAME" val="{&quot;height&quot;:387.8750030517578,&quot;left&quot;:9.85,&quot;top&quot;:109.8,&quot;width&quot;:986.35}"/>
  <p:tag name="KSO_WM_DIAGRAM_COLOR_MATCH_VALUE" val="{&quot;shape&quot;:{&quot;fill&quot;:{&quot;gradient&quot;:[{&quot;brightness&quot;:0,&quot;colorType&quot;:1,&quot;foreColorIndex&quot;:5,&quot;pos&quot;:0,&quot;transparency&quot;:1},{&quot;brightness&quot;:0,&quot;colorType&quot;:1,&quot;foreColorIndex&quot;:5,&quot;pos&quot;:1,&quot;transparency&quot;:0.699999988079071}],&quot;type&quot;:3},&quot;glow&quot;:{&quot;colorType&quot;:0},&quot;line&quot;:{&quot;solidLine&quot;:{&quot;brightness&quot;:0,&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05000000074505806},&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3*l_h_i*1_3_1"/>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3_1"/>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LINE_FORE_SCHEMECOLOR_INDEX" val="5"/>
  <p:tag name="KSO_WM_DIAGRAM_MAX_ITEMCNT" val="4"/>
  <p:tag name="KSO_WM_DIAGRAM_MIN_ITEMCNT" val="2"/>
  <p:tag name="KSO_WM_DIAGRAM_VIRTUALLY_FRAME" val="{&quot;height&quot;:387.8750030517578,&quot;left&quot;:9.85,&quot;top&quot;:109.8,&quot;width&quot;:986.3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3*l_h_i*1_3_2"/>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3_2"/>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87.8750030517578,&quot;left&quot;:9.85,&quot;top&quot;:109.8,&quot;width&quot;:986.35}"/>
  <p:tag name="KSO_WM_DIAGRAM_COLOR_MATCH_VALUE" val="{&quot;shape&quot;:{&quot;fill&quot;:{&quot;gradient&quot;:[{&quot;brightness&quot;:0,&quot;colorType&quot;:1,&quot;foreColorIndex&quot;:5,&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8.xml><?xml version="1.0" encoding="utf-8"?>
<p:tagLst xmlns:p="http://schemas.openxmlformats.org/presentationml/2006/main">
  <p:tag name="KSO_WM_DIAGRAM_VIRTUALLY_FRAME" val="{&quot;height&quot;:387.8750030517578,&quot;left&quot;:9.85,&quot;top&quot;:109.8,&quot;width&quot;:986.35}"/>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3*l_h_i*1_4_4"/>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4_4"/>
  <p:tag name="KSO_WM_DIAGRAM_VERSION" val="3"/>
  <p:tag name="KSO_WM_DIAGRAM_COLOR_TRICK" val="1"/>
  <p:tag name="KSO_WM_DIAGRAM_COLOR_TEXT_CAN_REMOVE" val="n"/>
  <p:tag name="KSO_WM_UNIT_FILL_TYPE" val="3"/>
  <p:tag name="KSO_WM_UNIT_LINE_FORE_SCHEMECOLOR_INDEX" val="5"/>
  <p:tag name="KSO_WM_DIAGRAM_MAX_ITEMCNT" val="4"/>
  <p:tag name="KSO_WM_DIAGRAM_MIN_ITEMCNT" val="2"/>
  <p:tag name="KSO_WM_DIAGRAM_VIRTUALLY_FRAME" val="{&quot;height&quot;:387.8750030517578,&quot;left&quot;:9.85,&quot;top&quot;:109.8,&quot;width&quot;:986.35}"/>
  <p:tag name="KSO_WM_DIAGRAM_COLOR_MATCH_VALUE" val="{&quot;shape&quot;:{&quot;fill&quot;:{&quot;gradient&quot;:[{&quot;brightness&quot;:0,&quot;colorType&quot;:1,&quot;foreColorIndex&quot;:5,&quot;pos&quot;:0,&quot;transparency&quot;:1},{&quot;brightness&quot;:0,&quot;colorType&quot;:1,&quot;foreColorIndex&quot;:5,&quot;pos&quot;:1,&quot;transparency&quot;:0.699999988079071}],&quot;type&quot;:3},&quot;glow&quot;:{&quot;colorType&quot;:0},&quot;line&quot;:{&quot;solidLine&quot;:{&quot;brightness&quot;:0,&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05000000074505806},&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4.xml><?xml version="1.0" encoding="utf-8"?>
<p:tagLst xmlns:p="http://schemas.openxmlformats.org/presentationml/2006/main">
  <p:tag name="KSO_WM_DIAGRAM_VIRTUALLY_FRAME" val="{&quot;height&quot;:387.8750030517578,&quot;left&quot;:9.85,&quot;top&quot;:109.8,&quot;width&quot;:986.35}"/>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3*l_h_i*1_4_1"/>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4_1"/>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LINE_FORE_SCHEMECOLOR_INDEX" val="5"/>
  <p:tag name="KSO_WM_DIAGRAM_MAX_ITEMCNT" val="4"/>
  <p:tag name="KSO_WM_DIAGRAM_MIN_ITEMCNT" val="2"/>
  <p:tag name="KSO_WM_DIAGRAM_VIRTUALLY_FRAME" val="{&quot;height&quot;:387.8750030517578,&quot;left&quot;:9.85,&quot;top&quot;:109.8,&quot;width&quot;:986.3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3*l_h_i*1_4_2"/>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4_2"/>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87.8750030517578,&quot;left&quot;:9.85,&quot;top&quot;:109.8,&quot;width&quot;:986.35}"/>
  <p:tag name="KSO_WM_DIAGRAM_COLOR_MATCH_VALUE" val="{&quot;shape&quot;:{&quot;fill&quot;:{&quot;gradient&quot;:[{&quot;brightness&quot;:0,&quot;colorType&quot;:1,&quot;foreColorIndex&quot;:5,&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1092_1*n_h_a*1_1_1"/>
  <p:tag name="KSO_WM_TEMPLATE_CATEGORY" val="diagram"/>
  <p:tag name="KSO_WM_TEMPLATE_INDEX" val="20231092"/>
  <p:tag name="KSO_WM_UNIT_LAYERLEVEL" val="1_1_1"/>
  <p:tag name="KSO_WM_TAG_VERSION" val="3.0"/>
  <p:tag name="KSO_WM_BEAUTIFY_FLAG" val="#wm#"/>
  <p:tag name="KSO_WM_UNIT_ISCONTENTSTITLE" val="0"/>
  <p:tag name="KSO_WM_UNIT_ISNUMDGMTITLE" val="0"/>
  <p:tag name="KSO_WM_UNIT_NOCLEAR" val="0"/>
  <p:tag name="KSO_WM_UNIT_VALUE" val="40"/>
  <p:tag name="KSO_WM_DIAGRAM_VERSION" val="3"/>
  <p:tag name="KSO_WM_DIAGRAM_COLOR_TRICK" val="1"/>
  <p:tag name="KSO_WM_DIAGRAM_COLOR_TEXT_CAN_REMOVE" val="n"/>
  <p:tag name="KSO_WM_DIAGRAM_MAX_ITEMCNT" val="6"/>
  <p:tag name="KSO_WM_DIAGRAM_MIN_ITEMCNT" val="2"/>
  <p:tag name="KSO_WM_DIAGRAM_VIRTUALLY_FRAME" val="{&quot;height&quot;:379.52083287516916,&quot;left&quot;:41.69244094488189,&quot;top&quot;:87.12499389648437,&quot;width&quot;:882.0918897637796}"/>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gradient&quot;:[{&quot;brightness&quot;:0,&quot;colorType&quot;:2,&quot;pos&quot;:1,&quot;rgb&quot;:&quot;#ffffff&quot;,&quot;transparency&quot;:1},{&quot;brightness&quot;:0,&quot;colorType&quot;:2,&quot;pos&quot;:0,&quot;rgb&quot;:&quot;#ffffff&quot;,&quot;transparency&quot;:0}],&quot;type&quot;:2},&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FILL_TYPE" val="3"/>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231092_1*n_h_i*1_1_2"/>
  <p:tag name="KSO_WM_TEMPLATE_CATEGORY" val="diagram"/>
  <p:tag name="KSO_WM_TEMPLATE_INDEX" val="20231092"/>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2"/>
  <p:tag name="KSO_WM_DIAGRAM_VIRTUALLY_FRAME" val="{&quot;height&quot;:379.52083287516916,&quot;left&quot;:41.69244094488189,&quot;top&quot;:87.12499389648437,&quot;width&quot;:882.0918897637796}"/>
  <p:tag name="KSO_WM_DIAGRAM_COLOR_MATCH_VALUE" val="{&quot;shape&quot;:{&quot;fill&quot;:{&quot;type&quot;:0},&quot;glow&quot;:{&quot;colorType&quot;:0},&quot;line&quot;:{&quot;gradient&quot;:[{&quot;brightness&quot;:0,&quot;colorType&quot;:1,&quot;foreColorIndex&quot;:5,&quot;pos&quot;:1,&quot;transparency&quot;:0.949999988079071},{&quot;brightness&quot;:0,&quot;colorType&quot;:1,&quot;foreColorIndex&quot;:5,&quot;pos&quot;:0,&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231092_1*n_h_i*1_1_1"/>
  <p:tag name="KSO_WM_TEMPLATE_CATEGORY" val="diagram"/>
  <p:tag name="KSO_WM_TEMPLATE_INDEX" val="20231092"/>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2"/>
  <p:tag name="KSO_WM_DIAGRAM_VIRTUALLY_FRAME" val="{&quot;height&quot;:379.52083287516916,&quot;left&quot;:41.69244094488189,&quot;top&quot;:87.12499389648437,&quot;width&quot;:882.0918897637796}"/>
  <p:tag name="KSO_WM_DIAGRAM_COLOR_MATCH_VALUE" val="{&quot;shape&quot;:{&quot;fill&quot;:{&quot;type&quot;:0},&quot;glow&quot;:{&quot;colorType&quot;:0},&quot;line&quot;:{&quot;gradient&quot;:[{&quot;brightness&quot;:0,&quot;colorType&quot;:1,&quot;foreColorIndex&quot;:5,&quot;pos&quot;:1,&quot;transparency&quot;:0.949999988079071},{&quot;brightness&quot;:0,&quot;colorType&quot;:1,&quot;foreColorIndex&quot;:5,&quot;pos&quot;:0,&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4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n1-1"/>
  <p:tag name="KSO_WM_UNIT_TYPE" val="n_h_i"/>
  <p:tag name="KSO_WM_UNIT_INDEX" val="1_1_3"/>
  <p:tag name="KSO_WM_UNIT_ID" val="diagram20231092_1*n_h_i*1_1_3"/>
  <p:tag name="KSO_WM_TEMPLATE_CATEGORY" val="diagram"/>
  <p:tag name="KSO_WM_TEMPLATE_INDEX" val="20231092"/>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79.52083287516916,&quot;left&quot;:41.69244094488189,&quot;top&quot;:87.12499389648437,&quot;width&quot;:882.0918897637796}"/>
  <p:tag name="KSO_WM_DIAGRAM_COLOR_MATCH_VALUE" val="{&quot;shape&quot;:{&quot;fill&quot;:{&quot;type&quot;:0},&quot;glow&quot;:{&quot;colorType&quot;:0},&quot;line&quot;:{&quot;gradient&quot;:[{&quot;brightness&quot;:0,&quot;colorType&quot;:1,&quot;foreColorIndex&quot;:5,&quot;pos&quot;:0.9900000095367432,&quot;transparency&quot;:0.7900000214576721},{&quot;brightness&quot;:0,&quot;colorType&quot;:1,&quot;foreColorIndex&quot;:5,&quot;pos&quot;:0,&quot;transparency&quot;:0.8999999761581421}],&quot;type&quot;:2},&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4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n1-1"/>
  <p:tag name="KSO_WM_UNIT_TYPE" val="n_h_i"/>
  <p:tag name="KSO_WM_UNIT_INDEX" val="1_1_4"/>
  <p:tag name="KSO_WM_UNIT_ID" val="diagram20231092_1*n_h_i*1_1_4"/>
  <p:tag name="KSO_WM_TEMPLATE_CATEGORY" val="diagram"/>
  <p:tag name="KSO_WM_TEMPLATE_INDEX" val="20231092"/>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79.52083287516916,&quot;left&quot;:41.69244094488189,&quot;top&quot;:87.12499389648437,&quot;width&quot;:882.0918897637796}"/>
  <p:tag name="KSO_WM_DIAGRAM_COLOR_MATCH_VALUE" val="{&quot;shape&quot;:{&quot;fill&quot;:{&quot;type&quot;:0},&quot;glow&quot;:{&quot;colorType&quot;:0},&quot;line&quot;:{&quot;gradient&quot;:[{&quot;brightness&quot;:0,&quot;colorType&quot;:1,&quot;foreColorIndex&quot;:5,&quot;pos&quot;:1,&quot;transparency&quot;:0.9599999785423279},{&quot;brightness&quot;:0,&quot;colorType&quot;:1,&quot;foreColorIndex&quot;:5,&quot;pos&quot;:0,&quot;transparency&quot;:0.9300000071525574}],&quot;type&quot;:2},&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4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n1-1"/>
  <p:tag name="KSO_WM_UNIT_TYPE" val="n_h_i"/>
  <p:tag name="KSO_WM_UNIT_INDEX" val="1_2_2"/>
  <p:tag name="KSO_WM_UNIT_ID" val="diagram20231092_1*n_h_i*1_2_2"/>
  <p:tag name="KSO_WM_TEMPLATE_CATEGORY" val="diagram"/>
  <p:tag name="KSO_WM_TEMPLATE_INDEX" val="20231092"/>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79.52083287516916,&quot;left&quot;:41.69244094488189,&quot;top&quot;:87.12499389648437,&quot;width&quot;:882.0918897637796}"/>
  <p:tag name="KSO_WM_DIAGRAM_COLOR_MATCH_VALUE" val="{&quot;shape&quot;:{&quot;fill&quot;:{&quot;type&quot;:0},&quot;glow&quot;:{&quot;colorType&quot;:0},&quot;line&quot;:{&quot;gradient&quot;:[{&quot;brightness&quot;:0.800000011920929,&quot;colorType&quot;:1,&quot;foreColorIndex&quot;:5,&quot;pos&quot;:1,&quot;transparency&quot;:1},{&quot;brightness&quot;:0.800000011920929,&quot;colorType&quot;:1,&quot;foreColorIndex&quot;:5,&quot;pos&quot;:0,&quot;transparency&quot;:1},{&quot;brightness&quot;:0.4000000059604645,&quot;colorType&quot;:1,&quot;foreColorIndex&quot;:5,&quot;pos&quot;:0.699999988079071,&quot;transparency&quot;:0},{&quot;brightness&quot;:0.4000000059604645,&quot;colorType&quot;:1,&quot;foreColorIndex&quot;:5,&quot;pos&quot;:0.30000001192092896,&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4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n1-1"/>
  <p:tag name="KSO_WM_UNIT_TYPE" val="n_h_i"/>
  <p:tag name="KSO_WM_UNIT_INDEX" val="1_2_1"/>
  <p:tag name="KSO_WM_UNIT_ID" val="diagram20231092_1*n_h_i*1_2_1"/>
  <p:tag name="KSO_WM_TEMPLATE_CATEGORY" val="diagram"/>
  <p:tag name="KSO_WM_TEMPLATE_INDEX" val="20231092"/>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79.52083287516916,&quot;left&quot;:41.69244094488189,&quot;top&quot;:87.12499389648437,&quot;width&quot;:882.0918897637796}"/>
  <p:tag name="KSO_WM_DIAGRAM_COLOR_MATCH_VALUE" val="{&quot;shape&quot;:{&quot;fill&quot;:{&quot;type&quot;:0},&quot;glow&quot;:{&quot;colorType&quot;:0},&quot;line&quot;:{&quot;gradient&quot;:[{&quot;brightness&quot;:0.800000011920929,&quot;colorType&quot;:1,&quot;foreColorIndex&quot;:5,&quot;pos&quot;:1,&quot;transparency&quot;:1},{&quot;brightness&quot;:0.800000011920929,&quot;colorType&quot;:1,&quot;foreColorIndex&quot;:5,&quot;pos&quot;:0,&quot;transparency&quot;:1},{&quot;brightness&quot;:0.4000000059604645,&quot;colorType&quot;:1,&quot;foreColorIndex&quot;:5,&quot;pos&quot;:0.699999988079071,&quot;transparency&quot;:0},{&quot;brightness&quot;:0.4000000059604645,&quot;colorType&quot;:1,&quot;foreColorIndex&quot;:5,&quot;pos&quot;:0.30000001192092896,&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1092_1*n_h_h_i*1_2_1_1"/>
  <p:tag name="KSO_WM_TEMPLATE_CATEGORY" val="diagram"/>
  <p:tag name="KSO_WM_TEMPLATE_INDEX" val="20231092"/>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2"/>
  <p:tag name="KSO_WM_DIAGRAM_VIRTUALLY_FRAME" val="{&quot;height&quot;:379.52083287516916,&quot;left&quot;:41.69244094488189,&quot;top&quot;:87.12499389648437,&quot;width&quot;:882.0918897637796}"/>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gradient&quot;:[{&quot;brightness&quot;:0,&quot;colorType&quot;:1,&quot;foreColorIndex&quot;:14,&quot;pos&quot;:1,&quot;transparency&quot;:1},{&quot;brightness&quot;:0,&quot;colorType&quot;:1,&quot;foreColorIndex&quot;:14,&quot;pos&quot;:0,&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3*l_i*1_3"/>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3"/>
  <p:tag name="KSO_WM_DIAGRAM_VERSION" val="3"/>
  <p:tag name="KSO_WM_DIAGRAM_COLOR_TRICK" val="1"/>
  <p:tag name="KSO_WM_DIAGRAM_COLOR_TEXT_CAN_REMOVE" val="n"/>
  <p:tag name="KSO_WM_UNIT_LINE_FORE_SCHEMECOLOR_INDEX" val="5"/>
  <p:tag name="KSO_WM_DIAGRAM_MAX_ITEMCNT" val="4"/>
  <p:tag name="KSO_WM_DIAGRAM_MIN_ITEMCNT" val="2"/>
  <p:tag name="KSO_WM_DIAGRAM_VIRTUALLY_FRAME" val="{&quot;height&quot;:387.8750030517578,&quot;left&quot;:9.85,&quot;top&quot;:109.8,&quot;width&quot;:986.3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5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1092_1*n_h_h_a*1_2_1_1"/>
  <p:tag name="KSO_WM_TEMPLATE_CATEGORY" val="diagram"/>
  <p:tag name="KSO_WM_TEMPLATE_INDEX" val="20231092"/>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79.52083287516916,&quot;left&quot;:41.69244094488189,&quot;top&quot;:87.12499389648437,&quot;width&quot;:882.091889763779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5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092_1*n_h_h_f*1_2_1_1"/>
  <p:tag name="KSO_WM_TEMPLATE_CATEGORY" val="diagram"/>
  <p:tag name="KSO_WM_TEMPLATE_INDEX" val="20231092"/>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79.52083287516916,&quot;left&quot;:41.69244094488189,&quot;top&quot;:87.12499389648437,&quot;width&quot;:882.091889763779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10;形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092_1*n_h_h_i*1_2_2_1"/>
  <p:tag name="KSO_WM_TEMPLATE_CATEGORY" val="diagram"/>
  <p:tag name="KSO_WM_TEMPLATE_INDEX" val="20231092"/>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2"/>
  <p:tag name="KSO_WM_DIAGRAM_VIRTUALLY_FRAME" val="{&quot;height&quot;:379.52083287516916,&quot;left&quot;:41.69244094488189,&quot;top&quot;:87.12499389648437,&quot;width&quot;:882.0918897637796}"/>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gradient&quot;:[{&quot;brightness&quot;:0,&quot;colorType&quot;:1,&quot;foreColorIndex&quot;:14,&quot;pos&quot;:1,&quot;transparency&quot;:1},{&quot;brightness&quot;:0,&quot;colorType&quot;:1,&quot;foreColorIndex&quot;:14,&quot;pos&quot;:0,&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5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1092_1*n_h_h_a*1_2_2_1"/>
  <p:tag name="KSO_WM_TEMPLATE_CATEGORY" val="diagram"/>
  <p:tag name="KSO_WM_TEMPLATE_INDEX" val="20231092"/>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79.52083287516916,&quot;left&quot;:41.69244094488189,&quot;top&quot;:87.12499389648437,&quot;width&quot;:882.091889763779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54.xml><?xml version="1.0" encoding="utf-8"?>
<p:tagLst xmlns:p="http://schemas.openxmlformats.org/presentationml/2006/main">
  <p:tag name="KSO_WM_DIAGRAM_VERSION" val="3"/>
  <p:tag name="KSO_WM_DIAGRAM_COLOR_TRICK" val="1"/>
  <p:tag name="KSO_WM_DIAGRAM_COLOR_TEXT_CAN_REMOVE" val="n"/>
  <p:tag name="KSO_WM_UNIT_VALUE" val="77*77"/>
  <p:tag name="KSO_WM_UNIT_HIGHLIGHT" val="0"/>
  <p:tag name="KSO_WM_UNIT_COMPATIBLE" val="0"/>
  <p:tag name="KSO_WM_UNIT_DIAGRAM_ISNUMVISUAL" val="0"/>
  <p:tag name="KSO_WM_UNIT_DIAGRAM_ISREFERUNIT" val="0"/>
  <p:tag name="KSO_WM_DIAGRAM_GROUP_CODE" val="n1-1"/>
  <p:tag name="KSO_WM_UNIT_TYPE" val="n_h_h_x"/>
  <p:tag name="KSO_WM_UNIT_INDEX" val="1_2_1_1"/>
  <p:tag name="KSO_WM_UNIT_ID" val="diagram20231092_1*n_h_h_x*1_2_1_1"/>
  <p:tag name="KSO_WM_TEMPLATE_CATEGORY" val="diagram"/>
  <p:tag name="KSO_WM_TEMPLATE_INDEX" val="20231092"/>
  <p:tag name="KSO_WM_UNIT_LAYERLEVEL" val="1_1_1_1"/>
  <p:tag name="KSO_WM_TAG_VERSION" val="3.0"/>
  <p:tag name="KSO_WM_BEAUTIFY_FLAG" val="#wm#"/>
  <p:tag name="KSO_WM_DIAGRAM_MAX_ITEMCNT" val="6"/>
  <p:tag name="KSO_WM_DIAGRAM_MIN_ITEMCNT" val="2"/>
  <p:tag name="KSO_WM_DIAGRAM_VIRTUALLY_FRAME" val="{&quot;height&quot;:379.52083287516916,&quot;left&quot;:41.69244094488189,&quot;top&quot;:87.12499389648437,&quot;width&quot;:882.091889763779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14"/>
  <p:tag name="KSO_WM_UNIT_FILL_FORE_SCHEMECOLOR_INDEX_BRIGHTNESS" val="0"/>
  <p:tag name="MH_SHAPE_GUID" val="94"/>
  <p:tag name="KSO_WM_DIAGRAM_USE_COLOR_VALUE" val="{&quot;color_scheme&quot;:1,&quot;color_type&quot;:1,&quot;theme_color_indexes&quot;:[5,6,5,6,5,6]}"/>
</p:tagLst>
</file>

<file path=ppt/tags/tag5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092_1*n_h_h_f*1_2_2_1"/>
  <p:tag name="KSO_WM_TEMPLATE_CATEGORY" val="diagram"/>
  <p:tag name="KSO_WM_TEMPLATE_INDEX" val="20231092"/>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79.52083287516916,&quot;left&quot;:41.69244094488189,&quot;top&quot;:87.12499389648437,&quot;width&quot;:882.091889763779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10;形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56.xml><?xml version="1.0" encoding="utf-8"?>
<p:tagLst xmlns:p="http://schemas.openxmlformats.org/presentationml/2006/main">
  <p:tag name="KSO_WM_DIAGRAM_VERSION" val="3"/>
  <p:tag name="KSO_WM_DIAGRAM_COLOR_TRICK" val="1"/>
  <p:tag name="KSO_WM_DIAGRAM_COLOR_TEXT_CAN_REMOVE" val="n"/>
  <p:tag name="KSO_WM_UNIT_VALUE" val="78*70"/>
  <p:tag name="KSO_WM_UNIT_HIGHLIGHT" val="0"/>
  <p:tag name="KSO_WM_UNIT_COMPATIBLE" val="0"/>
  <p:tag name="KSO_WM_UNIT_DIAGRAM_ISNUMVISUAL" val="0"/>
  <p:tag name="KSO_WM_UNIT_DIAGRAM_ISREFERUNIT" val="0"/>
  <p:tag name="KSO_WM_DIAGRAM_GROUP_CODE" val="n1-1"/>
  <p:tag name="KSO_WM_UNIT_TYPE" val="n_h_h_x"/>
  <p:tag name="KSO_WM_UNIT_INDEX" val="1_2_2_1"/>
  <p:tag name="KSO_WM_UNIT_ID" val="diagram20231092_1*n_h_h_x*1_2_2_1"/>
  <p:tag name="KSO_WM_TEMPLATE_CATEGORY" val="diagram"/>
  <p:tag name="KSO_WM_TEMPLATE_INDEX" val="20231092"/>
  <p:tag name="KSO_WM_UNIT_LAYERLEVEL" val="1_1_1_1"/>
  <p:tag name="KSO_WM_TAG_VERSION" val="3.0"/>
  <p:tag name="KSO_WM_BEAUTIFY_FLAG" val="#wm#"/>
  <p:tag name="KSO_WM_DIAGRAM_MAX_ITEMCNT" val="6"/>
  <p:tag name="KSO_WM_DIAGRAM_MIN_ITEMCNT" val="2"/>
  <p:tag name="KSO_WM_DIAGRAM_VIRTUALLY_FRAME" val="{&quot;height&quot;:379.52083287516916,&quot;left&quot;:41.69244094488189,&quot;top&quot;:87.12499389648437,&quot;width&quot;:882.091889763779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14"/>
  <p:tag name="KSO_WM_UNIT_FILL_FORE_SCHEMECOLOR_INDEX_BRIGHTNESS" val="0"/>
  <p:tag name="MH_SHAPE_GUID" val="96"/>
  <p:tag name="KSO_WM_DIAGRAM_USE_COLOR_VALUE" val="{&quot;color_scheme&quot;:1,&quot;color_type&quot;:1,&quot;theme_color_indexes&quot;:[5,6,5,6,5,6]}"/>
</p:tagLst>
</file>

<file path=ppt/tags/tag57.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5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4_1*l_h_f*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4"/>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59.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3*l_i*1_4"/>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4"/>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387.8750030517578,&quot;left&quot;:9.85,&quot;top&quot;:109.8,&quot;width&quot;:986.3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6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4_1*l_h_f*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4"/>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61.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6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4_1*l_h_f*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4"/>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63.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6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4_1*l_h_f*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4"/>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65.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6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4_1*l_h_f*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4"/>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67.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6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4_1*l_h_f*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4"/>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69.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3*l_i*1_5"/>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5"/>
  <p:tag name="KSO_WM_DIAGRAM_VERSION" val="3"/>
  <p:tag name="KSO_WM_DIAGRAM_COLOR_TRICK" val="1"/>
  <p:tag name="KSO_WM_DIAGRAM_COLOR_TEXT_CAN_REMOVE" val="n"/>
  <p:tag name="KSO_WM_UNIT_LINE_FORE_SCHEMECOLOR_INDEX" val="5"/>
  <p:tag name="KSO_WM_DIAGRAM_MAX_ITEMCNT" val="4"/>
  <p:tag name="KSO_WM_DIAGRAM_MIN_ITEMCNT" val="2"/>
  <p:tag name="KSO_WM_DIAGRAM_VIRTUALLY_FRAME" val="{&quot;height&quot;:387.8750030517578,&quot;left&quot;:9.85,&quot;top&quot;:109.8,&quot;width&quot;:986.3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7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4_1*l_h_f*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4"/>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71.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7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4_1*l_h_f*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4"/>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73.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7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4_1*l_h_f*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4"/>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75.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7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4_1*l_h_f*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4"/>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77.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7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4_1*l_h_f*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4"/>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79.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3*l_i*1_6"/>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6"/>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387.8750030517578,&quot;left&quot;:9.85,&quot;top&quot;:109.8,&quot;width&quot;:986.3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8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4_1*l_h_f*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4"/>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8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319_2*m_i*1_1"/>
  <p:tag name="KSO_WM_TEMPLATE_CATEGORY" val="diagram"/>
  <p:tag name="KSO_WM_TEMPLATE_INDEX" val="20230319"/>
  <p:tag name="KSO_WM_UNIT_LAYERLEVEL" val="1_1"/>
  <p:tag name="KSO_WM_TAG_VERSION" val="3.0"/>
  <p:tag name="KSO_WM_DIAGRAM_VERSION" val="3"/>
  <p:tag name="KSO_WM_DIAGRAM_COLOR_TRICK" val="2"/>
  <p:tag name="KSO_WM_DIAGRAM_COLOR_TEXT_CAN_REMOVE" val="n"/>
  <p:tag name="KSO_WM_UNIT_TYPE" val="m_i"/>
  <p:tag name="KSO_WM_UNIT_INDEX" val="1_1"/>
  <p:tag name="KSO_WM_DIAGRAM_MAX_ITEMCNT" val="8"/>
  <p:tag name="KSO_WM_DIAGRAM_MIN_ITEMCNT" val="2"/>
  <p:tag name="KSO_WM_DIAGRAM_VIRTUALLY_FRAME" val="{&quot;height&quot;:216.39999389648446,&quot;left&quot;:56.90259842519686,&quot;top&quot;:290.05,&quot;width&quot;:791.5474015748035}"/>
  <p:tag name="KSO_WM_DIAGRAM_COLOR_MATCH_VALUE" val="{&quot;shape&quot;:{&quot;fill&quot;:{&quot;type&quot;:0},&quot;glow&quot;:{&quot;colorType&quot;:0},&quot;line&quot;:{&quot;gradient&quot;:[{&quot;brightness&quot;:0.949999988079071,&quot;colorType&quot;:1,&quot;foreColorIndex&quot;:5,&quot;pos&quot;:0,&quot;transparency&quot;:1},{&quot;brightness&quot;:0,&quot;colorType&quot;:1,&quot;foreColorIndex&quot;:5,&quot;pos&quot;:0.6700000166893005,&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8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19_2*m_h_a*1_1_1"/>
  <p:tag name="KSO_WM_TEMPLATE_CATEGORY" val="diagram"/>
  <p:tag name="KSO_WM_TEMPLATE_INDEX" val="20230319"/>
  <p:tag name="KSO_WM_UNIT_LAYERLEVEL" val="1_1_1"/>
  <p:tag name="KSO_WM_TAG_VERSION" val="3.0"/>
  <p:tag name="KSO_WM_UNIT_ISCONTENTSTITLE" val="0"/>
  <p:tag name="KSO_WM_UNIT_ISNUMDGMTITLE" val="0"/>
  <p:tag name="KSO_WM_UNIT_NOCLEAR" val="0"/>
  <p:tag name="KSO_WM_DIAGRAM_GROUP_CODE" val="m1-1"/>
  <p:tag name="KSO_WM_UNIT_TYPE" val="m_h_a"/>
  <p:tag name="KSO_WM_UNIT_INDEX" val="1_1_1"/>
  <p:tag name="KSO_WM_DIAGRAM_VERSION" val="3"/>
  <p:tag name="KSO_WM_DIAGRAM_COLOR_TRICK" val="2"/>
  <p:tag name="KSO_WM_DIAGRAM_COLOR_TEXT_CAN_REMOVE" val="n"/>
  <p:tag name="KSO_WM_DIAGRAM_MAX_ITEMCNT" val="8"/>
  <p:tag name="KSO_WM_DIAGRAM_MIN_ITEMCNT" val="2"/>
  <p:tag name="KSO_WM_DIAGRAM_VIRTUALLY_FRAME" val="{&quot;height&quot;:216.39999389648446,&quot;left&quot;:56.90259842519686,&quot;top&quot;:290.05,&quot;width&quot;:791.5474015748035}"/>
  <p:tag name="KSO_WM_DIAGRAM_COLOR_MATCH_VALUE" val="{&quot;shape&quot;:{&quot;fill&quot;:{&quot;gradient&quot;:[{&quot;brightness&quot;:0,&quot;colorType&quot;:1,&quot;foreColorIndex&quot;:5,&quot;pos&quot;:0.47999998927116394,&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
  <p:tag name="KSO_WM_UNIT_PRESET_TEXT" val="添加标题"/>
  <p:tag name="KSO_WM_UNIT_FILL_TYPE" val="3"/>
  <p:tag name="KSO_WM_UNIT_LINE_FORE_SCHEMECOLOR_INDEX" val="5"/>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83.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319_2*m_h_i*1_1_1"/>
  <p:tag name="KSO_WM_TEMPLATE_CATEGORY" val="diagram"/>
  <p:tag name="KSO_WM_TEMPLATE_INDEX" val="20230319"/>
  <p:tag name="KSO_WM_UNIT_LAYERLEVEL" val="1_1_1"/>
  <p:tag name="KSO_WM_TAG_VERSION" val="3.0"/>
  <p:tag name="KSO_WM_DIAGRAM_GROUP_CODE" val="m1-1"/>
  <p:tag name="KSO_WM_UNIT_TYPE" val="m_h_i"/>
  <p:tag name="KSO_WM_UNIT_INDEX" val="1_1_1"/>
  <p:tag name="KSO_WM_DIAGRAM_VERSION" val="3"/>
  <p:tag name="KSO_WM_DIAGRAM_COLOR_TRICK" val="2"/>
  <p:tag name="KSO_WM_DIAGRAM_COLOR_TEXT_CAN_REMOVE" val="n"/>
  <p:tag name="KSO_WM_DIAGRAM_MAX_ITEMCNT" val="8"/>
  <p:tag name="KSO_WM_DIAGRAM_MIN_ITEMCNT" val="2"/>
  <p:tag name="KSO_WM_DIAGRAM_VIRTUALLY_FRAME" val="{&quot;height&quot;:216.39999389648446,&quot;left&quot;:56.90259842519686,&quot;top&quot;:290.05,&quot;width&quot;:791.5474015748035}"/>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type&quot;:3},&quot;glow&quot;:{&quot;colorType&quot;:0},&quot;line&quot;:{&quot;gradient&quot;:[{&quot;brightness&quot;:0,&quot;colorType&quot;:2,&quot;pos&quot;:0.3700000047683716,&quot;rgb&quot;:&quot;#ffffff&quot;,&quot;transparency&quot;:0},{&quot;brightness&quot;:0.800000011920929,&quot;colorType&quot;:1,&quot;foreColorIndex&quot;:5,&quot;pos&quot;:0,&quot;transparency&quot;:0},{&quot;brightness&quot;:0,&quot;colorType&quot;:2,&quot;pos&quot;:1,&quot;rgb&quot;:&quot;#ffffff&quot;,&quot;transparency&quot;:0},{&quot;brightness&quot;:0.800000011920929,&quot;colorType&quot;:1,&quot;foreColorIndex&quot;:5,&quot;pos&quot;:0.7099999785423279,&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8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19_2*m_h_a*1_2_1"/>
  <p:tag name="KSO_WM_TEMPLATE_CATEGORY" val="diagram"/>
  <p:tag name="KSO_WM_TEMPLATE_INDEX" val="20230319"/>
  <p:tag name="KSO_WM_UNIT_LAYERLEVEL" val="1_1_1"/>
  <p:tag name="KSO_WM_TAG_VERSION" val="3.0"/>
  <p:tag name="KSO_WM_UNIT_ISCONTENTSTITLE" val="0"/>
  <p:tag name="KSO_WM_UNIT_ISNUMDGMTITLE" val="0"/>
  <p:tag name="KSO_WM_UNIT_NOCLEAR" val="0"/>
  <p:tag name="KSO_WM_DIAGRAM_GROUP_CODE" val="m1-1"/>
  <p:tag name="KSO_WM_UNIT_TYPE" val="m_h_a"/>
  <p:tag name="KSO_WM_UNIT_INDEX" val="1_2_1"/>
  <p:tag name="KSO_WM_DIAGRAM_VERSION" val="3"/>
  <p:tag name="KSO_WM_DIAGRAM_COLOR_TRICK" val="2"/>
  <p:tag name="KSO_WM_DIAGRAM_COLOR_TEXT_CAN_REMOVE" val="n"/>
  <p:tag name="KSO_WM_UNIT_VALUE" val="6"/>
  <p:tag name="KSO_WM_DIAGRAM_MAX_ITEMCNT" val="8"/>
  <p:tag name="KSO_WM_DIAGRAM_MIN_ITEMCNT" val="2"/>
  <p:tag name="KSO_WM_DIAGRAM_VIRTUALLY_FRAME" val="{&quot;height&quot;:216.39999389648446,&quot;left&quot;:56.90259842519686,&quot;top&quot;:290.05,&quot;width&quot;:791.5474015748035}"/>
  <p:tag name="KSO_WM_DIAGRAM_COLOR_MATCH_VALUE" val="{&quot;shape&quot;:{&quot;fill&quot;:{&quot;gradient&quot;:[{&quot;brightness&quot;:0,&quot;colorType&quot;:1,&quot;foreColorIndex&quot;:8,&quot;pos&quot;:0.47999998927116394,&quot;transparency&quot;:0},{&quot;brightness&quot;:0.4000000059604645,&quot;colorType&quot;:1,&quot;foreColorIndex&quot;:8,&quot;pos&quot;:0,&quot;transparency&quot;:0},{&quot;brightness&quot;:0,&quot;colorType&quot;:1,&quot;foreColorIndex&quot;:8,&quot;pos&quot;:0.8100000023841858,&quot;transparency&quot;:0},{&quot;brightness&quot;:0.4000000059604645,&quot;colorType&quot;:1,&quot;foreColorIndex&quot;:8,&quot;pos&quot;:1,&quot;transparency&quot;:0}],&quot;type&quot;:3},&quot;glow&quot;:{&quot;colorType&quot;:0},&quot;line&quot;:{&quot;solidLine&quot;:{&quot;brightness&quot;:0,&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LINE_FORE_SCHEMECOLOR_INDEX" val="8"/>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85.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319_2*m_h_i*1_2_1"/>
  <p:tag name="KSO_WM_TEMPLATE_CATEGORY" val="diagram"/>
  <p:tag name="KSO_WM_TEMPLATE_INDEX" val="20230319"/>
  <p:tag name="KSO_WM_UNIT_LAYERLEVEL" val="1_1_1"/>
  <p:tag name="KSO_WM_TAG_VERSION" val="3.0"/>
  <p:tag name="KSO_WM_DIAGRAM_GROUP_CODE" val="m1-1"/>
  <p:tag name="KSO_WM_UNIT_TYPE" val="m_h_i"/>
  <p:tag name="KSO_WM_UNIT_INDEX" val="1_2_1"/>
  <p:tag name="KSO_WM_DIAGRAM_VERSION" val="3"/>
  <p:tag name="KSO_WM_DIAGRAM_COLOR_TRICK" val="2"/>
  <p:tag name="KSO_WM_DIAGRAM_COLOR_TEXT_CAN_REMOVE" val="n"/>
  <p:tag name="KSO_WM_DIAGRAM_MAX_ITEMCNT" val="8"/>
  <p:tag name="KSO_WM_DIAGRAM_MIN_ITEMCNT" val="2"/>
  <p:tag name="KSO_WM_DIAGRAM_VIRTUALLY_FRAME" val="{&quot;height&quot;:216.39999389648446,&quot;left&quot;:56.90259842519686,&quot;top&quot;:290.05,&quot;width&quot;:791.5474015748035}"/>
  <p:tag name="KSO_WM_DIAGRAM_COLOR_MATCH_VALUE" val="{&quot;shape&quot;:{&quot;fill&quot;:{&quot;gradient&quot;:[{&quot;brightness&quot;:0,&quot;colorType&quot;:1,&quot;foreColorIndex&quot;:8,&quot;pos&quot;:0.5400000214576721,&quot;transparency&quot;:0},{&quot;brightness&quot;:0.800000011920929,&quot;colorType&quot;:1,&quot;foreColorIndex&quot;:8,&quot;pos&quot;:0,&quot;transparency&quot;:0},{&quot;brightness&quot;:0,&quot;colorType&quot;:1,&quot;foreColorIndex&quot;:8,&quot;pos&quot;:0.8100000023841858,&quot;transparency&quot;:0},{&quot;brightness&quot;:0.4000000059604645,&quot;colorType&quot;:1,&quot;foreColorIndex&quot;:8,&quot;pos&quot;:1,&quot;transparency&quot;:0}],&quot;type&quot;:3},&quot;glow&quot;:{&quot;colorType&quot;:0},&quot;line&quot;:{&quot;gradient&quot;:[{&quot;brightness&quot;:0,&quot;colorType&quot;:2,&quot;pos&quot;:0.3700000047683716,&quot;rgb&quot;:&quot;#ffffff&quot;,&quot;transparency&quot;:0},{&quot;brightness&quot;:0.800000011920929,&quot;colorType&quot;:1,&quot;foreColorIndex&quot;:8,&quot;pos&quot;:0,&quot;transparency&quot;:0},{&quot;brightness&quot;:0,&quot;colorType&quot;:2,&quot;pos&quot;:1,&quot;rgb&quot;:&quot;#ffffff&quot;,&quot;transparency&quot;:0},{&quot;brightness&quot;:0.800000011920929,&quot;colorType&quot;:1,&quot;foreColorIndex&quot;:8,&quot;pos&quot;:0.7099999785423279,&quot;transparency&quot;:0}],&quot;type&quot;:2},&quot;shadow&quot;:{&quot;brightness&quot;:0,&quot;colorType&quot;:1,&quot;foreColorIndex&quot;:8,&quot;transparency&quot;:0.54000002145767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8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19_2*m_h_a*1_3_1"/>
  <p:tag name="KSO_WM_TEMPLATE_CATEGORY" val="diagram"/>
  <p:tag name="KSO_WM_TEMPLATE_INDEX" val="20230319"/>
  <p:tag name="KSO_WM_UNIT_LAYERLEVEL" val="1_1_1"/>
  <p:tag name="KSO_WM_TAG_VERSION" val="3.0"/>
  <p:tag name="KSO_WM_UNIT_ISCONTENTSTITLE" val="0"/>
  <p:tag name="KSO_WM_UNIT_ISNUMDGMTITLE" val="0"/>
  <p:tag name="KSO_WM_UNIT_NOCLEAR" val="0"/>
  <p:tag name="KSO_WM_DIAGRAM_GROUP_CODE" val="m1-1"/>
  <p:tag name="KSO_WM_UNIT_TYPE" val="m_h_a"/>
  <p:tag name="KSO_WM_UNIT_INDEX" val="1_3_1"/>
  <p:tag name="KSO_WM_DIAGRAM_VERSION" val="3"/>
  <p:tag name="KSO_WM_DIAGRAM_COLOR_TRICK" val="2"/>
  <p:tag name="KSO_WM_DIAGRAM_COLOR_TEXT_CAN_REMOVE" val="n"/>
  <p:tag name="KSO_WM_DIAGRAM_MAX_ITEMCNT" val="8"/>
  <p:tag name="KSO_WM_DIAGRAM_MIN_ITEMCNT" val="2"/>
  <p:tag name="KSO_WM_DIAGRAM_VIRTUALLY_FRAME" val="{&quot;height&quot;:216.39999389648446,&quot;left&quot;:56.90259842519686,&quot;top&quot;:290.05,&quot;width&quot;:791.5474015748035}"/>
  <p:tag name="KSO_WM_DIAGRAM_COLOR_MATCH_VALUE" val="{&quot;shape&quot;:{&quot;fill&quot;:{&quot;gradient&quot;:[{&quot;brightness&quot;:0,&quot;colorType&quot;:1,&quot;foreColorIndex&quot;:5,&quot;pos&quot;:0.47999998927116394,&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4"/>
  <p:tag name="KSO_WM_UNIT_PRESET_TEXT" val="添加标题"/>
  <p:tag name="KSO_WM_UNIT_FILL_TYPE" val="3"/>
  <p:tag name="KSO_WM_UNIT_LINE_FORE_SCHEMECOLOR_INDEX" val="5"/>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87.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319_2*m_h_i*1_3_1"/>
  <p:tag name="KSO_WM_TEMPLATE_CATEGORY" val="diagram"/>
  <p:tag name="KSO_WM_TEMPLATE_INDEX" val="20230319"/>
  <p:tag name="KSO_WM_UNIT_LAYERLEVEL" val="1_1_1"/>
  <p:tag name="KSO_WM_TAG_VERSION" val="3.0"/>
  <p:tag name="KSO_WM_DIAGRAM_GROUP_CODE" val="m1-1"/>
  <p:tag name="KSO_WM_UNIT_TYPE" val="m_h_i"/>
  <p:tag name="KSO_WM_UNIT_INDEX" val="1_3_1"/>
  <p:tag name="KSO_WM_DIAGRAM_VERSION" val="3"/>
  <p:tag name="KSO_WM_DIAGRAM_COLOR_TRICK" val="2"/>
  <p:tag name="KSO_WM_DIAGRAM_COLOR_TEXT_CAN_REMOVE" val="n"/>
  <p:tag name="KSO_WM_DIAGRAM_MAX_ITEMCNT" val="8"/>
  <p:tag name="KSO_WM_DIAGRAM_MIN_ITEMCNT" val="2"/>
  <p:tag name="KSO_WM_DIAGRAM_VIRTUALLY_FRAME" val="{&quot;height&quot;:216.39999389648446,&quot;left&quot;:56.90259842519686,&quot;top&quot;:290.05,&quot;width&quot;:791.5474015748035}"/>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type&quot;:3},&quot;glow&quot;:{&quot;colorType&quot;:0},&quot;line&quot;:{&quot;gradient&quot;:[{&quot;brightness&quot;:0,&quot;colorType&quot;:2,&quot;pos&quot;:0.3700000047683716,&quot;rgb&quot;:&quot;#ffffff&quot;,&quot;transparency&quot;:0},{&quot;brightness&quot;:0.800000011920929,&quot;colorType&quot;:1,&quot;foreColorIndex&quot;:5,&quot;pos&quot;:0,&quot;transparency&quot;:0},{&quot;brightness&quot;:0,&quot;colorType&quot;:2,&quot;pos&quot;:1,&quot;rgb&quot;:&quot;#ffffff&quot;,&quot;transparency&quot;:0},{&quot;brightness&quot;:0.800000011920929,&quot;colorType&quot;:1,&quot;foreColorIndex&quot;:5,&quot;pos&quot;:0.7099999785423279,&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8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1_1"/>
  <p:tag name="KSO_WM_UNIT_ID" val="diagram20230319_2*m_h_f*1_1_1"/>
  <p:tag name="KSO_WM_TEMPLATE_CATEGORY" val="diagram"/>
  <p:tag name="KSO_WM_TEMPLATE_INDEX" val="20230319"/>
  <p:tag name="KSO_WM_UNIT_LAYERLEVEL" val="1_1_1"/>
  <p:tag name="KSO_WM_TAG_VERSION" val="3.0"/>
  <p:tag name="KSO_WM_BEAUTIFY_FLAG" val="#wm#"/>
  <p:tag name="KSO_WM_UNIT_TEXT_FILL_FORE_SCHEMECOLOR_INDEX_BRIGHTNESS" val="0.15"/>
  <p:tag name="KSO_WM_DIAGRAM_GROUP_CODE" val="m1-1"/>
  <p:tag name="KSO_WM_DIAGRAM_VERSION" val="3"/>
  <p:tag name="KSO_WM_DIAGRAM_COLOR_TRICK" val="2"/>
  <p:tag name="KSO_WM_DIAGRAM_COLOR_TEXT_CAN_REMOVE" val="n"/>
  <p:tag name="KSO_WM_DIAGRAM_MAX_ITEMCNT" val="8"/>
  <p:tag name="KSO_WM_DIAGRAM_MIN_ITEMCNT" val="2"/>
  <p:tag name="KSO_WM_DIAGRAM_VIRTUALLY_FRAME" val="{&quot;height&quot;:216.39999389648446,&quot;left&quot;:56.90259842519686,&quot;top&quot;:290.05,&quot;width&quot;:791.547401574803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8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2_1"/>
  <p:tag name="KSO_WM_UNIT_ID" val="diagram20230319_2*m_h_f*1_2_1"/>
  <p:tag name="KSO_WM_TEMPLATE_CATEGORY" val="diagram"/>
  <p:tag name="KSO_WM_TEMPLATE_INDEX" val="20230319"/>
  <p:tag name="KSO_WM_UNIT_LAYERLEVEL" val="1_1_1"/>
  <p:tag name="KSO_WM_TAG_VERSION" val="3.0"/>
  <p:tag name="KSO_WM_BEAUTIFY_FLAG" val="#wm#"/>
  <p:tag name="KSO_WM_UNIT_TEXT_FILL_FORE_SCHEMECOLOR_INDEX_BRIGHTNESS" val="0.15"/>
  <p:tag name="KSO_WM_DIAGRAM_GROUP_CODE" val="m1-1"/>
  <p:tag name="KSO_WM_DIAGRAM_VERSION" val="3"/>
  <p:tag name="KSO_WM_DIAGRAM_COLOR_TRICK" val="2"/>
  <p:tag name="KSO_WM_DIAGRAM_COLOR_TEXT_CAN_REMOVE" val="n"/>
  <p:tag name="KSO_WM_DIAGRAM_MAX_ITEMCNT" val="8"/>
  <p:tag name="KSO_WM_DIAGRAM_MIN_ITEMCNT" val="2"/>
  <p:tag name="KSO_WM_DIAGRAM_VIRTUALLY_FRAME" val="{&quot;height&quot;:216.39999389648446,&quot;left&quot;:56.90259842519686,&quot;top&quot;:290.05,&quot;width&quot;:791.547401574803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9.xml><?xml version="1.0" encoding="utf-8"?>
<p:tagLst xmlns:p="http://schemas.openxmlformats.org/presentationml/2006/main">
  <p:tag name="KSO_WM_DIAGRAM_VIRTUALLY_FRAME" val="{&quot;height&quot;:387.8750030517578,&quot;left&quot;:9.85,&quot;top&quot;:109.8,&quot;width&quot;:986.35}"/>
</p:tagLst>
</file>

<file path=ppt/tags/tag9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3_1"/>
  <p:tag name="KSO_WM_UNIT_ID" val="diagram20230319_2*m_h_f*1_3_1"/>
  <p:tag name="KSO_WM_TEMPLATE_CATEGORY" val="diagram"/>
  <p:tag name="KSO_WM_TEMPLATE_INDEX" val="20230319"/>
  <p:tag name="KSO_WM_UNIT_LAYERLEVEL" val="1_1_1"/>
  <p:tag name="KSO_WM_TAG_VERSION" val="3.0"/>
  <p:tag name="KSO_WM_BEAUTIFY_FLAG" val="#wm#"/>
  <p:tag name="KSO_WM_UNIT_TEXT_FILL_FORE_SCHEMECOLOR_INDEX_BRIGHTNESS" val="0.15"/>
  <p:tag name="KSO_WM_DIAGRAM_GROUP_CODE" val="m1-1"/>
  <p:tag name="KSO_WM_DIAGRAM_VERSION" val="3"/>
  <p:tag name="KSO_WM_DIAGRAM_COLOR_TRICK" val="2"/>
  <p:tag name="KSO_WM_DIAGRAM_COLOR_TEXT_CAN_REMOVE" val="n"/>
  <p:tag name="KSO_WM_DIAGRAM_MAX_ITEMCNT" val="8"/>
  <p:tag name="KSO_WM_DIAGRAM_MIN_ITEMCNT" val="2"/>
  <p:tag name="KSO_WM_DIAGRAM_VIRTUALLY_FRAME" val="{&quot;height&quot;:216.39999389648446,&quot;left&quot;:56.90259842519686,&quot;top&quot;:290.05,&quot;width&quot;:791.547401574803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91.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1*l_h_a*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9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4_1*l_h_f*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37.6,&quot;left&quot;:-42.474960629921256,&quot;top&quot;:55.05,&quot;width&quot;:458.2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4"/>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69_1*n_h_i*1_1_1"/>
  <p:tag name="KSO_WM_TEMPLATE_CATEGORY" val="diagram"/>
  <p:tag name="KSO_WM_TEMPLATE_INDEX" val="20235169"/>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1"/>
  <p:tag name="KSO_WM_DIAGRAM_MAX_ITEMCNT" val="6"/>
  <p:tag name="KSO_WM_DIAGRAM_MIN_ITEMCNT" val="2"/>
  <p:tag name="KSO_WM_DIAGRAM_VIRTUALLY_FRAME" val="{&quot;height&quot;:388.3464660644531,&quot;left&quot;:30.05,&quot;top&quot;:201.77676696777343,&quot;width&quot;:897.05}"/>
  <p:tag name="KSO_WM_DIAGRAM_COLOR_MATCH_VALUE" val="{&quot;shape&quot;:{&quot;fill&quot;:{&quot;gradient&quot;:[{&quot;brightness&quot;:0.800000011920929,&quot;colorType&quot;:1,&quot;foreColorIndex&quot;:5,&quot;pos&quot;:0,&quot;transparency&quot;:1},{&quot;brightness&quot;:0.800000011920929,&quot;colorType&quot;:1,&quot;foreColorIndex&quot;:5,&quot;pos&quot;:1,&quot;transparency&quot;:0.4900000095367431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9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5169_1*n_h_a*1_1_1"/>
  <p:tag name="KSO_WM_TEMPLATE_CATEGORY" val="diagram"/>
  <p:tag name="KSO_WM_TEMPLATE_INDEX" val="20235169"/>
  <p:tag name="KSO_WM_UNIT_LAYERLEVEL" val="1_1_1"/>
  <p:tag name="KSO_WM_TAG_VERSION" val="3.0"/>
  <p:tag name="KSO_WM_DIAGRAM_MAX_ITEMCNT" val="6"/>
  <p:tag name="KSO_WM_DIAGRAM_MIN_ITEMCNT" val="2"/>
  <p:tag name="KSO_WM_DIAGRAM_VIRTUALLY_FRAME" val="{&quot;height&quot;:388.3464660644531,&quot;left&quot;:30.05,&quot;top&quot;:201.77676696777343,&quot;width&quot;:897.05}"/>
  <p:tag name="KSO_WM_DIAGRAM_COLOR_MATCH_VALUE" val="{&quot;shape&quot;:{&quot;fill&quot;:{&quot;gradient&quot;:[{&quot;brightness&quot;:0,&quot;colorType&quot;:1,&quot;foreColorIndex&quot;:5,&quot;pos&quot;:1,&quot;transparency&quot;:0},{&quot;brightness&quot;:0.20000000298023224,&quot;colorType&quot;:1,&quot;foreColorIndex&quot;:5,&quot;pos&quot;:0.5,&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ISCONTENTSTITLE" val="0"/>
  <p:tag name="KSO_WM_UNIT_ISNUMDGMTITLE" val="0"/>
  <p:tag name="KSO_WM_UNIT_NOCLEAR" val="0"/>
  <p:tag name="KSO_WM_UNIT_VALUE" val="42"/>
  <p:tag name="KSO_WM_UNIT_PRESET_TEXT" val="单击此处&#10;添加项标题"/>
  <p:tag name="KSO_WM_UNIT_FILL_TYPE" val="3"/>
  <p:tag name="KSO_WM_UNIT_TEXT_TYPE" val="1"/>
  <p:tag name="KSO_WM_DIAGRAM_USE_COLOR_VALUE" val="{&quot;color_scheme&quot;:1,&quot;color_type&quot;:1,&quot;theme_color_indexes&quot;:[5,6,5,6,5,6]}"/>
</p:tagLst>
</file>

<file path=ppt/tags/tag9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5169_1*n_h_h_a*1_2_1_1"/>
  <p:tag name="KSO_WM_TEMPLATE_CATEGORY" val="diagram"/>
  <p:tag name="KSO_WM_TEMPLATE_INDEX" val="20235169"/>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8.3464660644531,&quot;left&quot;:30.05,&quot;top&quot;:201.77676696777343,&quot;width&quot;:897.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TYPE" val="1"/>
  <p:tag name="KSO_WM_UNIT_PRESET_TEXT" val="此处添加项标题"/>
  <p:tag name="KSO_WM_UNIT_TEXT_FILL_FORE_SCHEMECOLOR_INDEX" val="1"/>
  <p:tag name="KSO_WM_UNIT_TEXT_FILL_TYPE" val="1"/>
  <p:tag name="KSO_WM_DIAGRAM_USE_COLOR_VALUE" val="{&quot;color_scheme&quot;:1,&quot;color_type&quot;:1,&quot;theme_color_indexes&quot;:[5,6,5,6,5,6]}"/>
</p:tagLst>
</file>

<file path=ppt/tags/tag9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5169_1*n_h_h_f*1_2_1_1"/>
  <p:tag name="KSO_WM_TEMPLATE_CATEGORY" val="diagram"/>
  <p:tag name="KSO_WM_TEMPLATE_INDEX" val="20235169"/>
  <p:tag name="KSO_WM_UNIT_LAYERLEVEL" val="1_1_1_1"/>
  <p:tag name="KSO_WM_TAG_VERSION" val="3.0"/>
  <p:tag name="KSO_WM_BEAUTIFY_FLAG" val="#wm#"/>
  <p:tag name="KSO_WM_UNIT_TEXT_FILL_FORE_SCHEMECOLOR_INDEX_BRIGHTNESS" val="0.15"/>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88.3464660644531,&quot;left&quot;:30.05,&quot;top&quot;:201.77676696777343,&quot;width&quot;:897.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添加文本具体内容，简明扼要地阐述您的观点。根据需要可酌情增减文字，以便观者准确地理解您传达的思想。单击此处添加文本具体内容，简明扼要地阐述您的观点。"/>
  <p:tag name="KSO_WM_UNIT_TEXT_FILL_FORE_SCHEMECOLOR_INDEX" val="1"/>
  <p:tag name="KSO_WM_UNIT_TEXT_FILL_TYPE" val="1"/>
  <p:tag name="KSO_WM_DIAGRAM_USE_COLOR_VALUE" val="{&quot;color_scheme&quot;:1,&quot;color_type&quot;:1,&quot;theme_color_indexes&quot;:[5,6,5,6,5,6]}"/>
</p:tagLst>
</file>

<file path=ppt/tags/tag97.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235169_1*n_h_i*1_1_2"/>
  <p:tag name="KSO_WM_TEMPLATE_CATEGORY" val="diagram"/>
  <p:tag name="KSO_WM_TEMPLATE_INDEX" val="20235169"/>
  <p:tag name="KSO_WM_UNIT_LAYERLEVEL" val="1_1_1"/>
  <p:tag name="KSO_WM_TAG_VERSION" val="3.0"/>
  <p:tag name="KSO_WM_BEAUTIFY_FLAG" val="#wm#"/>
  <p:tag name="KSO_WM_DIAGRAM_MAX_ITEMCNT" val="6"/>
  <p:tag name="KSO_WM_DIAGRAM_MIN_ITEMCNT" val="2"/>
  <p:tag name="KSO_WM_DIAGRAM_VIRTUALLY_FRAME" val="{&quot;height&quot;:388.3464660644531,&quot;left&quot;:30.05,&quot;top&quot;:201.77676696777343,&quot;width&quot;:897.05}"/>
  <p:tag name="KSO_WM_DIAGRAM_COLOR_MATCH_VALUE" val="{&quot;shape&quot;:{&quot;fill&quot;:{&quot;type&quot;:0},&quot;glow&quot;:{&quot;colorType&quot;:0},&quot;line&quot;:{&quot;gradient&quot;:[{&quot;brightness&quot;:0,&quot;colorType&quot;:1,&quot;foreColorIndex&quot;:5,&quot;pos&quot;:1,&quot;transparency&quot;:0.949999988079071},{&quot;brightness&quot;:0,&quot;colorType&quot;:1,&quot;foreColorIndex&quot;:5,&quot;pos&quot;:0,&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9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3"/>
  <p:tag name="KSO_WM_UNIT_ID" val="diagram20235169_1*n_h_i*1_1_3"/>
  <p:tag name="KSO_WM_TEMPLATE_CATEGORY" val="diagram"/>
  <p:tag name="KSO_WM_TEMPLATE_INDEX" val="20235169"/>
  <p:tag name="KSO_WM_UNIT_LAYERLEVEL" val="1_1_1"/>
  <p:tag name="KSO_WM_TAG_VERSION" val="3.0"/>
  <p:tag name="KSO_WM_BEAUTIFY_FLAG" val="#wm#"/>
  <p:tag name="KSO_WM_DIAGRAM_MAX_ITEMCNT" val="6"/>
  <p:tag name="KSO_WM_DIAGRAM_MIN_ITEMCNT" val="2"/>
  <p:tag name="KSO_WM_DIAGRAM_VIRTUALLY_FRAME" val="{&quot;height&quot;:388.3464660644531,&quot;left&quot;:30.05,&quot;top&quot;:201.77676696777343,&quot;width&quot;:897.05}"/>
  <p:tag name="KSO_WM_DIAGRAM_COLOR_MATCH_VALUE" val="{&quot;shape&quot;:{&quot;fill&quot;:{&quot;type&quot;:0},&quot;glow&quot;:{&quot;colorType&quot;:0},&quot;line&quot;:{&quot;gradient&quot;:[{&quot;brightness&quot;:0,&quot;colorType&quot;:1,&quot;foreColorIndex&quot;:5,&quot;pos&quot;:1,&quot;transparency&quot;:0.949999988079071},{&quot;brightness&quot;:0,&quot;colorType&quot;:1,&quot;foreColorIndex&quot;:5,&quot;pos&quot;:0,&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9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5169_1*n_h_h_a*1_2_2_1"/>
  <p:tag name="KSO_WM_TEMPLATE_CATEGORY" val="diagram"/>
  <p:tag name="KSO_WM_TEMPLATE_INDEX" val="20235169"/>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88.3464660644531,&quot;left&quot;:30.05,&quot;top&quot;:201.77676696777343,&quot;width&quot;:897.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TYPE" val="1"/>
  <p:tag name="KSO_WM_UNIT_PRESET_TEXT" val="此处添加项标题"/>
  <p:tag name="KSO_WM_UNIT_TEXT_FILL_FORE_SCHEMECOLOR_INDEX" val="1"/>
  <p:tag name="KSO_WM_UNIT_TEXT_FILL_TYPE" val="1"/>
  <p:tag name="KSO_WM_DIAGRAM_USE_COLOR_VALUE" val="{&quot;color_scheme&quot;:1,&quot;color_type&quot;:1,&quot;theme_color_indexes&quot;:[5,6,5,6,5,6]}"/>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027FFD"/>
      </a:accent1>
      <a:accent2>
        <a:srgbClr val="FF4E01"/>
      </a:accent2>
      <a:accent3>
        <a:srgbClr val="FFA000"/>
      </a:accent3>
      <a:accent4>
        <a:srgbClr val="1FD5F9"/>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0" tIns="0" rIns="0" bIns="0" rtlCol="0" anchor="t">
        <a:noAutofit/>
      </a:bodyPr>
      <a:lstStyle>
        <a:defPPr marL="0" lvl="1" indent="0" algn="ctr">
          <a:lnSpc>
            <a:spcPts val="8570"/>
          </a:lnSpc>
          <a:spcBef>
            <a:spcPct val="0"/>
          </a:spcBef>
          <a:defRPr lang="en-US" sz="4055" b="1" spc="492">
            <a:solidFill>
              <a:srgbClr val="FFFFFF"/>
            </a:solidFill>
            <a:latin typeface="Arial" panose="020B0604020202020204" pitchFamily="34" charset="0"/>
            <a:ea typeface="思源黑体 Heavy" panose="020B0A00000000000000" charset="-122"/>
            <a:cs typeface="Arial" panose="020B0604020202020204" pitchFamily="34" charset="0"/>
            <a:sym typeface="思源黑体 Heavy" panose="020B0A00000000000000"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7537</Words>
  <Application>WPS 演示</Application>
  <PresentationFormat>宽屏</PresentationFormat>
  <Paragraphs>583</Paragraphs>
  <Slides>58</Slides>
  <Notes>1</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58</vt:i4>
      </vt:variant>
    </vt:vector>
  </HeadingPairs>
  <TitlesOfParts>
    <vt:vector size="80" baseType="lpstr">
      <vt:lpstr>Arial</vt:lpstr>
      <vt:lpstr>宋体</vt:lpstr>
      <vt:lpstr>Wingdings</vt:lpstr>
      <vt:lpstr>思源黑体 Heavy</vt:lpstr>
      <vt:lpstr>黑体</vt:lpstr>
      <vt:lpstr>思源黑体 CN Bold</vt:lpstr>
      <vt:lpstr>汉仪力量黑简</vt:lpstr>
      <vt:lpstr>思源黑体</vt:lpstr>
      <vt:lpstr>微软雅黑</vt:lpstr>
      <vt:lpstr>汉仪文黑-55简</vt:lpstr>
      <vt:lpstr>Agency FB</vt:lpstr>
      <vt:lpstr>MiSans Normal</vt:lpstr>
      <vt:lpstr>+中文标题</vt:lpstr>
      <vt:lpstr>Wingdings</vt:lpstr>
      <vt:lpstr>等线</vt:lpstr>
      <vt:lpstr>Arial Unicode MS</vt:lpstr>
      <vt:lpstr>等线 Light</vt:lpstr>
      <vt:lpstr>Cambria Math</vt:lpstr>
      <vt:lpstr>MS Mincho</vt:lpstr>
      <vt:lpstr>Anonymous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Bing-</dc:creator>
  <cp:lastModifiedBy>邵晓</cp:lastModifiedBy>
  <cp:revision>48</cp:revision>
  <dcterms:created xsi:type="dcterms:W3CDTF">2020-03-02T02:09:00Z</dcterms:created>
  <dcterms:modified xsi:type="dcterms:W3CDTF">2025-05-28T14:03:50Z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94FCED6BB57948D984BA8AA0B18394AC_13</vt:lpwstr>
  </property>
  <property fmtid="{D5CDD505-2E9C-101B-9397-08002B2CF9AE}" pid="3" name="KSOProductBuildVer">
    <vt:lpwstr>2052-12.1.0.21171</vt:lpwstr>
  </property>
</Properties>
</file>