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4.svg" ContentType="image/svg+xml"/>
  <Override PartName="/ppt/media/image15.webp" ContentType="image/webp"/>
  <Override PartName="/ppt/media/image22.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35"/>
  </p:handoutMasterIdLst>
  <p:sldIdLst>
    <p:sldId id="256" r:id="rId3"/>
    <p:sldId id="333" r:id="rId4"/>
    <p:sldId id="339" r:id="rId5"/>
    <p:sldId id="298" r:id="rId7"/>
    <p:sldId id="342" r:id="rId8"/>
    <p:sldId id="343" r:id="rId9"/>
    <p:sldId id="344" r:id="rId10"/>
    <p:sldId id="347" r:id="rId11"/>
    <p:sldId id="350" r:id="rId12"/>
    <p:sldId id="351" r:id="rId13"/>
    <p:sldId id="356" r:id="rId14"/>
    <p:sldId id="357" r:id="rId15"/>
    <p:sldId id="358" r:id="rId16"/>
    <p:sldId id="360" r:id="rId17"/>
    <p:sldId id="363" r:id="rId18"/>
    <p:sldId id="365" r:id="rId19"/>
    <p:sldId id="364" r:id="rId20"/>
    <p:sldId id="366" r:id="rId21"/>
    <p:sldId id="367" r:id="rId22"/>
    <p:sldId id="368" r:id="rId23"/>
    <p:sldId id="361" r:id="rId24"/>
    <p:sldId id="362" r:id="rId25"/>
    <p:sldId id="371" r:id="rId26"/>
    <p:sldId id="372" r:id="rId27"/>
    <p:sldId id="373" r:id="rId28"/>
    <p:sldId id="374" r:id="rId29"/>
    <p:sldId id="375" r:id="rId30"/>
    <p:sldId id="376" r:id="rId31"/>
    <p:sldId id="377" r:id="rId32"/>
    <p:sldId id="378" r:id="rId33"/>
    <p:sldId id="383" r:id="rId34"/>
  </p:sldIdLst>
  <p:sldSz cx="12192000" cy="6858000"/>
  <p:notesSz cx="6858000" cy="9144000"/>
  <p:embeddedFontLst>
    <p:embeddedFont>
      <p:font typeface="汉仪力量黑简" panose="00020600040101010101" charset="-122"/>
      <p:regular r:id="rId39"/>
    </p:embeddedFont>
    <p:embeddedFont>
      <p:font typeface="微软雅黑" panose="020B0503020204020204" charset="-122"/>
      <p:regular r:id="rId40"/>
    </p:embeddedFont>
    <p:embeddedFont>
      <p:font typeface="等线" panose="02010600030101010101" charset="-122"/>
      <p:regular r:id="rId41"/>
    </p:embeddedFont>
    <p:embeddedFont>
      <p:font typeface="等线 Light" panose="02010600030101010101" charset="-122"/>
      <p:regular r:id="rId42"/>
    </p:embeddedFont>
    <p:embeddedFont>
      <p:font typeface="Calibri" panose="020F0502020204030204" charset="0"/>
      <p:regular r:id="rId43"/>
      <p:bold r:id="rId44"/>
      <p:italic r:id="rId45"/>
      <p:boldItalic r:id="rId46"/>
    </p:embeddedFont>
    <p:embeddedFont>
      <p:font typeface="Agency FB" panose="020B0503020202020204" charset="0"/>
      <p:regular r:id="rId47"/>
      <p:bold r:id="rId48"/>
    </p:embeddedFont>
  </p:embeddedFontLst>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5ACBF0"/>
          </p15:clr>
        </p15:guide>
        <p15:guide id="3" pos="467" userDrawn="1">
          <p15:clr>
            <a:srgbClr val="5ACBF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E01"/>
    <a:srgbClr val="027FFD"/>
    <a:srgbClr val="404040"/>
    <a:srgbClr val="E68E00"/>
    <a:srgbClr val="FFA000"/>
    <a:srgbClr val="1FD5F9"/>
    <a:srgbClr val="0266CA"/>
    <a:srgbClr val="A1A1A1"/>
    <a:srgbClr val="F2F2F2"/>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1" autoAdjust="0"/>
    <p:restoredTop sz="94660"/>
  </p:normalViewPr>
  <p:slideViewPr>
    <p:cSldViewPr snapToGrid="0" showGuides="1">
      <p:cViewPr>
        <p:scale>
          <a:sx n="125" d="100"/>
          <a:sy n="125" d="100"/>
        </p:scale>
        <p:origin x="302" y="178"/>
      </p:cViewPr>
      <p:guideLst>
        <p:guide orient="horz" pos="2128"/>
        <p:guide pos="4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tags" Target="tags/tag249.xml"/><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399" advTm="5000"/>
    </mc:Choice>
    <mc:Fallback>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3" Type="http://schemas.openxmlformats.org/officeDocument/2006/relationships/notesSlide" Target="../notesSlides/notesSlide8.xml"/><Relationship Id="rId22" Type="http://schemas.openxmlformats.org/officeDocument/2006/relationships/slideLayout" Target="../slideLayouts/slideLayout7.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15.webp"/></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notesSlide" Target="../notesSlides/notesSlide18.xml"/><Relationship Id="rId11" Type="http://schemas.openxmlformats.org/officeDocument/2006/relationships/slideLayout" Target="../slideLayouts/slideLayout7.xml"/><Relationship Id="rId10" Type="http://schemas.openxmlformats.org/officeDocument/2006/relationships/tags" Target="../tags/tag124.xml"/><Relationship Id="rId1" Type="http://schemas.openxmlformats.org/officeDocument/2006/relationships/tags" Target="../tags/tag115.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2.sv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6" Type="http://schemas.openxmlformats.org/officeDocument/2006/relationships/notesSlide" Target="../notesSlides/notesSlide20.xml"/><Relationship Id="rId15" Type="http://schemas.openxmlformats.org/officeDocument/2006/relationships/slideLayout" Target="../slideLayouts/slideLayout7.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23.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4" Type="http://schemas.openxmlformats.org/officeDocument/2006/relationships/notesSlide" Target="../notesSlides/notesSlide21.xml"/><Relationship Id="rId23" Type="http://schemas.openxmlformats.org/officeDocument/2006/relationships/slideLayout" Target="../slideLayouts/slideLayout7.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25.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1" Type="http://schemas.openxmlformats.org/officeDocument/2006/relationships/notesSlide" Target="../notesSlides/notesSlide23.xml"/><Relationship Id="rId20" Type="http://schemas.openxmlformats.org/officeDocument/2006/relationships/slideLayout" Target="../slideLayouts/slideLayout7.xml"/><Relationship Id="rId2" Type="http://schemas.openxmlformats.org/officeDocument/2006/relationships/tags" Target="../tags/tag165.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28.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9" Type="http://schemas.openxmlformats.org/officeDocument/2006/relationships/notesSlide" Target="../notesSlides/notesSlide26.xml"/><Relationship Id="rId28" Type="http://schemas.openxmlformats.org/officeDocument/2006/relationships/slideLayout" Target="../slideLayouts/slideLayout7.xml"/><Relationship Id="rId27" Type="http://schemas.openxmlformats.org/officeDocument/2006/relationships/tags" Target="../tags/tag215.xml"/><Relationship Id="rId26" Type="http://schemas.openxmlformats.org/officeDocument/2006/relationships/tags" Target="../tags/tag214.xml"/><Relationship Id="rId25" Type="http://schemas.openxmlformats.org/officeDocument/2006/relationships/tags" Target="../tags/tag213.xml"/><Relationship Id="rId24" Type="http://schemas.openxmlformats.org/officeDocument/2006/relationships/tags" Target="../tags/tag212.xml"/><Relationship Id="rId23" Type="http://schemas.openxmlformats.org/officeDocument/2006/relationships/tags" Target="../tags/tag211.xml"/><Relationship Id="rId22" Type="http://schemas.openxmlformats.org/officeDocument/2006/relationships/tags" Target="../tags/tag210.xml"/><Relationship Id="rId21" Type="http://schemas.openxmlformats.org/officeDocument/2006/relationships/tags" Target="../tags/tag209.xml"/><Relationship Id="rId20" Type="http://schemas.openxmlformats.org/officeDocument/2006/relationships/tags" Target="../tags/tag208.xml"/><Relationship Id="rId2" Type="http://schemas.openxmlformats.org/officeDocument/2006/relationships/tags" Target="../tags/tag190.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9" Type="http://schemas.openxmlformats.org/officeDocument/2006/relationships/notesSlide" Target="../notesSlides/notesSlide1.xml"/><Relationship Id="rId48" Type="http://schemas.openxmlformats.org/officeDocument/2006/relationships/slideLayout" Target="../slideLayouts/slideLayout7.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 Type="http://schemas.openxmlformats.org/officeDocument/2006/relationships/tags" Target="../tags/tag43.xml"/><Relationship Id="rId41" Type="http://schemas.openxmlformats.org/officeDocument/2006/relationships/tags" Target="../tags/tag42.xml"/><Relationship Id="rId40" Type="http://schemas.openxmlformats.org/officeDocument/2006/relationships/tags" Target="../tags/tag41.xml"/><Relationship Id="rId4" Type="http://schemas.openxmlformats.org/officeDocument/2006/relationships/tags" Target="../tags/tag5.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31.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image" Target="../media/image28.svg"/><Relationship Id="rId7" Type="http://schemas.openxmlformats.org/officeDocument/2006/relationships/image" Target="../media/image27.png"/><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7" Type="http://schemas.openxmlformats.org/officeDocument/2006/relationships/notesSlide" Target="../notesSlides/notesSlide29.xml"/><Relationship Id="rId36" Type="http://schemas.openxmlformats.org/officeDocument/2006/relationships/slideLayout" Target="../slideLayouts/slideLayout7.xml"/><Relationship Id="rId35" Type="http://schemas.openxmlformats.org/officeDocument/2006/relationships/tags" Target="../tags/tag248.xml"/><Relationship Id="rId34" Type="http://schemas.openxmlformats.org/officeDocument/2006/relationships/tags" Target="../tags/tag247.xml"/><Relationship Id="rId33" Type="http://schemas.openxmlformats.org/officeDocument/2006/relationships/tags" Target="../tags/tag246.xml"/><Relationship Id="rId32" Type="http://schemas.openxmlformats.org/officeDocument/2006/relationships/tags" Target="../tags/tag245.xml"/><Relationship Id="rId31" Type="http://schemas.openxmlformats.org/officeDocument/2006/relationships/tags" Target="../tags/tag244.xml"/><Relationship Id="rId30" Type="http://schemas.openxmlformats.org/officeDocument/2006/relationships/image" Target="../media/image34.svg"/><Relationship Id="rId3" Type="http://schemas.openxmlformats.org/officeDocument/2006/relationships/tags" Target="../tags/tag224.xml"/><Relationship Id="rId29" Type="http://schemas.openxmlformats.org/officeDocument/2006/relationships/image" Target="../media/image33.png"/><Relationship Id="rId28" Type="http://schemas.openxmlformats.org/officeDocument/2006/relationships/tags" Target="../tags/tag243.xml"/><Relationship Id="rId27" Type="http://schemas.openxmlformats.org/officeDocument/2006/relationships/tags" Target="../tags/tag242.xml"/><Relationship Id="rId26" Type="http://schemas.openxmlformats.org/officeDocument/2006/relationships/tags" Target="../tags/tag241.xml"/><Relationship Id="rId25" Type="http://schemas.openxmlformats.org/officeDocument/2006/relationships/tags" Target="../tags/tag240.xml"/><Relationship Id="rId24" Type="http://schemas.openxmlformats.org/officeDocument/2006/relationships/image" Target="../media/image32.svg"/><Relationship Id="rId23" Type="http://schemas.openxmlformats.org/officeDocument/2006/relationships/image" Target="../media/image31.png"/><Relationship Id="rId22" Type="http://schemas.openxmlformats.org/officeDocument/2006/relationships/tags" Target="../tags/tag239.xml"/><Relationship Id="rId21" Type="http://schemas.openxmlformats.org/officeDocument/2006/relationships/tags" Target="../tags/tag238.xml"/><Relationship Id="rId20" Type="http://schemas.openxmlformats.org/officeDocument/2006/relationships/tags" Target="../tags/tag237.xml"/><Relationship Id="rId2" Type="http://schemas.openxmlformats.org/officeDocument/2006/relationships/tags" Target="../tags/tag223.xml"/><Relationship Id="rId19" Type="http://schemas.openxmlformats.org/officeDocument/2006/relationships/tags" Target="../tags/tag236.xml"/><Relationship Id="rId18" Type="http://schemas.openxmlformats.org/officeDocument/2006/relationships/tags" Target="../tags/tag235.xml"/><Relationship Id="rId17" Type="http://schemas.openxmlformats.org/officeDocument/2006/relationships/image" Target="../media/image30.svg"/><Relationship Id="rId16" Type="http://schemas.openxmlformats.org/officeDocument/2006/relationships/image" Target="../media/image29.png"/><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3" Type="http://schemas.openxmlformats.org/officeDocument/2006/relationships/notesSlide" Target="../notesSlides/notesSlide6.xml"/><Relationship Id="rId12" Type="http://schemas.openxmlformats.org/officeDocument/2006/relationships/slideLayout" Target="../slideLayouts/slideLayout7.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5420360" y="4033520"/>
            <a:ext cx="1140460" cy="323215"/>
          </a:xfrm>
          <a:prstGeom prst="parallelogram">
            <a:avLst>
              <a:gd name="adj" fmla="val 18860"/>
            </a:avLst>
          </a:prstGeom>
          <a:solidFill>
            <a:srgbClr val="027FF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pic>
        <p:nvPicPr>
          <p:cNvPr id="10" name="图片 9"/>
          <p:cNvPicPr>
            <a:picLocks noChangeAspect="1"/>
          </p:cNvPicPr>
          <p:nvPr/>
        </p:nvPicPr>
        <p:blipFill>
          <a:blip r:embed="rId1"/>
          <a:srcRect t="32391" r="37879"/>
          <a:stretch>
            <a:fillRect/>
          </a:stretch>
        </p:blipFill>
        <p:spPr>
          <a:xfrm>
            <a:off x="9848850" y="0"/>
            <a:ext cx="2343150" cy="2550160"/>
          </a:xfrm>
          <a:prstGeom prst="rect">
            <a:avLst/>
          </a:prstGeom>
        </p:spPr>
      </p:pic>
      <p:sp>
        <p:nvSpPr>
          <p:cNvPr id="20" name="椭圆 19"/>
          <p:cNvSpPr/>
          <p:nvPr/>
        </p:nvSpPr>
        <p:spPr>
          <a:xfrm>
            <a:off x="6261100" y="5384800"/>
            <a:ext cx="2032000" cy="723726"/>
          </a:xfrm>
          <a:prstGeom prst="ellipse">
            <a:avLst/>
          </a:prstGeom>
          <a:solidFill>
            <a:srgbClr val="FF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765175" y="1896745"/>
            <a:ext cx="5714365" cy="1691640"/>
            <a:chOff x="1328" y="2144"/>
            <a:chExt cx="8999" cy="2664"/>
          </a:xfrm>
        </p:grpSpPr>
        <p:sp>
          <p:nvSpPr>
            <p:cNvPr id="19" name="椭圆 18"/>
            <p:cNvSpPr/>
            <p:nvPr/>
          </p:nvSpPr>
          <p:spPr>
            <a:xfrm>
              <a:off x="9723" y="2338"/>
              <a:ext cx="340" cy="340"/>
            </a:xfrm>
            <a:prstGeom prst="ellipse">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1328" y="2144"/>
              <a:ext cx="7960" cy="2664"/>
            </a:xfrm>
            <a:prstGeom prst="rect">
              <a:avLst/>
            </a:prstGeom>
            <a:noFill/>
          </p:spPr>
          <p:txBody>
            <a:bodyPr wrap="square" rtlCol="0">
              <a:spAutoFit/>
            </a:bodyPr>
            <a:lstStyle/>
            <a:p>
              <a:r>
                <a:rPr lang="zh-CN" altLang="en-US" sz="6000" dirty="0">
                  <a:solidFill>
                    <a:srgbClr val="027FFD"/>
                  </a:solidFill>
                  <a:latin typeface="汉仪力量黑简" panose="00020600040101010101" charset="-122"/>
                  <a:ea typeface="汉仪力量黑简" panose="00020600040101010101" charset="-122"/>
                </a:rPr>
                <a:t>数据新闻</a:t>
              </a:r>
              <a:endParaRPr lang="en-US" altLang="zh-CN" sz="6000" dirty="0">
                <a:solidFill>
                  <a:srgbClr val="027FFD"/>
                </a:solidFill>
                <a:latin typeface="汉仪力量黑简" panose="00020600040101010101" charset="-122"/>
                <a:ea typeface="汉仪力量黑简" panose="00020600040101010101" charset="-122"/>
              </a:endParaRPr>
            </a:p>
            <a:p>
              <a:r>
                <a:rPr lang="zh-CN" altLang="en-US" sz="4400" dirty="0">
                  <a:solidFill>
                    <a:srgbClr val="027FFD"/>
                  </a:solidFill>
                  <a:latin typeface="汉仪力量黑简" panose="00020600040101010101" charset="-122"/>
                  <a:ea typeface="汉仪力量黑简" panose="00020600040101010101" charset="-122"/>
                </a:rPr>
                <a:t>理论与实务</a:t>
              </a:r>
              <a:endParaRPr lang="zh-CN" altLang="en-US" sz="4400" dirty="0">
                <a:solidFill>
                  <a:srgbClr val="027FFD"/>
                </a:solidFill>
                <a:latin typeface="汉仪力量黑简" panose="00020600040101010101" charset="-122"/>
                <a:ea typeface="汉仪力量黑简" panose="00020600040101010101" charset="-122"/>
              </a:endParaRPr>
            </a:p>
          </p:txBody>
        </p:sp>
        <p:sp>
          <p:nvSpPr>
            <p:cNvPr id="11" name="矩形 10"/>
            <p:cNvSpPr/>
            <p:nvPr/>
          </p:nvSpPr>
          <p:spPr>
            <a:xfrm>
              <a:off x="6027" y="3702"/>
              <a:ext cx="4300" cy="8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rPr>
                <a:t>DATA JOURNALISIM</a:t>
              </a:r>
              <a:endParaRPr lang="en-US" altLang="zh-CN" sz="2000" dirty="0">
                <a:solidFill>
                  <a:schemeClr val="tx1">
                    <a:lumMod val="75000"/>
                    <a:lumOff val="25000"/>
                  </a:schemeClr>
                </a:solidFill>
              </a:endParaRPr>
            </a:p>
          </p:txBody>
        </p:sp>
      </p:grpSp>
      <p:sp>
        <p:nvSpPr>
          <p:cNvPr id="23" name="PA-文本框 72"/>
          <p:cNvSpPr txBox="1"/>
          <p:nvPr>
            <p:custDataLst>
              <p:tags r:id="rId2"/>
            </p:custDataLst>
          </p:nvPr>
        </p:nvSpPr>
        <p:spPr>
          <a:xfrm>
            <a:off x="814070" y="3933190"/>
            <a:ext cx="6029960" cy="830580"/>
          </a:xfrm>
          <a:prstGeom prst="rect">
            <a:avLst/>
          </a:prstGeom>
          <a:noFill/>
        </p:spPr>
        <p:txBody>
          <a:bodyPr wrap="square" lIns="0" tIns="0" rIns="0" bIns="0" rtlCol="0">
            <a:spAutoFit/>
          </a:bodyPr>
          <a:lstStyle/>
          <a:p>
            <a:pPr indent="0" algn="l" fontAlgn="auto" hangingPunct="0">
              <a:lnSpc>
                <a:spcPct val="150000"/>
              </a:lnSpc>
            </a:pPr>
            <a:r>
              <a:rPr lang="zh-CN" altLang="en-US"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认识数据新闻</a:t>
            </a:r>
            <a:r>
              <a:rPr lang="en-US" altLang="zh-CN"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生产与运营</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选题与策划</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bg1"/>
                </a:solidFill>
                <a:latin typeface="思源黑体" panose="020B0500000000090000" pitchFamily="34" charset="-122"/>
                <a:ea typeface="思源黑体" panose="020B0500000000090000" pitchFamily="34" charset="-122"/>
                <a:cs typeface="+mn-ea"/>
                <a:sym typeface="思源黑体" panose="020B0500000000090000" pitchFamily="34" charset="-122"/>
              </a:rPr>
              <a:t>数据收集</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endPar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endParaRPr>
          </a:p>
          <a:p>
            <a:pPr indent="0" algn="l" fontAlgn="auto" hangingPunct="0">
              <a:lnSpc>
                <a:spcPct val="150000"/>
              </a:lnSpc>
            </a:pP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数据分析</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可视化</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制作与发布</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未来</a:t>
            </a:r>
            <a:endPar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endParaRPr>
          </a:p>
        </p:txBody>
      </p:sp>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4" name="图片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48095" y="727710"/>
            <a:ext cx="5102860" cy="5098415"/>
          </a:xfrm>
          <a:prstGeom prst="rect">
            <a:avLst/>
          </a:prstGeom>
        </p:spPr>
      </p:pic>
      <p:pic>
        <p:nvPicPr>
          <p:cNvPr id="28" name="图片 27"/>
          <p:cNvPicPr/>
          <p:nvPr/>
        </p:nvPicPr>
        <p:blipFill>
          <a:blip r:embed="rId4">
            <a:duotone>
              <a:schemeClr val="accent1">
                <a:shade val="45000"/>
                <a:satMod val="135000"/>
              </a:schemeClr>
              <a:prstClr val="white"/>
            </a:duotone>
          </a:blip>
          <a:stretch>
            <a:fillRect/>
          </a:stretch>
        </p:blipFill>
        <p:spPr>
          <a:xfrm>
            <a:off x="557868" y="435344"/>
            <a:ext cx="2533366" cy="413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custDataLst>
              <p:tags r:id="rId1"/>
            </p:custDataLst>
          </p:nvPr>
        </p:nvSpPr>
        <p:spPr>
          <a:xfrm>
            <a:off x="472440" y="1503680"/>
            <a:ext cx="4740275" cy="39878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流程、模式、机制、过程类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397" name="矩形: 圆角 2"/>
          <p:cNvSpPr/>
          <p:nvPr>
            <p:custDataLst>
              <p:tags r:id="rId2"/>
            </p:custDataLst>
          </p:nvPr>
        </p:nvSpPr>
        <p:spPr>
          <a:xfrm>
            <a:off x="843280" y="2744470"/>
            <a:ext cx="2440305" cy="3555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2000">
              <a:solidFill>
                <a:schemeClr val="bg1"/>
              </a:solidFill>
              <a:latin typeface="微软雅黑" panose="020B0503020204020204" charset="-122"/>
              <a:ea typeface="微软雅黑" panose="020B0503020204020204" charset="-122"/>
            </a:endParaRPr>
          </a:p>
        </p:txBody>
      </p:sp>
      <p:sp>
        <p:nvSpPr>
          <p:cNvPr id="398" name="矩形 397"/>
          <p:cNvSpPr/>
          <p:nvPr>
            <p:custDataLst>
              <p:tags r:id="rId3"/>
            </p:custDataLst>
          </p:nvPr>
        </p:nvSpPr>
        <p:spPr>
          <a:xfrm>
            <a:off x="1102713" y="3848212"/>
            <a:ext cx="1951389" cy="1723717"/>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是把工作中一系列活动加以系统化、标准化的产物，使得生产活动可复制化、资源集约化。一般可以用流程图来表示。</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99" name="圆角矩形 398"/>
          <p:cNvSpPr/>
          <p:nvPr>
            <p:custDataLst>
              <p:tags r:id="rId4"/>
            </p:custDataLst>
          </p:nvPr>
        </p:nvSpPr>
        <p:spPr>
          <a:xfrm>
            <a:off x="1102713" y="2316711"/>
            <a:ext cx="679907" cy="666222"/>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01</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sp>
        <p:nvSpPr>
          <p:cNvPr id="400" name="矩形: 圆角 2"/>
          <p:cNvSpPr/>
          <p:nvPr>
            <p:custDataLst>
              <p:tags r:id="rId5"/>
            </p:custDataLst>
          </p:nvPr>
        </p:nvSpPr>
        <p:spPr>
          <a:xfrm>
            <a:off x="3550285" y="2744470"/>
            <a:ext cx="2440305" cy="3555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2000">
              <a:solidFill>
                <a:schemeClr val="bg1"/>
              </a:solidFill>
              <a:latin typeface="微软雅黑" panose="020B0503020204020204" charset="-122"/>
              <a:ea typeface="微软雅黑" panose="020B0503020204020204" charset="-122"/>
            </a:endParaRPr>
          </a:p>
        </p:txBody>
      </p:sp>
      <p:sp>
        <p:nvSpPr>
          <p:cNvPr id="401" name="矩形 400"/>
          <p:cNvSpPr/>
          <p:nvPr>
            <p:custDataLst>
              <p:tags r:id="rId6"/>
            </p:custDataLst>
          </p:nvPr>
        </p:nvSpPr>
        <p:spPr>
          <a:xfrm>
            <a:off x="3809899" y="3851945"/>
            <a:ext cx="1951389" cy="1723717"/>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一般指可以作为范本、模本的式样，具有一般性、稳定性、结构性、可操作性等特点，如科学实验模式、经济发展模式等。</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02" name="圆角矩形 401"/>
          <p:cNvSpPr/>
          <p:nvPr>
            <p:custDataLst>
              <p:tags r:id="rId7"/>
            </p:custDataLst>
          </p:nvPr>
        </p:nvSpPr>
        <p:spPr>
          <a:xfrm>
            <a:off x="3809899" y="2316711"/>
            <a:ext cx="679907" cy="666222"/>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02</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sp>
        <p:nvSpPr>
          <p:cNvPr id="403" name="矩形: 圆角 2"/>
          <p:cNvSpPr/>
          <p:nvPr>
            <p:custDataLst>
              <p:tags r:id="rId8"/>
            </p:custDataLst>
          </p:nvPr>
        </p:nvSpPr>
        <p:spPr>
          <a:xfrm>
            <a:off x="6257925" y="2744470"/>
            <a:ext cx="2440305" cy="355536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2000">
              <a:solidFill>
                <a:schemeClr val="bg1"/>
              </a:solidFill>
              <a:latin typeface="微软雅黑" panose="020B0503020204020204" charset="-122"/>
              <a:ea typeface="微软雅黑" panose="020B0503020204020204" charset="-122"/>
            </a:endParaRPr>
          </a:p>
        </p:txBody>
      </p:sp>
      <p:sp>
        <p:nvSpPr>
          <p:cNvPr id="404" name="矩形 403"/>
          <p:cNvSpPr/>
          <p:nvPr>
            <p:custDataLst>
              <p:tags r:id="rId9"/>
            </p:custDataLst>
          </p:nvPr>
        </p:nvSpPr>
        <p:spPr>
          <a:xfrm>
            <a:off x="6517086" y="3848212"/>
            <a:ext cx="1951389" cy="1723717"/>
          </a:xfrm>
          <a:prstGeom prst="rect">
            <a:avLst/>
          </a:prstGeom>
          <a:noFill/>
        </p:spPr>
        <p:txBody>
          <a:bodyPr wrap="square" lIns="0" tIns="0" rIns="0" bIns="0" rtlCol="0" anchor="t" anchorCtr="0">
            <a:noAutofit/>
          </a:bodyPr>
          <a:p>
            <a:pPr algn="just">
              <a:lnSpc>
                <a:spcPct val="20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指一个工作系统的组织或部分之间相互作用的过程和方式。</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05" name="圆角矩形 404"/>
          <p:cNvSpPr/>
          <p:nvPr>
            <p:custDataLst>
              <p:tags r:id="rId10"/>
            </p:custDataLst>
          </p:nvPr>
        </p:nvSpPr>
        <p:spPr>
          <a:xfrm>
            <a:off x="6517086" y="2316711"/>
            <a:ext cx="679907" cy="666222"/>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03</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sp>
        <p:nvSpPr>
          <p:cNvPr id="406" name="矩形: 圆角 2"/>
          <p:cNvSpPr/>
          <p:nvPr>
            <p:custDataLst>
              <p:tags r:id="rId11"/>
            </p:custDataLst>
          </p:nvPr>
        </p:nvSpPr>
        <p:spPr>
          <a:xfrm>
            <a:off x="8964930" y="2744470"/>
            <a:ext cx="2440305" cy="355473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2000">
              <a:solidFill>
                <a:schemeClr val="bg1"/>
              </a:solidFill>
              <a:latin typeface="微软雅黑" panose="020B0503020204020204" charset="-122"/>
              <a:ea typeface="微软雅黑" panose="020B0503020204020204" charset="-122"/>
            </a:endParaRPr>
          </a:p>
        </p:txBody>
      </p:sp>
      <p:sp>
        <p:nvSpPr>
          <p:cNvPr id="407" name="矩形 406"/>
          <p:cNvSpPr/>
          <p:nvPr>
            <p:custDataLst>
              <p:tags r:id="rId12"/>
            </p:custDataLst>
          </p:nvPr>
        </p:nvSpPr>
        <p:spPr>
          <a:xfrm>
            <a:off x="9224273" y="3851945"/>
            <a:ext cx="1951389" cy="1723717"/>
          </a:xfrm>
          <a:prstGeom prst="rect">
            <a:avLst/>
          </a:prstGeom>
          <a:noFill/>
        </p:spPr>
        <p:txBody>
          <a:bodyPr wrap="square" lIns="0" tIns="0" rIns="0" bIns="0" rtlCol="0" anchor="t" anchorCtr="0">
            <a:noAutofit/>
          </a:bodyPr>
          <a:p>
            <a:pPr algn="just">
              <a:lnSpc>
                <a:spcPct val="20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指事物发展所经过的程序、阶段，例如心理过程、自然过程、历史过程等。</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08" name="圆角矩形 407"/>
          <p:cNvSpPr/>
          <p:nvPr>
            <p:custDataLst>
              <p:tags r:id="rId13"/>
            </p:custDataLst>
          </p:nvPr>
        </p:nvSpPr>
        <p:spPr>
          <a:xfrm>
            <a:off x="9224273" y="2316711"/>
            <a:ext cx="679907" cy="666222"/>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04</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409" name="直接连接符 408"/>
          <p:cNvCxnSpPr/>
          <p:nvPr>
            <p:custDataLst>
              <p:tags r:id="rId14"/>
            </p:custDataLst>
          </p:nvPr>
        </p:nvCxnSpPr>
        <p:spPr>
          <a:xfrm flipV="1">
            <a:off x="1024956" y="3702651"/>
            <a:ext cx="2081324"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410" name="直接连接符 409"/>
          <p:cNvCxnSpPr/>
          <p:nvPr>
            <p:custDataLst>
              <p:tags r:id="rId15"/>
            </p:custDataLst>
          </p:nvPr>
        </p:nvCxnSpPr>
        <p:spPr>
          <a:xfrm flipV="1">
            <a:off x="3732143" y="3702651"/>
            <a:ext cx="2081324"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cxnSp>
        <p:nvCxnSpPr>
          <p:cNvPr id="411" name="直接连接符 410"/>
          <p:cNvCxnSpPr/>
          <p:nvPr>
            <p:custDataLst>
              <p:tags r:id="rId16"/>
            </p:custDataLst>
          </p:nvPr>
        </p:nvCxnSpPr>
        <p:spPr>
          <a:xfrm flipV="1">
            <a:off x="6439329" y="3702651"/>
            <a:ext cx="2081324"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412" name="直接连接符 411"/>
          <p:cNvCxnSpPr/>
          <p:nvPr>
            <p:custDataLst>
              <p:tags r:id="rId17"/>
            </p:custDataLst>
          </p:nvPr>
        </p:nvCxnSpPr>
        <p:spPr>
          <a:xfrm flipV="1">
            <a:off x="9146516" y="3702651"/>
            <a:ext cx="2081324"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sp>
        <p:nvSpPr>
          <p:cNvPr id="413" name="矩形 412"/>
          <p:cNvSpPr/>
          <p:nvPr>
            <p:custDataLst>
              <p:tags r:id="rId18"/>
            </p:custDataLst>
          </p:nvPr>
        </p:nvSpPr>
        <p:spPr>
          <a:xfrm>
            <a:off x="1105823" y="3126005"/>
            <a:ext cx="1951696" cy="433573"/>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rPr>
              <a:t>流程</a:t>
            </a:r>
            <a:endParaRPr lang="zh-CN" altLang="en-US" sz="2000" b="1">
              <a:solidFill>
                <a:schemeClr val="accent1"/>
              </a:solidFill>
              <a:latin typeface="微软雅黑" panose="020B0503020204020204" charset="-122"/>
              <a:ea typeface="微软雅黑" panose="020B0503020204020204" charset="-122"/>
              <a:cs typeface="+mn-ea"/>
            </a:endParaRPr>
          </a:p>
        </p:txBody>
      </p:sp>
      <p:sp>
        <p:nvSpPr>
          <p:cNvPr id="414" name="矩形 413"/>
          <p:cNvSpPr/>
          <p:nvPr>
            <p:custDataLst>
              <p:tags r:id="rId19"/>
            </p:custDataLst>
          </p:nvPr>
        </p:nvSpPr>
        <p:spPr>
          <a:xfrm>
            <a:off x="3815498" y="3127250"/>
            <a:ext cx="1951696" cy="433573"/>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2"/>
                </a:solidFill>
                <a:latin typeface="微软雅黑" panose="020B0503020204020204" charset="-122"/>
                <a:ea typeface="微软雅黑" panose="020B0503020204020204" charset="-122"/>
                <a:cs typeface="+mn-ea"/>
              </a:rPr>
              <a:t>模式</a:t>
            </a:r>
            <a:endParaRPr lang="zh-CN" altLang="en-US" sz="2000" b="1">
              <a:solidFill>
                <a:schemeClr val="accent2"/>
              </a:solidFill>
              <a:latin typeface="微软雅黑" panose="020B0503020204020204" charset="-122"/>
              <a:ea typeface="微软雅黑" panose="020B0503020204020204" charset="-122"/>
              <a:cs typeface="+mn-ea"/>
            </a:endParaRPr>
          </a:p>
        </p:txBody>
      </p:sp>
      <p:sp>
        <p:nvSpPr>
          <p:cNvPr id="415" name="矩形 414"/>
          <p:cNvSpPr/>
          <p:nvPr>
            <p:custDataLst>
              <p:tags r:id="rId20"/>
            </p:custDataLst>
          </p:nvPr>
        </p:nvSpPr>
        <p:spPr>
          <a:xfrm>
            <a:off x="6517086" y="3126005"/>
            <a:ext cx="1951696" cy="433573"/>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rPr>
              <a:t>机制</a:t>
            </a:r>
            <a:endParaRPr lang="zh-CN" altLang="en-US" sz="2000" b="1">
              <a:solidFill>
                <a:schemeClr val="accent1"/>
              </a:solidFill>
              <a:latin typeface="微软雅黑" panose="020B0503020204020204" charset="-122"/>
              <a:ea typeface="微软雅黑" panose="020B0503020204020204" charset="-122"/>
              <a:cs typeface="+mn-ea"/>
            </a:endParaRPr>
          </a:p>
        </p:txBody>
      </p:sp>
      <p:sp>
        <p:nvSpPr>
          <p:cNvPr id="416" name="矩形 415"/>
          <p:cNvSpPr/>
          <p:nvPr>
            <p:custDataLst>
              <p:tags r:id="rId21"/>
            </p:custDataLst>
          </p:nvPr>
        </p:nvSpPr>
        <p:spPr>
          <a:xfrm>
            <a:off x="9224273" y="3127250"/>
            <a:ext cx="1951696" cy="433573"/>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2"/>
                </a:solidFill>
                <a:latin typeface="微软雅黑" panose="020B0503020204020204" charset="-122"/>
                <a:ea typeface="微软雅黑" panose="020B0503020204020204" charset="-122"/>
                <a:cs typeface="+mn-ea"/>
              </a:rPr>
              <a:t>过程</a:t>
            </a:r>
            <a:endParaRPr lang="zh-CN" altLang="en-US" sz="2000" b="1">
              <a:solidFill>
                <a:schemeClr val="accent2"/>
              </a:solidFill>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62930" y="1640840"/>
            <a:ext cx="5985510" cy="4229100"/>
            <a:chOff x="9173" y="2686"/>
            <a:chExt cx="9426" cy="6660"/>
          </a:xfrm>
        </p:grpSpPr>
        <p:pic>
          <p:nvPicPr>
            <p:cNvPr id="267" name="图片 11"/>
            <p:cNvPicPr>
              <a:picLocks noChangeAspect="1"/>
            </p:cNvPicPr>
            <p:nvPr/>
          </p:nvPicPr>
          <p:blipFill>
            <a:blip r:embed="rId1"/>
            <a:stretch>
              <a:fillRect/>
            </a:stretch>
          </p:blipFill>
          <p:spPr>
            <a:xfrm>
              <a:off x="9173" y="2686"/>
              <a:ext cx="9427" cy="5427"/>
            </a:xfrm>
            <a:prstGeom prst="rect">
              <a:avLst/>
            </a:prstGeom>
            <a:noFill/>
            <a:ln>
              <a:noFill/>
            </a:ln>
          </p:spPr>
        </p:pic>
        <p:sp>
          <p:nvSpPr>
            <p:cNvPr id="13" name="文本框 12"/>
            <p:cNvSpPr txBox="1"/>
            <p:nvPr/>
          </p:nvSpPr>
          <p:spPr>
            <a:xfrm>
              <a:off x="9613" y="8330"/>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复杂的关系网络</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《外卖骑手：我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接单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，谁来为我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买单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grpSp>
        <p:nvGrpSpPr>
          <p:cNvPr id="9" name="组合 8"/>
          <p:cNvGrpSpPr/>
          <p:nvPr/>
        </p:nvGrpSpPr>
        <p:grpSpPr>
          <a:xfrm>
            <a:off x="168275" y="1625600"/>
            <a:ext cx="5151120" cy="4314190"/>
            <a:chOff x="409" y="2784"/>
            <a:chExt cx="8112" cy="6794"/>
          </a:xfrm>
        </p:grpSpPr>
        <p:sp>
          <p:nvSpPr>
            <p:cNvPr id="6" name="矩形 5"/>
            <p:cNvSpPr/>
            <p:nvPr>
              <p:custDataLst>
                <p:tags r:id="rId2"/>
              </p:custDataLst>
            </p:nvPr>
          </p:nvSpPr>
          <p:spPr>
            <a:xfrm>
              <a:off x="409" y="2784"/>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流程、模式、机制、过程类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7" name="矩形 6"/>
            <p:cNvSpPr/>
            <p:nvPr>
              <p:custDataLst>
                <p:tags r:id="rId3"/>
              </p:custDataLst>
            </p:nvPr>
          </p:nvSpPr>
          <p:spPr>
            <a:xfrm>
              <a:off x="1565" y="3564"/>
              <a:ext cx="6956" cy="6014"/>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流程、模式、机制、过程类数据，往往是专家或学者高度总结后的成果，它能使复杂的问题条理化、结构化、简单化，常常可以用图表展示，搭配文字说明，虽然字数少，行文简洁，却包含着巨大的信息量。</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69635" y="1419225"/>
            <a:ext cx="5426710" cy="4573905"/>
            <a:chOff x="9358" y="2235"/>
            <a:chExt cx="8546" cy="7203"/>
          </a:xfrm>
        </p:grpSpPr>
        <p:sp>
          <p:nvSpPr>
            <p:cNvPr id="13" name="文本框 12"/>
            <p:cNvSpPr txBox="1"/>
            <p:nvPr/>
          </p:nvSpPr>
          <p:spPr>
            <a:xfrm>
              <a:off x="9358" y="8422"/>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人物档案袋</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《名校毕业后</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我想成为一名选调生》</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70" name="图片 14"/>
            <p:cNvPicPr>
              <a:picLocks noChangeAspect="1"/>
            </p:cNvPicPr>
            <p:nvPr/>
          </p:nvPicPr>
          <p:blipFill>
            <a:blip r:embed="rId1"/>
            <a:stretch>
              <a:fillRect/>
            </a:stretch>
          </p:blipFill>
          <p:spPr>
            <a:xfrm>
              <a:off x="9493" y="2235"/>
              <a:ext cx="8276" cy="5993"/>
            </a:xfrm>
            <a:prstGeom prst="rect">
              <a:avLst/>
            </a:prstGeom>
            <a:noFill/>
            <a:ln>
              <a:noFill/>
            </a:ln>
          </p:spPr>
        </p:pic>
      </p:grpSp>
      <p:grpSp>
        <p:nvGrpSpPr>
          <p:cNvPr id="9" name="组合 8"/>
          <p:cNvGrpSpPr/>
          <p:nvPr/>
        </p:nvGrpSpPr>
        <p:grpSpPr>
          <a:xfrm>
            <a:off x="502285" y="1544320"/>
            <a:ext cx="4989195" cy="4299585"/>
            <a:chOff x="1063" y="2784"/>
            <a:chExt cx="7857" cy="6771"/>
          </a:xfrm>
        </p:grpSpPr>
        <p:sp>
          <p:nvSpPr>
            <p:cNvPr id="6" name="矩形 5"/>
            <p:cNvSpPr/>
            <p:nvPr>
              <p:custDataLst>
                <p:tags r:id="rId2"/>
              </p:custDataLst>
            </p:nvPr>
          </p:nvSpPr>
          <p:spPr>
            <a:xfrm>
              <a:off x="1063" y="2784"/>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采访、个案调查、网络发言类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7" name="矩形 6"/>
            <p:cNvSpPr/>
            <p:nvPr>
              <p:custDataLst>
                <p:tags r:id="rId3"/>
              </p:custDataLst>
            </p:nvPr>
          </p:nvSpPr>
          <p:spPr>
            <a:xfrm>
              <a:off x="1964" y="3564"/>
              <a:ext cx="6956" cy="5991"/>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采访和个案调查是非常常见的数据资料，常见于各种涉及个人或人群调研的数据新闻之中。网络发言类数据是网络时代非常重要的数据来源，具有便捷性、实时性、丰富性、互动性、可追溯性、低成本等优点。</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817245" y="2957195"/>
            <a:ext cx="5426710" cy="3474085"/>
            <a:chOff x="1434" y="4657"/>
            <a:chExt cx="8546" cy="5471"/>
          </a:xfrm>
        </p:grpSpPr>
        <p:pic>
          <p:nvPicPr>
            <p:cNvPr id="90" name="图片 1"/>
            <p:cNvPicPr>
              <a:picLocks noChangeAspect="1"/>
            </p:cNvPicPr>
            <p:nvPr/>
          </p:nvPicPr>
          <p:blipFill>
            <a:blip r:embed="rId1"/>
            <a:stretch>
              <a:fillRect/>
            </a:stretch>
          </p:blipFill>
          <p:spPr>
            <a:xfrm>
              <a:off x="2493" y="4657"/>
              <a:ext cx="6397" cy="4838"/>
            </a:xfrm>
            <a:prstGeom prst="rect">
              <a:avLst/>
            </a:prstGeom>
            <a:noFill/>
            <a:ln>
              <a:noFill/>
            </a:ln>
          </p:spPr>
        </p:pic>
        <p:sp>
          <p:nvSpPr>
            <p:cNvPr id="5" name="文本框 4"/>
            <p:cNvSpPr txBox="1"/>
            <p:nvPr/>
          </p:nvSpPr>
          <p:spPr>
            <a:xfrm>
              <a:off x="1434" y="9620"/>
              <a:ext cx="8546" cy="508"/>
            </a:xfrm>
            <a:prstGeom prst="rect">
              <a:avLst/>
            </a:prstGeom>
          </p:spPr>
          <p:txBody>
            <a:bodyPr wrap="square" lIns="0" tIns="0" rIns="0" bIns="0" rtlCol="0" anchor="t">
              <a:spAutoFit/>
            </a:bodyPr>
            <a:p>
              <a:pPr marL="0" lvl="1" indent="0" algn="ctr">
                <a:lnSpc>
                  <a:spcPct val="150000"/>
                </a:lnSpc>
                <a:spcBef>
                  <a:spcPct val="0"/>
                </a:spcBef>
              </a:pP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创造藏文字</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小游戏，出自数据新闻作品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《解构藏文》</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grpSp>
        <p:nvGrpSpPr>
          <p:cNvPr id="9" name="组合 8"/>
          <p:cNvGrpSpPr/>
          <p:nvPr/>
        </p:nvGrpSpPr>
        <p:grpSpPr>
          <a:xfrm>
            <a:off x="5770245" y="2957195"/>
            <a:ext cx="5426710" cy="3796665"/>
            <a:chOff x="9234" y="4657"/>
            <a:chExt cx="8546" cy="5979"/>
          </a:xfrm>
        </p:grpSpPr>
        <p:pic>
          <p:nvPicPr>
            <p:cNvPr id="272" name="图片 16"/>
            <p:cNvPicPr>
              <a:picLocks noChangeAspect="1"/>
            </p:cNvPicPr>
            <p:nvPr/>
          </p:nvPicPr>
          <p:blipFill>
            <a:blip r:embed="rId2"/>
            <a:stretch>
              <a:fillRect/>
            </a:stretch>
          </p:blipFill>
          <p:spPr>
            <a:xfrm>
              <a:off x="10124" y="4657"/>
              <a:ext cx="6508" cy="4832"/>
            </a:xfrm>
            <a:prstGeom prst="rect">
              <a:avLst/>
            </a:prstGeom>
            <a:noFill/>
            <a:ln>
              <a:noFill/>
            </a:ln>
          </p:spPr>
        </p:pic>
        <p:sp>
          <p:nvSpPr>
            <p:cNvPr id="6" name="文本框 5"/>
            <p:cNvSpPr txBox="1"/>
            <p:nvPr/>
          </p:nvSpPr>
          <p:spPr>
            <a:xfrm>
              <a:off x="9234" y="9620"/>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视频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Hello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人类！朱鹮是谁？》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截图，出自数据新闻作品</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《又见朱鹮舞神洲：数说涅槃重生那些年》</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grpSp>
        <p:nvGrpSpPr>
          <p:cNvPr id="15" name="组合 14"/>
          <p:cNvGrpSpPr/>
          <p:nvPr/>
        </p:nvGrpSpPr>
        <p:grpSpPr>
          <a:xfrm>
            <a:off x="495935" y="1130300"/>
            <a:ext cx="10996295" cy="1690370"/>
            <a:chOff x="973" y="2004"/>
            <a:chExt cx="17317" cy="2662"/>
          </a:xfrm>
        </p:grpSpPr>
        <p:sp>
          <p:nvSpPr>
            <p:cNvPr id="11" name="矩形 10"/>
            <p:cNvSpPr/>
            <p:nvPr>
              <p:custDataLst>
                <p:tags r:id="rId3"/>
              </p:custDataLst>
            </p:nvPr>
          </p:nvSpPr>
          <p:spPr>
            <a:xfrm>
              <a:off x="973" y="2004"/>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视频、音频、游戏等多媒体类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4" name="矩形 13"/>
            <p:cNvSpPr/>
            <p:nvPr>
              <p:custDataLst>
                <p:tags r:id="rId4"/>
              </p:custDataLst>
            </p:nvPr>
          </p:nvSpPr>
          <p:spPr>
            <a:xfrm>
              <a:off x="1874" y="2632"/>
              <a:ext cx="16416" cy="2035"/>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在数据新闻报道中，视频、音频、游戏等多媒体类是越来越常用的数据类型，体现了数据新闻从文字、图片向更成熟、兼容更广泛、借力数字技术的融媒体报道形式发展的必然趋势。</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082" name="圆角矩形 1081"/>
          <p:cNvSpPr/>
          <p:nvPr/>
        </p:nvSpPr>
        <p:spPr>
          <a:xfrm>
            <a:off x="6406515" y="1524635"/>
            <a:ext cx="335153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数据新闻的运营模式</a:t>
            </a:r>
            <a:endParaRPr lang="zh-CN" altLang="en-US" sz="2400" b="1">
              <a:latin typeface="微软雅黑" panose="020B0503020204020204" charset="-122"/>
              <a:ea typeface="微软雅黑" panose="020B0503020204020204" charset="-122"/>
            </a:endParaRPr>
          </a:p>
        </p:txBody>
      </p:sp>
      <p:sp>
        <p:nvSpPr>
          <p:cNvPr id="1083" name="文本框 1082"/>
          <p:cNvSpPr txBox="1"/>
          <p:nvPr/>
        </p:nvSpPr>
        <p:spPr>
          <a:xfrm>
            <a:off x="6406515" y="2089150"/>
            <a:ext cx="6501130" cy="4231640"/>
          </a:xfrm>
          <a:prstGeom prst="rect">
            <a:avLst/>
          </a:prstGeom>
        </p:spPr>
        <p:txBody>
          <a:bodyPr wrap="square" lIns="0" tIns="0" rIns="0" bIns="0" rtlCol="0" anchor="t">
            <a:spAutoFit/>
          </a:bodyPr>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各级政府官网与直属平台</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非政府组织与社会机构平台</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各类图书馆与科研机构平台</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商业数据分析平台与商业数据库</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搜索引擎的指数与趋势网站</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ts val="55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社会化媒体</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1" name="Freeform 2"/>
          <p:cNvSpPr/>
          <p:nvPr/>
        </p:nvSpPr>
        <p:spPr>
          <a:xfrm>
            <a:off x="1101725" y="2089150"/>
            <a:ext cx="4674870" cy="3810635"/>
          </a:xfrm>
          <a:custGeom>
            <a:avLst/>
            <a:gdLst/>
            <a:ahLst/>
            <a:cxnLst/>
            <a:rect l="l" t="t" r="r" b="b"/>
            <a:pathLst>
              <a:path w="5244567" h="4114800">
                <a:moveTo>
                  <a:pt x="0" y="0"/>
                </a:moveTo>
                <a:lnTo>
                  <a:pt x="5244568" y="0"/>
                </a:lnTo>
                <a:lnTo>
                  <a:pt x="524456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256020" y="947420"/>
            <a:ext cx="5426710" cy="5513705"/>
            <a:chOff x="9529" y="1608"/>
            <a:chExt cx="8546" cy="8683"/>
          </a:xfrm>
        </p:grpSpPr>
        <p:sp>
          <p:nvSpPr>
            <p:cNvPr id="13" name="文本框 12"/>
            <p:cNvSpPr txBox="1"/>
            <p:nvPr/>
          </p:nvSpPr>
          <p:spPr>
            <a:xfrm>
              <a:off x="9529" y="9275"/>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线上药房资质证书取得情况</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《快递送来的</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处方药</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，靠谱吗？》</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66" name="图片 5" descr="IMG_256"/>
            <p:cNvPicPr>
              <a:picLocks noChangeAspect="1"/>
            </p:cNvPicPr>
            <p:nvPr/>
          </p:nvPicPr>
          <p:blipFill>
            <a:blip r:embed="rId1"/>
            <a:stretch>
              <a:fillRect/>
            </a:stretch>
          </p:blipFill>
          <p:spPr>
            <a:xfrm>
              <a:off x="10544" y="1608"/>
              <a:ext cx="6515" cy="7446"/>
            </a:xfrm>
            <a:prstGeom prst="rect">
              <a:avLst/>
            </a:prstGeom>
            <a:noFill/>
            <a:ln w="9525">
              <a:noFill/>
            </a:ln>
          </p:spPr>
        </p:pic>
      </p:grpSp>
      <p:grpSp>
        <p:nvGrpSpPr>
          <p:cNvPr id="9" name="组合 8"/>
          <p:cNvGrpSpPr/>
          <p:nvPr/>
        </p:nvGrpSpPr>
        <p:grpSpPr>
          <a:xfrm>
            <a:off x="425450" y="2086610"/>
            <a:ext cx="5563235" cy="3239770"/>
            <a:chOff x="670" y="3286"/>
            <a:chExt cx="8761" cy="5102"/>
          </a:xfrm>
        </p:grpSpPr>
        <p:sp>
          <p:nvSpPr>
            <p:cNvPr id="6" name="矩形 5"/>
            <p:cNvSpPr/>
            <p:nvPr>
              <p:custDataLst>
                <p:tags r:id="rId2"/>
              </p:custDataLst>
            </p:nvPr>
          </p:nvSpPr>
          <p:spPr>
            <a:xfrm>
              <a:off x="670" y="3286"/>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各级政府官网与直属平台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7" name="矩形 6"/>
            <p:cNvSpPr/>
            <p:nvPr>
              <p:custDataLst>
                <p:tags r:id="rId3"/>
              </p:custDataLst>
            </p:nvPr>
          </p:nvSpPr>
          <p:spPr>
            <a:xfrm>
              <a:off x="2075" y="4066"/>
              <a:ext cx="7357" cy="4323"/>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各级政府由于信息公开的需要，会在官网或直属平台发布许多公开信息，这些信息面向公众，接受社会监督，因而具有较强的权威性、较高的可信度。</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430010" y="1798955"/>
            <a:ext cx="5426710" cy="3975735"/>
            <a:chOff x="10191" y="3749"/>
            <a:chExt cx="8546" cy="6261"/>
          </a:xfrm>
        </p:grpSpPr>
        <p:sp>
          <p:nvSpPr>
            <p:cNvPr id="13" name="文本框 12"/>
            <p:cNvSpPr txBox="1"/>
            <p:nvPr/>
          </p:nvSpPr>
          <p:spPr>
            <a:xfrm>
              <a:off x="10191" y="8993"/>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视障人士独自出现迫切需要保险保障的调查</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占比</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《视力障碍：翻越</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看不见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的藩篱》</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6" name="图片 5"/>
            <p:cNvPicPr>
              <a:picLocks noChangeAspect="1"/>
            </p:cNvPicPr>
            <p:nvPr/>
          </p:nvPicPr>
          <p:blipFill>
            <a:blip r:embed="rId1"/>
            <a:stretch>
              <a:fillRect/>
            </a:stretch>
          </p:blipFill>
          <p:spPr>
            <a:xfrm>
              <a:off x="10191" y="3749"/>
              <a:ext cx="8409" cy="5011"/>
            </a:xfrm>
            <a:prstGeom prst="rect">
              <a:avLst/>
            </a:prstGeom>
          </p:spPr>
        </p:pic>
      </p:grpSp>
      <p:grpSp>
        <p:nvGrpSpPr>
          <p:cNvPr id="9" name="组合 8"/>
          <p:cNvGrpSpPr/>
          <p:nvPr/>
        </p:nvGrpSpPr>
        <p:grpSpPr>
          <a:xfrm>
            <a:off x="137160" y="1302385"/>
            <a:ext cx="5831205" cy="4898390"/>
            <a:chOff x="344" y="2259"/>
            <a:chExt cx="9183" cy="7714"/>
          </a:xfrm>
        </p:grpSpPr>
        <p:sp>
          <p:nvSpPr>
            <p:cNvPr id="3" name="矩形 2"/>
            <p:cNvSpPr/>
            <p:nvPr>
              <p:custDataLst>
                <p:tags r:id="rId2"/>
              </p:custDataLst>
            </p:nvPr>
          </p:nvSpPr>
          <p:spPr>
            <a:xfrm>
              <a:off x="344" y="2259"/>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非政府组织与社会机构平台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5" name="矩形 4"/>
            <p:cNvSpPr/>
            <p:nvPr>
              <p:custDataLst>
                <p:tags r:id="rId3"/>
              </p:custDataLst>
            </p:nvPr>
          </p:nvSpPr>
          <p:spPr>
            <a:xfrm>
              <a:off x="1497" y="3039"/>
              <a:ext cx="8031" cy="6935"/>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非政府组织是指除政府之外的其他社会公共组织。社会机构是指提供社会服务、维护社会秩序的机构。这类数据的来源可以分为两类：第一类是某领域的专业网站，如红十字国际委员会的网站上有社会救助方面的数据；第二类是综合网站，提供的数据较为全面，如联合国网站、世界银行网站提供的相关数据。</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273165" y="1307465"/>
            <a:ext cx="5426710" cy="5078730"/>
            <a:chOff x="10054" y="2059"/>
            <a:chExt cx="8546" cy="7998"/>
          </a:xfrm>
        </p:grpSpPr>
        <p:sp>
          <p:nvSpPr>
            <p:cNvPr id="13" name="文本框 12"/>
            <p:cNvSpPr txBox="1"/>
            <p:nvPr/>
          </p:nvSpPr>
          <p:spPr>
            <a:xfrm>
              <a:off x="10054" y="9041"/>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清华大学</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2021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年毕业生签约就业去向</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《名校毕业后</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我想成为一名选调生》</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76" name="图片 8"/>
            <p:cNvPicPr>
              <a:picLocks noChangeAspect="1"/>
            </p:cNvPicPr>
            <p:nvPr/>
          </p:nvPicPr>
          <p:blipFill>
            <a:blip r:embed="rId1"/>
            <a:stretch>
              <a:fillRect/>
            </a:stretch>
          </p:blipFill>
          <p:spPr>
            <a:xfrm>
              <a:off x="10054" y="2059"/>
              <a:ext cx="8502" cy="6582"/>
            </a:xfrm>
            <a:prstGeom prst="rect">
              <a:avLst/>
            </a:prstGeom>
            <a:noFill/>
            <a:ln>
              <a:noFill/>
            </a:ln>
          </p:spPr>
        </p:pic>
      </p:grpSp>
      <p:grpSp>
        <p:nvGrpSpPr>
          <p:cNvPr id="15" name="组合 14"/>
          <p:cNvGrpSpPr/>
          <p:nvPr/>
        </p:nvGrpSpPr>
        <p:grpSpPr>
          <a:xfrm>
            <a:off x="132080" y="1363345"/>
            <a:ext cx="5831205" cy="4893310"/>
            <a:chOff x="416" y="2259"/>
            <a:chExt cx="9183" cy="7706"/>
          </a:xfrm>
        </p:grpSpPr>
        <p:sp>
          <p:nvSpPr>
            <p:cNvPr id="11" name="矩形 10"/>
            <p:cNvSpPr/>
            <p:nvPr>
              <p:custDataLst>
                <p:tags r:id="rId2"/>
              </p:custDataLst>
            </p:nvPr>
          </p:nvSpPr>
          <p:spPr>
            <a:xfrm>
              <a:off x="416" y="2259"/>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各类图书馆与科研机构平台</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4" name="矩形 13"/>
            <p:cNvSpPr/>
            <p:nvPr>
              <p:custDataLst>
                <p:tags r:id="rId3"/>
              </p:custDataLst>
            </p:nvPr>
          </p:nvSpPr>
          <p:spPr>
            <a:xfrm>
              <a:off x="1569" y="3039"/>
              <a:ext cx="8031" cy="6927"/>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各类图书馆</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指的是各高校图书馆和国家图书馆。高校图书馆一般会采购多种中外数据库，供高校师生免费使用。科研机构主要指由政府设立和资助的，从事科学研究的机构。很多科研机构都会定期发布数据，如中国互联网络信息中心</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CNNIC</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每半年发布一次的</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《中国互联网络发展状况统计报告》。</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195060" y="1290320"/>
            <a:ext cx="5426710" cy="5119370"/>
            <a:chOff x="9647" y="2032"/>
            <a:chExt cx="8546" cy="8062"/>
          </a:xfrm>
        </p:grpSpPr>
        <p:sp>
          <p:nvSpPr>
            <p:cNvPr id="13" name="文本框 12"/>
            <p:cNvSpPr txBox="1"/>
            <p:nvPr/>
          </p:nvSpPr>
          <p:spPr>
            <a:xfrm>
              <a:off x="9647" y="9077"/>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《外卖骑手：我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接单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，谁来为我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买单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参考文献</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3" name="图片 2"/>
            <p:cNvPicPr>
              <a:picLocks noChangeAspect="1"/>
            </p:cNvPicPr>
            <p:nvPr/>
          </p:nvPicPr>
          <p:blipFill>
            <a:blip r:embed="rId1"/>
            <a:stretch>
              <a:fillRect/>
            </a:stretch>
          </p:blipFill>
          <p:spPr>
            <a:xfrm>
              <a:off x="10296" y="2032"/>
              <a:ext cx="7249" cy="7010"/>
            </a:xfrm>
            <a:prstGeom prst="rect">
              <a:avLst/>
            </a:prstGeom>
          </p:spPr>
        </p:pic>
      </p:grpSp>
      <p:grpSp>
        <p:nvGrpSpPr>
          <p:cNvPr id="11" name="组合 10"/>
          <p:cNvGrpSpPr/>
          <p:nvPr/>
        </p:nvGrpSpPr>
        <p:grpSpPr>
          <a:xfrm>
            <a:off x="616585" y="1541145"/>
            <a:ext cx="5231130" cy="4282440"/>
            <a:chOff x="1147" y="2667"/>
            <a:chExt cx="8238" cy="6744"/>
          </a:xfrm>
        </p:grpSpPr>
        <p:sp>
          <p:nvSpPr>
            <p:cNvPr id="6" name="矩形 5"/>
            <p:cNvSpPr/>
            <p:nvPr>
              <p:custDataLst>
                <p:tags r:id="rId2"/>
              </p:custDataLst>
            </p:nvPr>
          </p:nvSpPr>
          <p:spPr>
            <a:xfrm>
              <a:off x="1147" y="2667"/>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商业数据分析平台与商业数据库</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7" name="矩形 6"/>
            <p:cNvSpPr/>
            <p:nvPr>
              <p:custDataLst>
                <p:tags r:id="rId3"/>
              </p:custDataLst>
            </p:nvPr>
          </p:nvSpPr>
          <p:spPr>
            <a:xfrm>
              <a:off x="1737" y="3447"/>
              <a:ext cx="7649" cy="5964"/>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越来越多的第三方商业数据成为数据新闻的数据来源。各商业数据平台不仅提供有关各行各业的行业发展分析、用户分析、舆情分析等合作服务，而且为公众提供公开的行业研报、专题分析、行业趋势分析、消费观察、企业访谈等报告。</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64845" y="2621280"/>
            <a:ext cx="10761345" cy="3740150"/>
            <a:chOff x="1047" y="4636"/>
            <a:chExt cx="16947" cy="5890"/>
          </a:xfrm>
        </p:grpSpPr>
        <p:pic>
          <p:nvPicPr>
            <p:cNvPr id="279" name="图片 11"/>
            <p:cNvPicPr>
              <a:picLocks noChangeAspect="1"/>
            </p:cNvPicPr>
            <p:nvPr/>
          </p:nvPicPr>
          <p:blipFill>
            <a:blip r:embed="rId1"/>
            <a:stretch>
              <a:fillRect/>
            </a:stretch>
          </p:blipFill>
          <p:spPr>
            <a:xfrm>
              <a:off x="1531" y="4636"/>
              <a:ext cx="7310" cy="4874"/>
            </a:xfrm>
            <a:prstGeom prst="rect">
              <a:avLst/>
            </a:prstGeom>
            <a:noFill/>
            <a:ln>
              <a:noFill/>
            </a:ln>
          </p:spPr>
        </p:pic>
        <p:pic>
          <p:nvPicPr>
            <p:cNvPr id="280" name="图片 12"/>
            <p:cNvPicPr>
              <a:picLocks noChangeAspect="1"/>
            </p:cNvPicPr>
            <p:nvPr/>
          </p:nvPicPr>
          <p:blipFill>
            <a:blip r:embed="rId2"/>
            <a:stretch>
              <a:fillRect/>
            </a:stretch>
          </p:blipFill>
          <p:spPr>
            <a:xfrm>
              <a:off x="9447" y="4636"/>
              <a:ext cx="8480" cy="4874"/>
            </a:xfrm>
            <a:prstGeom prst="rect">
              <a:avLst/>
            </a:prstGeom>
            <a:noFill/>
            <a:ln>
              <a:noFill/>
            </a:ln>
          </p:spPr>
        </p:pic>
        <p:sp>
          <p:nvSpPr>
            <p:cNvPr id="6" name="文本框 5"/>
            <p:cNvSpPr txBox="1"/>
            <p:nvPr/>
          </p:nvSpPr>
          <p:spPr>
            <a:xfrm>
              <a:off x="1047" y="9510"/>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百度指数中的</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搜索指数</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和</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搜索指数概览</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（以</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全国两会</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为关键词进行搜索）</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
          <p:nvSpPr>
            <p:cNvPr id="7" name="文本框 6"/>
            <p:cNvSpPr txBox="1"/>
            <p:nvPr/>
          </p:nvSpPr>
          <p:spPr>
            <a:xfrm>
              <a:off x="9448" y="9510"/>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百度指数中的</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资讯指数</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和</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资讯指数概览</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（以</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全国两会</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为关键词进行搜索）</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grpSp>
        <p:nvGrpSpPr>
          <p:cNvPr id="11" name="组合 10"/>
          <p:cNvGrpSpPr/>
          <p:nvPr>
            <p:custDataLst>
              <p:tags r:id="rId3"/>
            </p:custDataLst>
          </p:nvPr>
        </p:nvGrpSpPr>
        <p:grpSpPr>
          <a:xfrm>
            <a:off x="217805" y="1210310"/>
            <a:ext cx="7771765" cy="1184275"/>
            <a:chOff x="1307" y="2368"/>
            <a:chExt cx="12239" cy="1865"/>
          </a:xfrm>
        </p:grpSpPr>
        <p:sp>
          <p:nvSpPr>
            <p:cNvPr id="14" name="矩形 13"/>
            <p:cNvSpPr/>
            <p:nvPr>
              <p:custDataLst>
                <p:tags r:id="rId4"/>
              </p:custDataLst>
            </p:nvPr>
          </p:nvSpPr>
          <p:spPr>
            <a:xfrm>
              <a:off x="1307" y="2368"/>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搜索引擎的指数与趋势网站</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5"/>
              </p:custDataLst>
            </p:nvPr>
          </p:nvSpPr>
          <p:spPr>
            <a:xfrm>
              <a:off x="2424" y="2996"/>
              <a:ext cx="11122" cy="1237"/>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常见的搜索引擎的指数、趋势网站有百度指数</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、谷歌趋势</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等。</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58800" y="1487805"/>
            <a:ext cx="1682750" cy="365760"/>
          </a:xfrm>
          <a:custGeom>
            <a:avLst/>
            <a:gdLst/>
            <a:ahLst/>
            <a:cxnLst/>
            <a:rect l="l" t="t" r="r" b="b"/>
            <a:pathLst>
              <a:path w="633999" h="137797">
                <a:moveTo>
                  <a:pt x="68899" y="0"/>
                </a:moveTo>
                <a:lnTo>
                  <a:pt x="565100" y="0"/>
                </a:lnTo>
                <a:cubicBezTo>
                  <a:pt x="603152" y="0"/>
                  <a:pt x="633999" y="30847"/>
                  <a:pt x="633999" y="68899"/>
                </a:cubicBezTo>
                <a:lnTo>
                  <a:pt x="633999" y="68899"/>
                </a:lnTo>
                <a:cubicBezTo>
                  <a:pt x="633999" y="106950"/>
                  <a:pt x="603152" y="137797"/>
                  <a:pt x="565100" y="137797"/>
                </a:cubicBezTo>
                <a:lnTo>
                  <a:pt x="68899" y="137797"/>
                </a:lnTo>
                <a:cubicBezTo>
                  <a:pt x="30847" y="137797"/>
                  <a:pt x="0" y="106950"/>
                  <a:pt x="0" y="68899"/>
                </a:cubicBezTo>
                <a:lnTo>
                  <a:pt x="0" y="68899"/>
                </a:lnTo>
                <a:cubicBezTo>
                  <a:pt x="0" y="30847"/>
                  <a:pt x="30847" y="0"/>
                  <a:pt x="68899" y="0"/>
                </a:cubicBezTo>
                <a:close/>
              </a:path>
            </a:pathLst>
          </a:custGeom>
          <a:solidFill>
            <a:srgbClr val="027FFD"/>
          </a:solidFill>
        </p:spPr>
        <p:txBody>
          <a:bodyPr/>
          <a:p>
            <a:pPr algn="ctr"/>
            <a:r>
              <a:rPr lang="zh-CN" altLang="en-US" b="1">
                <a:solidFill>
                  <a:schemeClr val="bg1"/>
                </a:solidFill>
              </a:rPr>
              <a:t>第</a:t>
            </a:r>
            <a:r>
              <a:rPr lang="zh-CN" altLang="en-US" b="1">
                <a:solidFill>
                  <a:schemeClr val="bg1"/>
                </a:solidFill>
              </a:rPr>
              <a:t>四章</a:t>
            </a:r>
            <a:endParaRPr lang="zh-CN" altLang="en-US" b="1">
              <a:solidFill>
                <a:schemeClr val="bg1"/>
              </a:solidFill>
            </a:endParaRPr>
          </a:p>
        </p:txBody>
      </p:sp>
      <p:sp>
        <p:nvSpPr>
          <p:cNvPr id="17" name="TextBox 17"/>
          <p:cNvSpPr txBox="1"/>
          <p:nvPr/>
        </p:nvSpPr>
        <p:spPr>
          <a:xfrm>
            <a:off x="457200" y="3072130"/>
            <a:ext cx="6600190" cy="1908175"/>
          </a:xfrm>
          <a:prstGeom prst="rect">
            <a:avLst/>
          </a:prstGeom>
        </p:spPr>
        <p:txBody>
          <a:bodyPr wrap="square" lIns="0" tIns="0" rIns="0" bIns="0" rtlCol="0" anchor="t">
            <a:noAutofit/>
          </a:bodyPr>
          <a:lstStyle/>
          <a:p>
            <a:pPr algn="l">
              <a:lnSpc>
                <a:spcPct val="200000"/>
              </a:lnSpc>
              <a:spcBef>
                <a:spcPct val="0"/>
              </a:spcBef>
            </a:pPr>
            <a:r>
              <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rPr>
              <a:t>数据新闻的核心是数据，数据来源、数据质量以及对数据关系的挖掘和处理，决定了数据新闻报道的新闻价值。因而，数据收集成为数据新闻报道前期工作的重中之重。本章在阐明数据基本类型的基础上，从公开数据、自采数据、购买数据三个方面简述数据收集的方法，最后提出数据收集过程中需要注意的事项，确保数据的有效、准确收集。读者的学习目标有以下三个：了解数据的基本类型，把握数据的新闻价值；熟练掌握数据收集的主要方法；明确数据收集过程中的注意事项，避免潜在的风险和问题。</a:t>
            </a:r>
            <a:endPar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endParaRPr>
          </a:p>
        </p:txBody>
      </p:sp>
      <p:sp>
        <p:nvSpPr>
          <p:cNvPr id="31" name="文本框 30"/>
          <p:cNvSpPr txBox="1"/>
          <p:nvPr/>
        </p:nvSpPr>
        <p:spPr>
          <a:xfrm>
            <a:off x="384810" y="2057400"/>
            <a:ext cx="6673215" cy="1014730"/>
          </a:xfrm>
          <a:prstGeom prst="rect">
            <a:avLst/>
          </a:prstGeom>
          <a:noFill/>
        </p:spPr>
        <p:txBody>
          <a:bodyPr wrap="square" rtlCol="0">
            <a:spAutoFit/>
          </a:bodyPr>
          <a:p>
            <a:r>
              <a:rPr lang="zh-CN" altLang="en-US" sz="6000" spc="500" dirty="0">
                <a:solidFill>
                  <a:srgbClr val="027FFD"/>
                </a:solidFill>
                <a:uFillTx/>
                <a:latin typeface="汉仪力量黑简" panose="00020600040101010101" charset="-122"/>
                <a:ea typeface="汉仪力量黑简" panose="00020600040101010101" charset="-122"/>
              </a:rPr>
              <a:t>数据收集</a:t>
            </a:r>
            <a:endParaRPr lang="zh-CN" altLang="en-US" sz="6000" spc="500" dirty="0">
              <a:solidFill>
                <a:srgbClr val="027FFD"/>
              </a:solidFill>
              <a:uFillTx/>
              <a:latin typeface="汉仪力量黑简" panose="00020600040101010101" charset="-122"/>
              <a:ea typeface="汉仪力量黑简" panose="00020600040101010101" charset="-122"/>
            </a:endParaRPr>
          </a:p>
        </p:txBody>
      </p:sp>
      <p:grpSp>
        <p:nvGrpSpPr>
          <p:cNvPr id="10" name="组合 9"/>
          <p:cNvGrpSpPr/>
          <p:nvPr/>
        </p:nvGrpSpPr>
        <p:grpSpPr>
          <a:xfrm>
            <a:off x="7122160" y="0"/>
            <a:ext cx="4750435" cy="6858000"/>
            <a:chOff x="11312" y="0"/>
            <a:chExt cx="7481" cy="10800"/>
          </a:xfrm>
        </p:grpSpPr>
        <p:sp>
          <p:nvSpPr>
            <p:cNvPr id="9" name="任意多边形 8"/>
            <p:cNvSpPr/>
            <p:nvPr/>
          </p:nvSpPr>
          <p:spPr>
            <a:xfrm>
              <a:off x="11893" y="0"/>
              <a:ext cx="6900" cy="10800"/>
            </a:xfrm>
            <a:custGeom>
              <a:avLst/>
              <a:gdLst/>
              <a:ahLst/>
              <a:cxnLst>
                <a:cxn ang="3">
                  <a:pos x="hc" y="t"/>
                </a:cxn>
                <a:cxn ang="cd2">
                  <a:pos x="l" y="vc"/>
                </a:cxn>
                <a:cxn ang="cd4">
                  <a:pos x="hc" y="b"/>
                </a:cxn>
                <a:cxn ang="0">
                  <a:pos x="r" y="vc"/>
                </a:cxn>
              </a:cxnLst>
              <a:rect l="l" t="t" r="r" b="b"/>
              <a:pathLst>
                <a:path w="4357" h="6299">
                  <a:moveTo>
                    <a:pt x="2733" y="1242"/>
                  </a:moveTo>
                  <a:lnTo>
                    <a:pt x="761" y="4082"/>
                  </a:lnTo>
                  <a:lnTo>
                    <a:pt x="2733" y="4082"/>
                  </a:lnTo>
                  <a:lnTo>
                    <a:pt x="2733" y="1242"/>
                  </a:lnTo>
                  <a:close/>
                  <a:moveTo>
                    <a:pt x="2875" y="0"/>
                  </a:moveTo>
                  <a:lnTo>
                    <a:pt x="3506" y="0"/>
                  </a:lnTo>
                  <a:lnTo>
                    <a:pt x="3506" y="4082"/>
                  </a:lnTo>
                  <a:lnTo>
                    <a:pt x="4357" y="4082"/>
                  </a:lnTo>
                  <a:lnTo>
                    <a:pt x="4357" y="4791"/>
                  </a:lnTo>
                  <a:lnTo>
                    <a:pt x="3506" y="4791"/>
                  </a:lnTo>
                  <a:lnTo>
                    <a:pt x="3506" y="6299"/>
                  </a:lnTo>
                  <a:lnTo>
                    <a:pt x="2733" y="6299"/>
                  </a:lnTo>
                  <a:lnTo>
                    <a:pt x="2733" y="4791"/>
                  </a:lnTo>
                  <a:lnTo>
                    <a:pt x="0" y="4791"/>
                  </a:lnTo>
                  <a:lnTo>
                    <a:pt x="0" y="4082"/>
                  </a:lnTo>
                  <a:lnTo>
                    <a:pt x="2875" y="0"/>
                  </a:lnTo>
                  <a:close/>
                </a:path>
              </a:pathLst>
            </a:cu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 name="任意多边形 5"/>
            <p:cNvSpPr/>
            <p:nvPr/>
          </p:nvSpPr>
          <p:spPr>
            <a:xfrm>
              <a:off x="11312" y="0"/>
              <a:ext cx="7316" cy="10800"/>
            </a:xfrm>
            <a:custGeom>
              <a:avLst/>
              <a:gdLst/>
              <a:ahLst/>
              <a:cxnLst>
                <a:cxn ang="3">
                  <a:pos x="hc" y="t"/>
                </a:cxn>
                <a:cxn ang="cd2">
                  <a:pos x="l" y="vc"/>
                </a:cxn>
                <a:cxn ang="cd4">
                  <a:pos x="hc" y="b"/>
                </a:cxn>
                <a:cxn ang="0">
                  <a:pos x="r" y="vc"/>
                </a:cxn>
              </a:cxnLst>
              <a:rect l="l" t="t" r="r" b="b"/>
              <a:pathLst>
                <a:path w="4357" h="6299">
                  <a:moveTo>
                    <a:pt x="2733" y="1242"/>
                  </a:moveTo>
                  <a:lnTo>
                    <a:pt x="761" y="4082"/>
                  </a:lnTo>
                  <a:lnTo>
                    <a:pt x="2733" y="4082"/>
                  </a:lnTo>
                  <a:lnTo>
                    <a:pt x="2733" y="1242"/>
                  </a:lnTo>
                  <a:close/>
                  <a:moveTo>
                    <a:pt x="2875" y="0"/>
                  </a:moveTo>
                  <a:lnTo>
                    <a:pt x="3506" y="0"/>
                  </a:lnTo>
                  <a:lnTo>
                    <a:pt x="3506" y="4082"/>
                  </a:lnTo>
                  <a:lnTo>
                    <a:pt x="4357" y="4082"/>
                  </a:lnTo>
                  <a:lnTo>
                    <a:pt x="4357" y="4791"/>
                  </a:lnTo>
                  <a:lnTo>
                    <a:pt x="3506" y="4791"/>
                  </a:lnTo>
                  <a:lnTo>
                    <a:pt x="3506" y="6299"/>
                  </a:lnTo>
                  <a:lnTo>
                    <a:pt x="2733" y="6299"/>
                  </a:lnTo>
                  <a:lnTo>
                    <a:pt x="2733" y="4791"/>
                  </a:lnTo>
                  <a:lnTo>
                    <a:pt x="0" y="4791"/>
                  </a:lnTo>
                  <a:lnTo>
                    <a:pt x="0" y="4082"/>
                  </a:lnTo>
                  <a:lnTo>
                    <a:pt x="2875" y="0"/>
                  </a:lnTo>
                  <a:close/>
                </a:path>
              </a:pathLst>
            </a:custGeom>
            <a:gradFill>
              <a:gsLst>
                <a:gs pos="0">
                  <a:srgbClr val="0270E0">
                    <a:lumMod val="94000"/>
                  </a:srgbClr>
                </a:gs>
                <a:gs pos="78000">
                  <a:schemeClr val="bg1">
                    <a:alpha val="44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custDataLst>
              <p:tags r:id="rId1"/>
            </p:custDataLst>
          </p:nvPr>
        </p:nvSpPr>
        <p:spPr>
          <a:xfrm>
            <a:off x="690880" y="1217930"/>
            <a:ext cx="2209165" cy="398780"/>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社会化媒体</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26" name="矩形: 圆角 25"/>
          <p:cNvSpPr/>
          <p:nvPr>
            <p:custDataLst>
              <p:tags r:id="rId2"/>
            </p:custDataLst>
          </p:nvPr>
        </p:nvSpPr>
        <p:spPr>
          <a:xfrm>
            <a:off x="690880" y="1849755"/>
            <a:ext cx="1080897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13" name="椭圆 12"/>
          <p:cNvSpPr/>
          <p:nvPr>
            <p:custDataLst>
              <p:tags r:id="rId3"/>
            </p:custDataLst>
          </p:nvPr>
        </p:nvSpPr>
        <p:spPr>
          <a:xfrm>
            <a:off x="1080135" y="225234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rPr>
              <a:t>01</a:t>
            </a:r>
            <a:endParaRPr lang="en-US" altLang="zh-CN" sz="2000" b="1">
              <a:solidFill>
                <a:schemeClr val="lt1">
                  <a:lumMod val="100000"/>
                </a:schemeClr>
              </a:solidFill>
              <a:latin typeface="微软雅黑" panose="020B0503020204020204" charset="-122"/>
              <a:ea typeface="微软雅黑" panose="020B0503020204020204" charset="-122"/>
              <a:cs typeface="+mn-ea"/>
            </a:endParaRPr>
          </a:p>
        </p:txBody>
      </p:sp>
      <p:sp>
        <p:nvSpPr>
          <p:cNvPr id="14" name="矩形 13"/>
          <p:cNvSpPr/>
          <p:nvPr>
            <p:custDataLst>
              <p:tags r:id="rId4"/>
            </p:custDataLst>
          </p:nvPr>
        </p:nvSpPr>
        <p:spPr>
          <a:xfrm>
            <a:off x="1961515" y="1843405"/>
            <a:ext cx="906272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2000" dirty="0">
                <a:solidFill>
                  <a:schemeClr val="dk1">
                    <a:lumMod val="85000"/>
                    <a:lumOff val="15000"/>
                  </a:schemeClr>
                </a:solidFill>
                <a:latin typeface="微软雅黑" panose="020B0503020204020204" charset="-122"/>
                <a:ea typeface="微软雅黑" panose="020B0503020204020204" charset="-122"/>
                <a:cs typeface="+mn-ea"/>
              </a:rPr>
              <a:t>当代数据新闻的生产常从社会化媒体网站获取数据。社会化媒体成为公众日常获取信息的主要渠道，也是数据新闻创作者观察社会热点、确定选题、收集数据的重要来源。</a:t>
            </a:r>
            <a:endParaRPr lang="zh-CN" altLang="en-US" sz="2000" dirty="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31" name="矩形: 圆角 30"/>
          <p:cNvSpPr/>
          <p:nvPr>
            <p:custDataLst>
              <p:tags r:id="rId5"/>
            </p:custDataLst>
          </p:nvPr>
        </p:nvSpPr>
        <p:spPr>
          <a:xfrm>
            <a:off x="690880" y="3474720"/>
            <a:ext cx="10810800" cy="1398905"/>
          </a:xfrm>
          <a:prstGeom prst="roundRect">
            <a:avLst/>
          </a:prstGeom>
          <a:solidFill>
            <a:srgbClr val="FFFFFF"/>
          </a:solidFill>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sz="2000">
              <a:solidFill>
                <a:schemeClr val="tx1"/>
              </a:solidFill>
              <a:latin typeface="微软雅黑" panose="020B0503020204020204" charset="-122"/>
              <a:ea typeface="微软雅黑" panose="020B0503020204020204" charset="-122"/>
            </a:endParaRPr>
          </a:p>
        </p:txBody>
      </p:sp>
      <p:sp>
        <p:nvSpPr>
          <p:cNvPr id="16" name="椭圆 15"/>
          <p:cNvSpPr/>
          <p:nvPr>
            <p:custDataLst>
              <p:tags r:id="rId6"/>
            </p:custDataLst>
          </p:nvPr>
        </p:nvSpPr>
        <p:spPr>
          <a:xfrm>
            <a:off x="1080135" y="3877310"/>
            <a:ext cx="593725" cy="593725"/>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rPr>
              <a:t>02</a:t>
            </a:r>
            <a:endParaRPr lang="en-US" altLang="zh-CN" sz="2000" b="1">
              <a:solidFill>
                <a:schemeClr val="lt1">
                  <a:lumMod val="100000"/>
                </a:schemeClr>
              </a:solidFill>
              <a:latin typeface="微软雅黑" panose="020B0503020204020204" charset="-122"/>
              <a:ea typeface="微软雅黑" panose="020B0503020204020204" charset="-122"/>
              <a:cs typeface="+mn-ea"/>
            </a:endParaRPr>
          </a:p>
        </p:txBody>
      </p:sp>
      <p:sp>
        <p:nvSpPr>
          <p:cNvPr id="18" name="矩形 17"/>
          <p:cNvSpPr/>
          <p:nvPr>
            <p:custDataLst>
              <p:tags r:id="rId7"/>
            </p:custDataLst>
          </p:nvPr>
        </p:nvSpPr>
        <p:spPr>
          <a:xfrm>
            <a:off x="1961515" y="3679190"/>
            <a:ext cx="894715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2000">
                <a:solidFill>
                  <a:schemeClr val="dk1">
                    <a:lumMod val="85000"/>
                    <a:lumOff val="15000"/>
                  </a:schemeClr>
                </a:solidFill>
                <a:latin typeface="微软雅黑" panose="020B0503020204020204" charset="-122"/>
                <a:ea typeface="微软雅黑" panose="020B0503020204020204" charset="-122"/>
                <a:cs typeface="+mn-ea"/>
              </a:rPr>
              <a:t>社会化媒体的数据具有便捷性和易得性。相比访谈或采访，社会化媒体的数据是数据新闻创作者预先了解特定对象对相关议题的观点或态度的最直接的窗口。</a:t>
            </a:r>
            <a:endParaRPr lang="zh-CN" altLang="en-US" sz="2000">
              <a:solidFill>
                <a:schemeClr val="dk1">
                  <a:lumMod val="85000"/>
                  <a:lumOff val="15000"/>
                </a:schemeClr>
              </a:solidFill>
              <a:latin typeface="微软雅黑" panose="020B0503020204020204" charset="-122"/>
              <a:ea typeface="微软雅黑" panose="020B0503020204020204" charset="-122"/>
              <a:cs typeface="+mn-ea"/>
            </a:endParaRPr>
          </a:p>
        </p:txBody>
      </p:sp>
      <p:sp>
        <p:nvSpPr>
          <p:cNvPr id="36" name="矩形: 圆角 35"/>
          <p:cNvSpPr/>
          <p:nvPr>
            <p:custDataLst>
              <p:tags r:id="rId8"/>
            </p:custDataLst>
          </p:nvPr>
        </p:nvSpPr>
        <p:spPr>
          <a:xfrm>
            <a:off x="690880" y="5099685"/>
            <a:ext cx="10810800" cy="1398905"/>
          </a:xfrm>
          <a:prstGeom prst="roundRect">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sz="2000">
              <a:solidFill>
                <a:schemeClr val="tx1"/>
              </a:solidFill>
              <a:latin typeface="微软雅黑" panose="020B0503020204020204" charset="-122"/>
              <a:ea typeface="微软雅黑" panose="020B0503020204020204" charset="-122"/>
            </a:endParaRPr>
          </a:p>
        </p:txBody>
      </p:sp>
      <p:sp>
        <p:nvSpPr>
          <p:cNvPr id="20" name="椭圆 19"/>
          <p:cNvSpPr/>
          <p:nvPr>
            <p:custDataLst>
              <p:tags r:id="rId9"/>
            </p:custDataLst>
          </p:nvPr>
        </p:nvSpPr>
        <p:spPr>
          <a:xfrm>
            <a:off x="1080135" y="5502275"/>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rPr>
              <a:t>03</a:t>
            </a:r>
            <a:endParaRPr lang="en-US" altLang="zh-CN" sz="2000" b="1">
              <a:solidFill>
                <a:schemeClr val="lt1">
                  <a:lumMod val="100000"/>
                </a:schemeClr>
              </a:solidFill>
              <a:latin typeface="微软雅黑" panose="020B0503020204020204" charset="-122"/>
              <a:ea typeface="微软雅黑" panose="020B0503020204020204" charset="-122"/>
              <a:cs typeface="+mn-ea"/>
            </a:endParaRPr>
          </a:p>
        </p:txBody>
      </p:sp>
      <p:sp>
        <p:nvSpPr>
          <p:cNvPr id="21" name="矩形 20"/>
          <p:cNvSpPr/>
          <p:nvPr>
            <p:custDataLst>
              <p:tags r:id="rId10"/>
            </p:custDataLst>
          </p:nvPr>
        </p:nvSpPr>
        <p:spPr>
          <a:xfrm>
            <a:off x="1961515" y="5327015"/>
            <a:ext cx="8947150"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2000">
                <a:solidFill>
                  <a:schemeClr val="dk1">
                    <a:lumMod val="85000"/>
                    <a:lumOff val="15000"/>
                  </a:schemeClr>
                </a:solidFill>
                <a:latin typeface="微软雅黑" panose="020B0503020204020204" charset="-122"/>
                <a:ea typeface="微软雅黑" panose="020B0503020204020204" charset="-122"/>
                <a:cs typeface="+mn-ea"/>
              </a:rPr>
              <a:t>社会化媒体汇聚了大量的观点、意见和情绪，较为全面地覆盖了各类人群，呈现的数据更具有代表性。</a:t>
            </a:r>
            <a:endParaRPr lang="zh-CN" altLang="en-US" sz="2000">
              <a:solidFill>
                <a:schemeClr val="dk1">
                  <a:lumMod val="85000"/>
                  <a:lumOff val="15000"/>
                </a:schemeClr>
              </a:solidFill>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16" name="Rectangle 11"/>
          <p:cNvSpPr/>
          <p:nvPr/>
        </p:nvSpPr>
        <p:spPr>
          <a:xfrm>
            <a:off x="975995" y="2052955"/>
            <a:ext cx="5038090" cy="423100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lnSpc>
                <a:spcPct val="20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问卷调查</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采访或访谈</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爬虫工具抓取数据</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借助自媒体发布信息、回收答复</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长期观察、记录并自建数据库</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17" name="圆角矩形 516"/>
          <p:cNvSpPr/>
          <p:nvPr/>
        </p:nvSpPr>
        <p:spPr>
          <a:xfrm>
            <a:off x="975995" y="1381125"/>
            <a:ext cx="256540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自</a:t>
            </a:r>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采</a:t>
            </a:r>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数</a:t>
            </a:r>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据</a:t>
            </a:r>
            <a:endParaRPr lang="zh-CN" altLang="en-US" sz="2400" b="1">
              <a:latin typeface="微软雅黑" panose="020B0503020204020204" charset="-122"/>
              <a:ea typeface="微软雅黑" panose="020B0503020204020204" charset="-122"/>
            </a:endParaRPr>
          </a:p>
        </p:txBody>
      </p:sp>
      <p:sp>
        <p:nvSpPr>
          <p:cNvPr id="4" name="Freeform 4"/>
          <p:cNvSpPr/>
          <p:nvPr/>
        </p:nvSpPr>
        <p:spPr>
          <a:xfrm>
            <a:off x="6419850" y="2400300"/>
            <a:ext cx="4893310" cy="3708400"/>
          </a:xfrm>
          <a:custGeom>
            <a:avLst/>
            <a:gdLst/>
            <a:ahLst/>
            <a:cxnLst/>
            <a:rect l="l" t="t" r="r" b="b"/>
            <a:pathLst>
              <a:path w="5551164" h="4114800">
                <a:moveTo>
                  <a:pt x="0" y="0"/>
                </a:moveTo>
                <a:lnTo>
                  <a:pt x="5551163" y="0"/>
                </a:lnTo>
                <a:lnTo>
                  <a:pt x="555116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692150" y="1210310"/>
            <a:ext cx="10807700" cy="2218690"/>
            <a:chOff x="1855" y="2368"/>
            <a:chExt cx="17020" cy="3494"/>
          </a:xfrm>
        </p:grpSpPr>
        <p:sp>
          <p:nvSpPr>
            <p:cNvPr id="14" name="矩形 13"/>
            <p:cNvSpPr/>
            <p:nvPr>
              <p:custDataLst>
                <p:tags r:id="rId2"/>
              </p:custDataLst>
            </p:nvPr>
          </p:nvSpPr>
          <p:spPr>
            <a:xfrm>
              <a:off x="1855" y="2368"/>
              <a:ext cx="2681"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问卷调查</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16451" cy="2866"/>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问卷调查是一种通过问卷来收集数据的调查方法，是当前最常用的社会调查方法之一。其优点为节省时间、人力和费用，可以进行大规模的量化研究和分析。问卷调查适用于创作者难以找到可信、有价值的数据，需要对议题进行全面调查和剖析，如高校公费师范生的就业问题。</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
        <p:nvSpPr>
          <p:cNvPr id="3" name="任意多边形: 形状 2"/>
          <p:cNvSpPr/>
          <p:nvPr>
            <p:custDataLst>
              <p:tags r:id="rId4"/>
            </p:custDataLst>
          </p:nvPr>
        </p:nvSpPr>
        <p:spPr>
          <a:xfrm flipV="1">
            <a:off x="0" y="4878067"/>
            <a:ext cx="12192000" cy="602367"/>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 name="任意多边形: 形状 3"/>
          <p:cNvSpPr/>
          <p:nvPr>
            <p:custDataLst>
              <p:tags r:id="rId5"/>
            </p:custDataLst>
          </p:nvPr>
        </p:nvSpPr>
        <p:spPr>
          <a:xfrm rot="261585">
            <a:off x="52574" y="4270620"/>
            <a:ext cx="12072918" cy="1772299"/>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3" name="文本框 32"/>
          <p:cNvSpPr txBox="1"/>
          <p:nvPr>
            <p:custDataLst>
              <p:tags r:id="rId6"/>
            </p:custDataLst>
          </p:nvPr>
        </p:nvSpPr>
        <p:spPr>
          <a:xfrm>
            <a:off x="7672705" y="4268470"/>
            <a:ext cx="3646170" cy="999490"/>
          </a:xfrm>
          <a:prstGeom prst="rect">
            <a:avLst/>
          </a:prstGeom>
          <a:noFill/>
        </p:spPr>
        <p:txBody>
          <a:bodyPr wrap="square" lIns="0" tIns="0" rIns="0" bIns="0" rtlCol="0">
            <a:noAutofit/>
          </a:bodyPr>
          <a:lstStyle/>
          <a:p>
            <a:pPr algn="ctr">
              <a:lnSpc>
                <a:spcPct val="13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在收集调查数据时，尽量采取多种手段，以保证问卷具有较高的信度和效度。</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4" name="矩形: 圆角 33"/>
          <p:cNvSpPr/>
          <p:nvPr>
            <p:custDataLst>
              <p:tags r:id="rId7"/>
            </p:custDataLst>
          </p:nvPr>
        </p:nvSpPr>
        <p:spPr>
          <a:xfrm>
            <a:off x="8118507" y="3817295"/>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b="1" spc="100" dirty="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b="1" spc="100" dirty="0">
                <a:solidFill>
                  <a:schemeClr val="accent1"/>
                </a:solidFill>
                <a:latin typeface="微软雅黑" panose="020B0503020204020204" charset="-122"/>
                <a:ea typeface="微软雅黑" panose="020B0503020204020204" charset="-122"/>
                <a:cs typeface="微软雅黑" panose="020B0503020204020204" charset="-122"/>
              </a:rPr>
              <a:t>收集调查数据</a:t>
            </a:r>
            <a:endParaRPr lang="zh-CN" altLang="en-US" b="1" spc="10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4103" name="椭圆 4102"/>
          <p:cNvSpPr/>
          <p:nvPr>
            <p:custDataLst>
              <p:tags r:id="rId8"/>
            </p:custDataLst>
          </p:nvPr>
        </p:nvSpPr>
        <p:spPr>
          <a:xfrm>
            <a:off x="9152868" y="5144735"/>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03</a:t>
            </a:r>
            <a:endParaRPr lang="en-US" altLang="zh-CN" b="1" dirty="0">
              <a:solidFill>
                <a:srgbClr val="FFFFFF"/>
              </a:solidFill>
              <a:latin typeface="微软雅黑" panose="020B0503020204020204" charset="-122"/>
              <a:ea typeface="微软雅黑" panose="020B0503020204020204" charset="-122"/>
            </a:endParaRPr>
          </a:p>
        </p:txBody>
      </p:sp>
      <p:sp>
        <p:nvSpPr>
          <p:cNvPr id="31" name="文本框 30"/>
          <p:cNvSpPr txBox="1"/>
          <p:nvPr>
            <p:custDataLst>
              <p:tags r:id="rId9"/>
            </p:custDataLst>
          </p:nvPr>
        </p:nvSpPr>
        <p:spPr>
          <a:xfrm>
            <a:off x="4584065" y="5833110"/>
            <a:ext cx="3009900" cy="999490"/>
          </a:xfrm>
          <a:prstGeom prst="rect">
            <a:avLst/>
          </a:prstGeom>
          <a:noFill/>
        </p:spPr>
        <p:txBody>
          <a:bodyPr wrap="square" lIns="0" tIns="0" rIns="0" bIns="0" rtlCol="0">
            <a:noAutofit/>
          </a:bodyPr>
          <a:lstStyle/>
          <a:p>
            <a:pPr algn="ctr">
              <a:lnSpc>
                <a:spcPct val="13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尽量使用概率抽样，保障样本</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a:p>
            <a:pPr algn="ctr">
              <a:lnSpc>
                <a:spcPct val="13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的代表性较高</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2" name="矩形: 圆角 31"/>
          <p:cNvSpPr/>
          <p:nvPr>
            <p:custDataLst>
              <p:tags r:id="rId10"/>
            </p:custDataLst>
          </p:nvPr>
        </p:nvSpPr>
        <p:spPr>
          <a:xfrm>
            <a:off x="4806998" y="5413937"/>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b="1" spc="100" dirty="0">
                <a:solidFill>
                  <a:schemeClr val="accent2"/>
                </a:solidFill>
                <a:latin typeface="微软雅黑" panose="020B0503020204020204" charset="-122"/>
                <a:ea typeface="微软雅黑" panose="020B0503020204020204" charset="-122"/>
              </a:rPr>
              <a:t>设计调查问卷</a:t>
            </a:r>
            <a:endParaRPr lang="zh-CN" altLang="en-US" b="1" spc="100" dirty="0">
              <a:solidFill>
                <a:schemeClr val="accent2"/>
              </a:solidFill>
              <a:latin typeface="微软雅黑" panose="020B0503020204020204" charset="-122"/>
              <a:ea typeface="微软雅黑" panose="020B0503020204020204" charset="-122"/>
            </a:endParaRPr>
          </a:p>
        </p:txBody>
      </p:sp>
      <p:sp>
        <p:nvSpPr>
          <p:cNvPr id="4104" name="椭圆 4103"/>
          <p:cNvSpPr/>
          <p:nvPr>
            <p:custDataLst>
              <p:tags r:id="rId11"/>
            </p:custDataLst>
          </p:nvPr>
        </p:nvSpPr>
        <p:spPr>
          <a:xfrm>
            <a:off x="5844534" y="4688675"/>
            <a:ext cx="502743" cy="502743"/>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02</a:t>
            </a:r>
            <a:endParaRPr lang="en-US" altLang="zh-CN" b="1" dirty="0">
              <a:solidFill>
                <a:srgbClr val="FFFFFF"/>
              </a:solidFill>
              <a:latin typeface="微软雅黑" panose="020B0503020204020204" charset="-122"/>
              <a:ea typeface="微软雅黑" panose="020B0503020204020204" charset="-122"/>
            </a:endParaRPr>
          </a:p>
        </p:txBody>
      </p:sp>
      <p:sp>
        <p:nvSpPr>
          <p:cNvPr id="16" name="文本框 15"/>
          <p:cNvSpPr txBox="1"/>
          <p:nvPr>
            <p:custDataLst>
              <p:tags r:id="rId12"/>
            </p:custDataLst>
          </p:nvPr>
        </p:nvSpPr>
        <p:spPr>
          <a:xfrm>
            <a:off x="1266190" y="4268470"/>
            <a:ext cx="3253105" cy="999490"/>
          </a:xfrm>
          <a:prstGeom prst="rect">
            <a:avLst/>
          </a:prstGeom>
          <a:noFill/>
        </p:spPr>
        <p:txBody>
          <a:bodyPr wrap="square" lIns="0" tIns="0" rIns="0" bIns="0" rtlCol="0">
            <a:noAutofit/>
          </a:bodyPr>
          <a:lstStyle/>
          <a:p>
            <a:pPr algn="ctr">
              <a:lnSpc>
                <a:spcPct val="13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问卷设计要紧密围绕数据新闻的选题</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2" name="矩形: 圆角 16"/>
          <p:cNvSpPr/>
          <p:nvPr>
            <p:custDataLst>
              <p:tags r:id="rId13"/>
            </p:custDataLst>
          </p:nvPr>
        </p:nvSpPr>
        <p:spPr>
          <a:xfrm>
            <a:off x="1500530" y="3816792"/>
            <a:ext cx="2572749"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b="1" spc="100" dirty="0">
                <a:solidFill>
                  <a:schemeClr val="accent1"/>
                </a:solidFill>
                <a:latin typeface="微软雅黑" panose="020B0503020204020204" charset="-122"/>
                <a:ea typeface="微软雅黑" panose="020B0503020204020204" charset="-122"/>
              </a:rPr>
              <a:t>设计调查问卷</a:t>
            </a:r>
            <a:endParaRPr lang="zh-CN" altLang="en-US" b="1" spc="100" dirty="0">
              <a:solidFill>
                <a:schemeClr val="accent1"/>
              </a:solidFill>
              <a:latin typeface="微软雅黑" panose="020B0503020204020204" charset="-122"/>
              <a:ea typeface="微软雅黑" panose="020B0503020204020204" charset="-122"/>
            </a:endParaRPr>
          </a:p>
        </p:txBody>
      </p:sp>
      <p:sp>
        <p:nvSpPr>
          <p:cNvPr id="4105" name="椭圆 4104"/>
          <p:cNvSpPr/>
          <p:nvPr>
            <p:custDataLst>
              <p:tags r:id="rId14"/>
            </p:custDataLst>
          </p:nvPr>
        </p:nvSpPr>
        <p:spPr>
          <a:xfrm>
            <a:off x="2536200" y="4773553"/>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01</a:t>
            </a:r>
            <a:endParaRPr lang="en-US" altLang="zh-CN"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692150" y="1409700"/>
            <a:ext cx="5266055" cy="4642485"/>
            <a:chOff x="1855" y="2368"/>
            <a:chExt cx="8293" cy="7311"/>
          </a:xfrm>
        </p:grpSpPr>
        <p:sp>
          <p:nvSpPr>
            <p:cNvPr id="14" name="矩形 13"/>
            <p:cNvSpPr/>
            <p:nvPr>
              <p:custDataLst>
                <p:tags r:id="rId2"/>
              </p:custDataLst>
            </p:nvPr>
          </p:nvSpPr>
          <p:spPr>
            <a:xfrm>
              <a:off x="1855" y="2368"/>
              <a:ext cx="3061"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采访或访谈</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7724" cy="6683"/>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访谈，即通过研究者和被研究者交谈的方式来收集研究资料和数据的一种社会科学研究方法，广泛应用于社会科学定量和质性研究中。根据访谈者对访谈工作的控制程度，可以将访谈分为结构化访谈、半结构化访谈。访谈具有真实性、深入性、灵活性、广泛性等显著优点。</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cxnSp>
        <p:nvCxnSpPr>
          <p:cNvPr id="49" name="直接连接符 48"/>
          <p:cNvCxnSpPr/>
          <p:nvPr>
            <p:custDataLst>
              <p:tags r:id="rId4"/>
            </p:custDataLst>
          </p:nvPr>
        </p:nvCxnSpPr>
        <p:spPr>
          <a:xfrm flipH="1">
            <a:off x="7419340" y="1115060"/>
            <a:ext cx="10160" cy="5506720"/>
          </a:xfrm>
          <a:prstGeom prst="line">
            <a:avLst/>
          </a:prstGeom>
          <a:noFill/>
          <a:ln w="25400" cap="sq" cmpd="sng" algn="ctr">
            <a:gradFill>
              <a:gsLst>
                <a:gs pos="0">
                  <a:schemeClr val="accent1">
                    <a:alpha val="0"/>
                  </a:schemeClr>
                </a:gs>
                <a:gs pos="54000">
                  <a:schemeClr val="accent1">
                    <a:alpha val="100000"/>
                  </a:schemeClr>
                </a:gs>
                <a:gs pos="100000">
                  <a:schemeClr val="accent1">
                    <a:alpha val="0"/>
                  </a:schemeClr>
                </a:gs>
              </a:gsLst>
              <a:lin ang="0" scaled="0"/>
            </a:gradFill>
            <a:prstDash val="solid"/>
            <a:miter lim="800000"/>
          </a:ln>
          <a:effectLst/>
        </p:spPr>
      </p:cxnSp>
      <p:grpSp>
        <p:nvGrpSpPr>
          <p:cNvPr id="5" name="组合 4"/>
          <p:cNvGrpSpPr/>
          <p:nvPr>
            <p:custDataLst>
              <p:tags r:id="rId5"/>
            </p:custDataLst>
          </p:nvPr>
        </p:nvGrpSpPr>
        <p:grpSpPr>
          <a:xfrm rot="0">
            <a:off x="6998335" y="1378585"/>
            <a:ext cx="755650" cy="764540"/>
            <a:chOff x="10137" y="5328"/>
            <a:chExt cx="2244" cy="2244"/>
          </a:xfrm>
        </p:grpSpPr>
        <p:sp>
          <p:nvSpPr>
            <p:cNvPr id="18" name="椭圆"/>
            <p:cNvSpPr/>
            <p:nvPr>
              <p:custDataLst>
                <p:tags r:id="rId6"/>
              </p:custDataLst>
            </p:nvPr>
          </p:nvSpPr>
          <p:spPr>
            <a:xfrm>
              <a:off x="10292" y="5410"/>
              <a:ext cx="2089" cy="2090"/>
            </a:xfrm>
            <a:prstGeom prst="ellipse">
              <a:avLst/>
            </a:prstGeom>
            <a:noFill/>
            <a:ln w="6350">
              <a:gradFill flip="none" rotWithShape="1">
                <a:gsLst>
                  <a:gs pos="0">
                    <a:schemeClr val="accent1">
                      <a:alpha val="100000"/>
                    </a:schemeClr>
                  </a:gs>
                  <a:gs pos="88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bg-BG"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nvGrpSpPr>
            <p:cNvPr id="19" name="组合 18"/>
            <p:cNvGrpSpPr/>
            <p:nvPr>
              <p:custDataLst>
                <p:tags r:id="rId7"/>
              </p:custDataLst>
            </p:nvPr>
          </p:nvGrpSpPr>
          <p:grpSpPr>
            <a:xfrm>
              <a:off x="10137" y="5328"/>
              <a:ext cx="2244" cy="2244"/>
              <a:chOff x="10137" y="5328"/>
              <a:chExt cx="2244" cy="2244"/>
            </a:xfrm>
          </p:grpSpPr>
          <p:sp>
            <p:nvSpPr>
              <p:cNvPr id="20" name="椭圆 19"/>
              <p:cNvSpPr/>
              <p:nvPr>
                <p:custDataLst>
                  <p:tags r:id="rId8"/>
                </p:custDataLst>
              </p:nvPr>
            </p:nvSpPr>
            <p:spPr>
              <a:xfrm>
                <a:off x="10484" y="5604"/>
                <a:ext cx="1702" cy="1702"/>
              </a:xfrm>
              <a:prstGeom prst="ellipse">
                <a:avLst/>
              </a:prstGeom>
              <a:solidFill>
                <a:schemeClr val="accent1"/>
              </a:solidFill>
            </p:spPr>
            <p:txBody>
              <a:bodyPr wrap="none" lIns="0" tIns="0" rIns="0" bIns="0" rtlCol="0" anchor="ctr" anchorCtr="0">
                <a:noAutofit/>
              </a:bodyPr>
              <a:p>
                <a:pPr algn="ctr">
                  <a:spcBef>
                    <a:spcPct val="0"/>
                  </a:spcBef>
                  <a:spcAft>
                    <a:spcPct val="0"/>
                  </a:spcAft>
                </a:pPr>
                <a:r>
                  <a:rPr lang="en-US" altLang="zh-CN" sz="2000" b="1" dirty="0">
                    <a:solidFill>
                      <a:srgbClr val="FFFFFF"/>
                    </a:solidFill>
                    <a:latin typeface="微软雅黑" panose="020B0503020204020204" charset="-122"/>
                    <a:ea typeface="微软雅黑" panose="020B0503020204020204" charset="-122"/>
                    <a:cs typeface="+mn-ea"/>
                    <a:sym typeface="+mn-ea"/>
                  </a:rPr>
                  <a:t>01</a:t>
                </a:r>
                <a:endParaRPr lang="en-US" altLang="zh-CN" sz="2000" b="1" dirty="0">
                  <a:solidFill>
                    <a:srgbClr val="FFFFFF"/>
                  </a:solidFill>
                  <a:latin typeface="微软雅黑" panose="020B0503020204020204" charset="-122"/>
                  <a:ea typeface="微软雅黑" panose="020B0503020204020204" charset="-122"/>
                  <a:cs typeface="+mn-ea"/>
                  <a:sym typeface="+mn-ea"/>
                </a:endParaRPr>
              </a:p>
            </p:txBody>
          </p:sp>
          <p:sp>
            <p:nvSpPr>
              <p:cNvPr id="21" name="弧形 85"/>
              <p:cNvSpPr/>
              <p:nvPr>
                <p:custDataLst>
                  <p:tags r:id="rId9"/>
                </p:custDataLst>
              </p:nvPr>
            </p:nvSpPr>
            <p:spPr>
              <a:xfrm rot="16200000">
                <a:off x="10137" y="5328"/>
                <a:ext cx="2245" cy="2244"/>
              </a:xfrm>
              <a:prstGeom prst="arc">
                <a:avLst>
                  <a:gd name="adj1" fmla="val 2657162"/>
                  <a:gd name="adj2" fmla="val 8176062"/>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grpSp>
      <p:grpSp>
        <p:nvGrpSpPr>
          <p:cNvPr id="42" name="组合 41"/>
          <p:cNvGrpSpPr/>
          <p:nvPr>
            <p:custDataLst>
              <p:tags r:id="rId10"/>
            </p:custDataLst>
          </p:nvPr>
        </p:nvGrpSpPr>
        <p:grpSpPr>
          <a:xfrm rot="0">
            <a:off x="6998335" y="3265805"/>
            <a:ext cx="755650" cy="764540"/>
            <a:chOff x="15222" y="5327"/>
            <a:chExt cx="2244" cy="2244"/>
          </a:xfrm>
        </p:grpSpPr>
        <p:grpSp>
          <p:nvGrpSpPr>
            <p:cNvPr id="43" name="组合 42"/>
            <p:cNvGrpSpPr/>
            <p:nvPr>
              <p:custDataLst>
                <p:tags r:id="rId11"/>
              </p:custDataLst>
            </p:nvPr>
          </p:nvGrpSpPr>
          <p:grpSpPr>
            <a:xfrm>
              <a:off x="15377" y="5408"/>
              <a:ext cx="2088" cy="2090"/>
              <a:chOff x="15377" y="5408"/>
              <a:chExt cx="2088" cy="2090"/>
            </a:xfrm>
          </p:grpSpPr>
          <p:sp>
            <p:nvSpPr>
              <p:cNvPr id="46" name="椭圆"/>
              <p:cNvSpPr/>
              <p:nvPr>
                <p:custDataLst>
                  <p:tags r:id="rId12"/>
                </p:custDataLst>
              </p:nvPr>
            </p:nvSpPr>
            <p:spPr>
              <a:xfrm>
                <a:off x="15377" y="5408"/>
                <a:ext cx="2089" cy="2090"/>
              </a:xfrm>
              <a:prstGeom prst="ellipse">
                <a:avLst/>
              </a:prstGeom>
              <a:noFill/>
              <a:ln w="6350">
                <a:gradFill flip="none" rotWithShape="1">
                  <a:gsLst>
                    <a:gs pos="5000">
                      <a:schemeClr val="accent2">
                        <a:alpha val="100000"/>
                      </a:schemeClr>
                    </a:gs>
                    <a:gs pos="88000">
                      <a:schemeClr val="accent2">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bg-BG"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47" name="椭圆 46"/>
              <p:cNvSpPr/>
              <p:nvPr>
                <p:custDataLst>
                  <p:tags r:id="rId13"/>
                </p:custDataLst>
              </p:nvPr>
            </p:nvSpPr>
            <p:spPr>
              <a:xfrm>
                <a:off x="15570" y="5602"/>
                <a:ext cx="1702" cy="1702"/>
              </a:xfrm>
              <a:prstGeom prst="ellipse">
                <a:avLst/>
              </a:prstGeom>
              <a:solidFill>
                <a:schemeClr val="accent2"/>
              </a:solidFill>
            </p:spPr>
            <p:txBody>
              <a:bodyPr wrap="none" lIns="0" tIns="0" rIns="0" bIns="0" rtlCol="0" anchor="ctr" anchorCtr="0">
                <a:noAutofit/>
              </a:bodyPr>
              <a:p>
                <a:pPr algn="ctr">
                  <a:spcBef>
                    <a:spcPct val="0"/>
                  </a:spcBef>
                  <a:spcAft>
                    <a:spcPct val="0"/>
                  </a:spcAft>
                </a:pPr>
                <a:r>
                  <a:rPr lang="en-US" altLang="zh-CN" sz="2000" b="1">
                    <a:solidFill>
                      <a:srgbClr val="FFFFFF"/>
                    </a:solidFill>
                    <a:latin typeface="微软雅黑" panose="020B0503020204020204" charset="-122"/>
                    <a:ea typeface="微软雅黑" panose="020B0503020204020204" charset="-122"/>
                    <a:cs typeface="+mn-ea"/>
                    <a:sym typeface="+mn-ea"/>
                  </a:rPr>
                  <a:t>02</a:t>
                </a:r>
                <a:endParaRPr lang="en-US" altLang="zh-CN" sz="2000" b="1">
                  <a:solidFill>
                    <a:srgbClr val="FFFFFF"/>
                  </a:solidFill>
                  <a:latin typeface="微软雅黑" panose="020B0503020204020204" charset="-122"/>
                  <a:ea typeface="微软雅黑" panose="020B0503020204020204" charset="-122"/>
                  <a:cs typeface="+mn-ea"/>
                  <a:sym typeface="+mn-ea"/>
                </a:endParaRPr>
              </a:p>
            </p:txBody>
          </p:sp>
        </p:grpSp>
        <p:sp>
          <p:nvSpPr>
            <p:cNvPr id="48" name="弧形 85"/>
            <p:cNvSpPr/>
            <p:nvPr>
              <p:custDataLst>
                <p:tags r:id="rId14"/>
              </p:custDataLst>
            </p:nvPr>
          </p:nvSpPr>
          <p:spPr>
            <a:xfrm rot="16200000">
              <a:off x="15222" y="5327"/>
              <a:ext cx="2245" cy="2244"/>
            </a:xfrm>
            <a:prstGeom prst="arc">
              <a:avLst>
                <a:gd name="adj1" fmla="val 2657162"/>
                <a:gd name="adj2" fmla="val 8176062"/>
              </a:avLst>
            </a:prstGeom>
            <a:noFill/>
            <a:ln w="38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sp>
        <p:nvSpPr>
          <p:cNvPr id="50" name="文本框 49"/>
          <p:cNvSpPr txBox="1"/>
          <p:nvPr>
            <p:custDataLst>
              <p:tags r:id="rId15"/>
            </p:custDataLst>
          </p:nvPr>
        </p:nvSpPr>
        <p:spPr>
          <a:xfrm>
            <a:off x="8060690" y="1299210"/>
            <a:ext cx="3249295" cy="923290"/>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快速定位，找到采访对象，确保访谈对象的数量和质量。</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51" name="文本框 50"/>
          <p:cNvSpPr txBox="1"/>
          <p:nvPr>
            <p:custDataLst>
              <p:tags r:id="rId16"/>
            </p:custDataLst>
          </p:nvPr>
        </p:nvSpPr>
        <p:spPr>
          <a:xfrm>
            <a:off x="8060690" y="2995295"/>
            <a:ext cx="3157855" cy="1384935"/>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善用访谈技巧，让采访对象开口，在提问与聆听中找到恰当的平衡。</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nvGrpSpPr>
          <p:cNvPr id="54" name="组合 53"/>
          <p:cNvGrpSpPr/>
          <p:nvPr>
            <p:custDataLst>
              <p:tags r:id="rId17"/>
            </p:custDataLst>
          </p:nvPr>
        </p:nvGrpSpPr>
        <p:grpSpPr>
          <a:xfrm rot="0">
            <a:off x="6998335" y="5243830"/>
            <a:ext cx="755650" cy="764540"/>
            <a:chOff x="10137" y="5328"/>
            <a:chExt cx="2244" cy="2244"/>
          </a:xfrm>
        </p:grpSpPr>
        <p:sp>
          <p:nvSpPr>
            <p:cNvPr id="55" name="椭圆"/>
            <p:cNvSpPr/>
            <p:nvPr>
              <p:custDataLst>
                <p:tags r:id="rId18"/>
              </p:custDataLst>
            </p:nvPr>
          </p:nvSpPr>
          <p:spPr>
            <a:xfrm>
              <a:off x="10292" y="5410"/>
              <a:ext cx="2089" cy="2090"/>
            </a:xfrm>
            <a:prstGeom prst="ellipse">
              <a:avLst/>
            </a:prstGeom>
            <a:noFill/>
            <a:ln w="6350">
              <a:gradFill flip="none" rotWithShape="1">
                <a:gsLst>
                  <a:gs pos="0">
                    <a:schemeClr val="accent1">
                      <a:alpha val="100000"/>
                    </a:schemeClr>
                  </a:gs>
                  <a:gs pos="88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bg-BG"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nvGrpSpPr>
            <p:cNvPr id="56" name="组合 55"/>
            <p:cNvGrpSpPr/>
            <p:nvPr>
              <p:custDataLst>
                <p:tags r:id="rId19"/>
              </p:custDataLst>
            </p:nvPr>
          </p:nvGrpSpPr>
          <p:grpSpPr>
            <a:xfrm>
              <a:off x="10137" y="5328"/>
              <a:ext cx="2244" cy="2244"/>
              <a:chOff x="10137" y="5328"/>
              <a:chExt cx="2244" cy="2244"/>
            </a:xfrm>
          </p:grpSpPr>
          <p:sp>
            <p:nvSpPr>
              <p:cNvPr id="57" name="椭圆 56"/>
              <p:cNvSpPr/>
              <p:nvPr>
                <p:custDataLst>
                  <p:tags r:id="rId20"/>
                </p:custDataLst>
              </p:nvPr>
            </p:nvSpPr>
            <p:spPr>
              <a:xfrm>
                <a:off x="10484" y="5604"/>
                <a:ext cx="1702" cy="1702"/>
              </a:xfrm>
              <a:prstGeom prst="ellipse">
                <a:avLst/>
              </a:prstGeom>
              <a:solidFill>
                <a:schemeClr val="accent1"/>
              </a:solidFill>
            </p:spPr>
            <p:txBody>
              <a:bodyPr wrap="none" lIns="0" tIns="0" rIns="0" bIns="0" rtlCol="0" anchor="ctr" anchorCtr="0">
                <a:noAutofit/>
              </a:bodyPr>
              <a:p>
                <a:pPr algn="ctr">
                  <a:spcBef>
                    <a:spcPct val="0"/>
                  </a:spcBef>
                  <a:spcAft>
                    <a:spcPct val="0"/>
                  </a:spcAft>
                </a:pPr>
                <a:r>
                  <a:rPr lang="en-US" altLang="zh-CN" sz="2000" b="1" dirty="0">
                    <a:solidFill>
                      <a:srgbClr val="FFFFFF"/>
                    </a:solidFill>
                    <a:latin typeface="微软雅黑" panose="020B0503020204020204" charset="-122"/>
                    <a:ea typeface="微软雅黑" panose="020B0503020204020204" charset="-122"/>
                    <a:cs typeface="+mn-ea"/>
                    <a:sym typeface="+mn-ea"/>
                  </a:rPr>
                  <a:t>03</a:t>
                </a:r>
                <a:endParaRPr lang="en-US" altLang="zh-CN" sz="2000" b="1" dirty="0">
                  <a:solidFill>
                    <a:srgbClr val="FFFFFF"/>
                  </a:solidFill>
                  <a:latin typeface="微软雅黑" panose="020B0503020204020204" charset="-122"/>
                  <a:ea typeface="微软雅黑" panose="020B0503020204020204" charset="-122"/>
                  <a:cs typeface="+mn-ea"/>
                  <a:sym typeface="+mn-ea"/>
                </a:endParaRPr>
              </a:p>
            </p:txBody>
          </p:sp>
          <p:sp>
            <p:nvSpPr>
              <p:cNvPr id="58" name="弧形 85"/>
              <p:cNvSpPr/>
              <p:nvPr>
                <p:custDataLst>
                  <p:tags r:id="rId21"/>
                </p:custDataLst>
              </p:nvPr>
            </p:nvSpPr>
            <p:spPr>
              <a:xfrm rot="16200000">
                <a:off x="10137" y="5328"/>
                <a:ext cx="2245" cy="2244"/>
              </a:xfrm>
              <a:prstGeom prst="arc">
                <a:avLst>
                  <a:gd name="adj1" fmla="val 2657162"/>
                  <a:gd name="adj2" fmla="val 8176062"/>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grpSp>
      <p:sp>
        <p:nvSpPr>
          <p:cNvPr id="59" name="文本框 58"/>
          <p:cNvSpPr txBox="1"/>
          <p:nvPr>
            <p:custDataLst>
              <p:tags r:id="rId22"/>
            </p:custDataLst>
          </p:nvPr>
        </p:nvSpPr>
        <p:spPr>
          <a:xfrm>
            <a:off x="8060690" y="4914265"/>
            <a:ext cx="3249295" cy="1384935"/>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在采访对象同意的前提下，做好录音工作和详尽的笔记，以备后续进行数据分析。</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692150" y="1409700"/>
            <a:ext cx="5266055" cy="4642485"/>
            <a:chOff x="1855" y="2368"/>
            <a:chExt cx="8293" cy="7311"/>
          </a:xfrm>
        </p:grpSpPr>
        <p:sp>
          <p:nvSpPr>
            <p:cNvPr id="14" name="矩形 13"/>
            <p:cNvSpPr/>
            <p:nvPr>
              <p:custDataLst>
                <p:tags r:id="rId2"/>
              </p:custDataLst>
            </p:nvPr>
          </p:nvSpPr>
          <p:spPr>
            <a:xfrm>
              <a:off x="1855" y="2368"/>
              <a:ext cx="3061"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采访或访谈</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7724" cy="6683"/>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访谈，即通过研究者和被研究者交谈的方式来收集研究资料和数据的一种社会科学研究方法，广泛应用于社会科学定量和质性研究中。根据访谈者对访谈工作的控制程度，可以将访谈分为结构化访谈、半结构化访谈。访谈具有真实性、深入性、灵活性、广泛性等显著优点。</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2" name="组合 1"/>
          <p:cNvGrpSpPr/>
          <p:nvPr/>
        </p:nvGrpSpPr>
        <p:grpSpPr>
          <a:xfrm>
            <a:off x="6343015" y="1634490"/>
            <a:ext cx="5426710" cy="4692015"/>
            <a:chOff x="9773" y="2220"/>
            <a:chExt cx="8546" cy="7389"/>
          </a:xfrm>
        </p:grpSpPr>
        <p:pic>
          <p:nvPicPr>
            <p:cNvPr id="94" name="图片 1"/>
            <p:cNvPicPr>
              <a:picLocks noChangeAspect="1"/>
            </p:cNvPicPr>
            <p:nvPr/>
          </p:nvPicPr>
          <p:blipFill>
            <a:blip r:embed="rId4"/>
            <a:srcRect l="4251" r="5167"/>
            <a:stretch>
              <a:fillRect/>
            </a:stretch>
          </p:blipFill>
          <p:spPr>
            <a:xfrm>
              <a:off x="10242" y="2220"/>
              <a:ext cx="7608" cy="6740"/>
            </a:xfrm>
            <a:prstGeom prst="rect">
              <a:avLst/>
            </a:prstGeom>
            <a:noFill/>
            <a:ln>
              <a:noFill/>
            </a:ln>
          </p:spPr>
        </p:pic>
        <p:sp>
          <p:nvSpPr>
            <p:cNvPr id="13" name="文本框 12"/>
            <p:cNvSpPr txBox="1"/>
            <p:nvPr/>
          </p:nvSpPr>
          <p:spPr>
            <a:xfrm>
              <a:off x="9773" y="9101"/>
              <a:ext cx="8546" cy="508"/>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《爱莫能助：无碍出行路漫漫》</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692150" y="1424305"/>
            <a:ext cx="4928235" cy="4703445"/>
            <a:chOff x="1855" y="2368"/>
            <a:chExt cx="7761" cy="7407"/>
          </a:xfrm>
        </p:grpSpPr>
        <p:sp>
          <p:nvSpPr>
            <p:cNvPr id="14" name="矩形 13"/>
            <p:cNvSpPr/>
            <p:nvPr>
              <p:custDataLst>
                <p:tags r:id="rId2"/>
              </p:custDataLst>
            </p:nvPr>
          </p:nvSpPr>
          <p:spPr>
            <a:xfrm>
              <a:off x="1855" y="2368"/>
              <a:ext cx="4772"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爬虫工具抓取数据</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7192" cy="677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爬虫，是指通过编写程序模拟浏览器在互联网浏览，自动按照要求去抓取数据的过程。相较于问卷调查，网络爬虫可以跨越时空障碍，实时爬取，便捷地收集网络数据，不仅节省时间和人力，而且具备大规模挖掘和处理数据的能力，这使得数据呈现更全面和客观。</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32" name="组合 31"/>
          <p:cNvGrpSpPr/>
          <p:nvPr>
            <p:custDataLst>
              <p:tags r:id="rId4"/>
            </p:custDataLst>
          </p:nvPr>
        </p:nvGrpSpPr>
        <p:grpSpPr>
          <a:xfrm rot="5400000">
            <a:off x="6807835" y="1398905"/>
            <a:ext cx="462280" cy="847725"/>
            <a:chOff x="10958" y="5271"/>
            <a:chExt cx="728" cy="1335"/>
          </a:xfrm>
        </p:grpSpPr>
        <p:sp>
          <p:nvSpPr>
            <p:cNvPr id="35" name="等腰三角形 7"/>
            <p:cNvSpPr/>
            <p:nvPr>
              <p:custDataLst>
                <p:tags r:id="rId5"/>
              </p:custDataLst>
            </p:nvPr>
          </p:nvSpPr>
          <p:spPr>
            <a:xfrm>
              <a:off x="10958" y="5716"/>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椭圆 35"/>
            <p:cNvSpPr/>
            <p:nvPr>
              <p:custDataLst>
                <p:tags r:id="rId6"/>
              </p:custDataLst>
            </p:nvPr>
          </p:nvSpPr>
          <p:spPr>
            <a:xfrm>
              <a:off x="11220" y="5339"/>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8" name="椭圆 37"/>
            <p:cNvSpPr/>
            <p:nvPr>
              <p:custDataLst>
                <p:tags r:id="rId7"/>
              </p:custDataLst>
            </p:nvPr>
          </p:nvSpPr>
          <p:spPr>
            <a:xfrm>
              <a:off x="11152" y="5271"/>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63" name="组合 62"/>
          <p:cNvGrpSpPr/>
          <p:nvPr>
            <p:custDataLst>
              <p:tags r:id="rId8"/>
            </p:custDataLst>
          </p:nvPr>
        </p:nvGrpSpPr>
        <p:grpSpPr>
          <a:xfrm rot="16200000">
            <a:off x="6796405" y="3244850"/>
            <a:ext cx="462280" cy="835025"/>
            <a:chOff x="13721" y="6513"/>
            <a:chExt cx="728" cy="1315"/>
          </a:xfrm>
        </p:grpSpPr>
        <p:sp>
          <p:nvSpPr>
            <p:cNvPr id="64" name="等腰三角形 7"/>
            <p:cNvSpPr/>
            <p:nvPr>
              <p:custDataLst>
                <p:tags r:id="rId9"/>
              </p:custDataLst>
            </p:nvPr>
          </p:nvSpPr>
          <p:spPr>
            <a:xfrm flipV="1">
              <a:off x="13721" y="6513"/>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2">
                    <a:lumMod val="20000"/>
                    <a:lumOff val="80000"/>
                    <a:alpha val="100000"/>
                  </a:schemeClr>
                </a:gs>
                <a:gs pos="0">
                  <a:schemeClr val="accent2">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等线" panose="02010600030101010101" charset="-122"/>
                <a:ea typeface="等线" panose="02010600030101010101" charset="-122"/>
              </a:endParaRPr>
            </a:p>
          </p:txBody>
        </p:sp>
        <p:sp>
          <p:nvSpPr>
            <p:cNvPr id="65" name="椭圆 64"/>
            <p:cNvSpPr/>
            <p:nvPr>
              <p:custDataLst>
                <p:tags r:id="rId10"/>
              </p:custDataLst>
            </p:nvPr>
          </p:nvSpPr>
          <p:spPr>
            <a:xfrm>
              <a:off x="13983" y="7556"/>
              <a:ext cx="205" cy="205"/>
            </a:xfrm>
            <a:prstGeom prst="ellipse">
              <a:avLst/>
            </a:prstGeom>
            <a:gradFill>
              <a:gsLst>
                <a:gs pos="99301">
                  <a:schemeClr val="accent2">
                    <a:lumMod val="75000"/>
                    <a:alpha val="100000"/>
                  </a:schemeClr>
                </a:gs>
                <a:gs pos="0">
                  <a:schemeClr val="accent2">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66" name="椭圆 65"/>
            <p:cNvSpPr/>
            <p:nvPr>
              <p:custDataLst>
                <p:tags r:id="rId11"/>
              </p:custDataLst>
            </p:nvPr>
          </p:nvSpPr>
          <p:spPr>
            <a:xfrm>
              <a:off x="13914" y="7488"/>
              <a:ext cx="341" cy="341"/>
            </a:xfrm>
            <a:prstGeom prst="ellipse">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cxnSp>
        <p:nvCxnSpPr>
          <p:cNvPr id="68" name="直接连接符 67"/>
          <p:cNvCxnSpPr/>
          <p:nvPr>
            <p:custDataLst>
              <p:tags r:id="rId12"/>
            </p:custDataLst>
          </p:nvPr>
        </p:nvCxnSpPr>
        <p:spPr>
          <a:xfrm flipH="1">
            <a:off x="6605270" y="1071880"/>
            <a:ext cx="10160" cy="5506720"/>
          </a:xfrm>
          <a:prstGeom prst="line">
            <a:avLst/>
          </a:prstGeom>
          <a:noFill/>
          <a:ln w="25400" cap="sq" cmpd="sng" algn="ctr">
            <a:gradFill>
              <a:gsLst>
                <a:gs pos="0">
                  <a:schemeClr val="accent1">
                    <a:alpha val="0"/>
                  </a:schemeClr>
                </a:gs>
                <a:gs pos="54000">
                  <a:schemeClr val="accent1">
                    <a:alpha val="100000"/>
                  </a:schemeClr>
                </a:gs>
                <a:gs pos="100000">
                  <a:schemeClr val="accent1">
                    <a:alpha val="0"/>
                  </a:schemeClr>
                </a:gs>
              </a:gsLst>
              <a:lin ang="0" scaled="0"/>
            </a:gradFill>
            <a:prstDash val="solid"/>
            <a:miter lim="800000"/>
          </a:ln>
          <a:effectLst/>
        </p:spPr>
      </p:cxnSp>
      <p:grpSp>
        <p:nvGrpSpPr>
          <p:cNvPr id="70" name="组合 69"/>
          <p:cNvGrpSpPr/>
          <p:nvPr>
            <p:custDataLst>
              <p:tags r:id="rId13"/>
            </p:custDataLst>
          </p:nvPr>
        </p:nvGrpSpPr>
        <p:grpSpPr>
          <a:xfrm rot="5400000">
            <a:off x="6807835" y="5079365"/>
            <a:ext cx="462280" cy="847725"/>
            <a:chOff x="10958" y="5271"/>
            <a:chExt cx="728" cy="1335"/>
          </a:xfrm>
        </p:grpSpPr>
        <p:sp>
          <p:nvSpPr>
            <p:cNvPr id="71" name="等腰三角形 7"/>
            <p:cNvSpPr/>
            <p:nvPr>
              <p:custDataLst>
                <p:tags r:id="rId14"/>
              </p:custDataLst>
            </p:nvPr>
          </p:nvSpPr>
          <p:spPr>
            <a:xfrm>
              <a:off x="10958" y="5716"/>
              <a:ext cx="728" cy="891"/>
            </a:xfrm>
            <a:custGeom>
              <a:avLst/>
              <a:gdLst>
                <a:gd name="connsiteX0" fmla="*/ 0 w 1524762"/>
                <a:gd name="connsiteY0" fmla="*/ 1314450 h 1314450"/>
                <a:gd name="connsiteX1" fmla="*/ 762381 w 1524762"/>
                <a:gd name="connsiteY1" fmla="*/ 0 h 1314450"/>
                <a:gd name="connsiteX2" fmla="*/ 1524762 w 1524762"/>
                <a:gd name="connsiteY2" fmla="*/ 1314450 h 1314450"/>
                <a:gd name="connsiteX3" fmla="*/ 0 w 1524762"/>
                <a:gd name="connsiteY3" fmla="*/ 1314450 h 1314450"/>
                <a:gd name="connsiteX0-1" fmla="*/ 0 w 1524762"/>
                <a:gd name="connsiteY0-2" fmla="*/ 1314450 h 1314450"/>
                <a:gd name="connsiteX1-3" fmla="*/ 762381 w 1524762"/>
                <a:gd name="connsiteY1-4" fmla="*/ 0 h 1314450"/>
                <a:gd name="connsiteX2-5" fmla="*/ 1524762 w 1524762"/>
                <a:gd name="connsiteY2-6" fmla="*/ 1314450 h 1314450"/>
                <a:gd name="connsiteX3-7" fmla="*/ 0 w 1524762"/>
                <a:gd name="connsiteY3-8" fmla="*/ 1314450 h 1314450"/>
                <a:gd name="connsiteX0-9" fmla="*/ 0 w 1524762"/>
                <a:gd name="connsiteY0-10" fmla="*/ 1314450 h 1314450"/>
                <a:gd name="connsiteX1-11" fmla="*/ 762381 w 1524762"/>
                <a:gd name="connsiteY1-12" fmla="*/ 0 h 1314450"/>
                <a:gd name="connsiteX2-13" fmla="*/ 1524762 w 1524762"/>
                <a:gd name="connsiteY2-14" fmla="*/ 1314450 h 1314450"/>
                <a:gd name="connsiteX3-15" fmla="*/ 0 w 1524762"/>
                <a:gd name="connsiteY3-16" fmla="*/ 1314450 h 1314450"/>
                <a:gd name="connsiteX0-17" fmla="*/ 0 w 1524762"/>
                <a:gd name="connsiteY0-18" fmla="*/ 1314450 h 1314450"/>
                <a:gd name="connsiteX1-19" fmla="*/ 762381 w 1524762"/>
                <a:gd name="connsiteY1-20" fmla="*/ 0 h 1314450"/>
                <a:gd name="connsiteX2-21" fmla="*/ 1524762 w 1524762"/>
                <a:gd name="connsiteY2-22" fmla="*/ 1314450 h 1314450"/>
                <a:gd name="connsiteX3-23" fmla="*/ 0 w 1524762"/>
                <a:gd name="connsiteY3-24" fmla="*/ 1314450 h 1314450"/>
                <a:gd name="connsiteX0-25" fmla="*/ 0 w 1524762"/>
                <a:gd name="connsiteY0-26" fmla="*/ 1314450 h 1314450"/>
                <a:gd name="connsiteX1-27" fmla="*/ 762381 w 1524762"/>
                <a:gd name="connsiteY1-28" fmla="*/ 0 h 1314450"/>
                <a:gd name="connsiteX2-29" fmla="*/ 1524762 w 1524762"/>
                <a:gd name="connsiteY2-30" fmla="*/ 1314450 h 1314450"/>
                <a:gd name="connsiteX3-31" fmla="*/ 0 w 1524762"/>
                <a:gd name="connsiteY3-32" fmla="*/ 1314450 h 1314450"/>
                <a:gd name="connsiteX0-33" fmla="*/ 0 w 1524762"/>
                <a:gd name="connsiteY0-34" fmla="*/ 1314450 h 1314450"/>
                <a:gd name="connsiteX1-35" fmla="*/ 762381 w 1524762"/>
                <a:gd name="connsiteY1-36" fmla="*/ 0 h 1314450"/>
                <a:gd name="connsiteX2-37" fmla="*/ 1524762 w 1524762"/>
                <a:gd name="connsiteY2-38" fmla="*/ 1314450 h 1314450"/>
                <a:gd name="connsiteX3-39" fmla="*/ 0 w 1524762"/>
                <a:gd name="connsiteY3-40" fmla="*/ 1314450 h 1314450"/>
              </a:gdLst>
              <a:ahLst/>
              <a:cxnLst>
                <a:cxn ang="0">
                  <a:pos x="connsiteX0-1" y="connsiteY0-2"/>
                </a:cxn>
                <a:cxn ang="0">
                  <a:pos x="connsiteX1-3" y="connsiteY1-4"/>
                </a:cxn>
                <a:cxn ang="0">
                  <a:pos x="connsiteX2-5" y="connsiteY2-6"/>
                </a:cxn>
                <a:cxn ang="0">
                  <a:pos x="connsiteX3-7" y="connsiteY3-8"/>
                </a:cxn>
              </a:cxnLst>
              <a:rect l="l" t="t" r="r" b="b"/>
              <a:pathLst>
                <a:path w="1524762" h="1314450">
                  <a:moveTo>
                    <a:pt x="0" y="1314450"/>
                  </a:moveTo>
                  <a:cubicBezTo>
                    <a:pt x="597027" y="971550"/>
                    <a:pt x="641604" y="609600"/>
                    <a:pt x="762381" y="0"/>
                  </a:cubicBezTo>
                  <a:cubicBezTo>
                    <a:pt x="864108" y="628650"/>
                    <a:pt x="1061085" y="1028700"/>
                    <a:pt x="1524762" y="1314450"/>
                  </a:cubicBezTo>
                  <a:lnTo>
                    <a:pt x="0" y="1314450"/>
                  </a:lnTo>
                  <a:close/>
                </a:path>
              </a:pathLst>
            </a:custGeom>
            <a:gradFill flip="none" rotWithShape="1">
              <a:gsLst>
                <a:gs pos="99301">
                  <a:schemeClr val="accent1">
                    <a:lumMod val="20000"/>
                    <a:lumOff val="80000"/>
                    <a:alpha val="100000"/>
                  </a:schemeClr>
                </a:gs>
                <a:gs pos="0">
                  <a:schemeClr val="accent1">
                    <a:alpha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2" name="椭圆 71"/>
            <p:cNvSpPr/>
            <p:nvPr>
              <p:custDataLst>
                <p:tags r:id="rId15"/>
              </p:custDataLst>
            </p:nvPr>
          </p:nvSpPr>
          <p:spPr>
            <a:xfrm>
              <a:off x="11220" y="5339"/>
              <a:ext cx="205" cy="205"/>
            </a:xfrm>
            <a:prstGeom prst="ellipse">
              <a:avLst/>
            </a:prstGeom>
            <a:gradFill>
              <a:gsLst>
                <a:gs pos="99301">
                  <a:schemeClr val="accent1">
                    <a:lumMod val="75000"/>
                    <a:alpha val="100000"/>
                  </a:schemeClr>
                </a:gs>
                <a:gs pos="0">
                  <a:schemeClr val="accent1">
                    <a:alpha val="10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3" name="椭圆 72"/>
            <p:cNvSpPr/>
            <p:nvPr>
              <p:custDataLst>
                <p:tags r:id="rId16"/>
              </p:custDataLst>
            </p:nvPr>
          </p:nvSpPr>
          <p:spPr>
            <a:xfrm>
              <a:off x="11152" y="5271"/>
              <a:ext cx="341" cy="341"/>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50" name="文本框 49"/>
          <p:cNvSpPr txBox="1"/>
          <p:nvPr>
            <p:custDataLst>
              <p:tags r:id="rId17"/>
            </p:custDataLst>
          </p:nvPr>
        </p:nvSpPr>
        <p:spPr>
          <a:xfrm>
            <a:off x="7712075" y="1451610"/>
            <a:ext cx="3615690" cy="923290"/>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遵守相关的法律法规，确保合法合规地进行数据抓取。</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51" name="文本框 50"/>
          <p:cNvSpPr txBox="1"/>
          <p:nvPr>
            <p:custDataLst>
              <p:tags r:id="rId18"/>
            </p:custDataLst>
          </p:nvPr>
        </p:nvSpPr>
        <p:spPr>
          <a:xfrm>
            <a:off x="7712075" y="2970530"/>
            <a:ext cx="3615690" cy="1384935"/>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注意隐私保护和伦理问题，确保在法律和道德允许的范围内获取和处理数据。</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59" name="文本框 58"/>
          <p:cNvSpPr txBox="1"/>
          <p:nvPr>
            <p:custDataLst>
              <p:tags r:id="rId19"/>
            </p:custDataLst>
          </p:nvPr>
        </p:nvSpPr>
        <p:spPr>
          <a:xfrm>
            <a:off x="7712075" y="4951095"/>
            <a:ext cx="3615690" cy="923290"/>
          </a:xfrm>
          <a:prstGeom prst="rect">
            <a:avLst/>
          </a:prstGeom>
        </p:spPr>
        <p:txBody>
          <a:bodyPr wrap="square" lIns="0" tIns="0" rIns="0" bIns="0" rtlCol="0" anchor="t">
            <a:spAutoFit/>
          </a:bodyPr>
          <a:p>
            <a:pPr marL="0" lvl="1" indent="0" algn="l">
              <a:lnSpc>
                <a:spcPct val="150000"/>
              </a:lnSpc>
              <a:spcBef>
                <a:spcPct val="0"/>
              </a:spcBef>
            </a:pPr>
            <a:r>
              <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rPr>
              <a:t>尊重用户的隐私权，维护信息安全，避免滥用爬虫技术。</a:t>
            </a:r>
            <a:endParaRPr lang="zh-CN" altLang="en-US" sz="2000">
              <a:solidFill>
                <a:schemeClr val="tx1"/>
              </a:solidFill>
              <a:uFillTx/>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692150" y="1424305"/>
            <a:ext cx="4928235" cy="4703445"/>
            <a:chOff x="1855" y="2368"/>
            <a:chExt cx="7761" cy="7407"/>
          </a:xfrm>
        </p:grpSpPr>
        <p:sp>
          <p:nvSpPr>
            <p:cNvPr id="14" name="矩形 13"/>
            <p:cNvSpPr/>
            <p:nvPr>
              <p:custDataLst>
                <p:tags r:id="rId2"/>
              </p:custDataLst>
            </p:nvPr>
          </p:nvSpPr>
          <p:spPr>
            <a:xfrm>
              <a:off x="1855" y="2368"/>
              <a:ext cx="4772"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爬虫工具抓取数据</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7192" cy="677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爬虫，是指通过编写程序模拟浏览器在互联网浏览，自动按照要求去抓取数据的过程。相较于问卷调查，网络爬虫可以跨越时空障碍，实时爬取，便捷地收集网络数据，不仅节省时间和人力，而且具备大规模挖掘和处理数据的能力，这使得数据呈现更全面和客观。</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2" name="组合 1"/>
          <p:cNvGrpSpPr/>
          <p:nvPr/>
        </p:nvGrpSpPr>
        <p:grpSpPr>
          <a:xfrm>
            <a:off x="5742940" y="1412240"/>
            <a:ext cx="5741670" cy="4895850"/>
            <a:chOff x="9045" y="2162"/>
            <a:chExt cx="9042" cy="7710"/>
          </a:xfrm>
        </p:grpSpPr>
        <p:pic>
          <p:nvPicPr>
            <p:cNvPr id="95" name="图片 1"/>
            <p:cNvPicPr>
              <a:picLocks noChangeAspect="1"/>
            </p:cNvPicPr>
            <p:nvPr/>
          </p:nvPicPr>
          <p:blipFill>
            <a:blip r:embed="rId4"/>
            <a:stretch>
              <a:fillRect/>
            </a:stretch>
          </p:blipFill>
          <p:spPr>
            <a:xfrm>
              <a:off x="10028" y="2162"/>
              <a:ext cx="7109" cy="7136"/>
            </a:xfrm>
            <a:prstGeom prst="rect">
              <a:avLst/>
            </a:prstGeom>
            <a:noFill/>
            <a:ln>
              <a:noFill/>
            </a:ln>
          </p:spPr>
        </p:pic>
        <p:sp>
          <p:nvSpPr>
            <p:cNvPr id="13" name="文本框 12"/>
            <p:cNvSpPr txBox="1"/>
            <p:nvPr/>
          </p:nvSpPr>
          <p:spPr>
            <a:xfrm>
              <a:off x="9045" y="9364"/>
              <a:ext cx="9042" cy="508"/>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2795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个帖子背后，网络失眠小组里</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夜旅人</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的挣扎与互助》</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458470" y="1424305"/>
            <a:ext cx="5557520" cy="4703445"/>
            <a:chOff x="1855" y="2368"/>
            <a:chExt cx="8752" cy="7407"/>
          </a:xfrm>
        </p:grpSpPr>
        <p:sp>
          <p:nvSpPr>
            <p:cNvPr id="14" name="矩形 13"/>
            <p:cNvSpPr/>
            <p:nvPr>
              <p:custDataLst>
                <p:tags r:id="rId2"/>
              </p:custDataLst>
            </p:nvPr>
          </p:nvSpPr>
          <p:spPr>
            <a:xfrm>
              <a:off x="1855" y="2368"/>
              <a:ext cx="7395"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借助自媒体发布信息、回收答复</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8183" cy="677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在互联网技术日益发达的今天，数据新闻团队可以依靠网民的力量来进行数据收集。这种被称为</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众包</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的数据采集方法，是指团队依靠各类媒体平台，或某媒体在自己的官方平台上，发布问题邀请，激发网民参与回答问题的热情，使他们成为数据的生产者和贡献者。具有成本较低、操作灵活、数据量大等优势。</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5" name="组合 4"/>
          <p:cNvGrpSpPr/>
          <p:nvPr/>
        </p:nvGrpSpPr>
        <p:grpSpPr>
          <a:xfrm>
            <a:off x="6276975" y="1823085"/>
            <a:ext cx="5533390" cy="4030980"/>
            <a:chOff x="9813" y="3407"/>
            <a:chExt cx="8714" cy="6348"/>
          </a:xfrm>
        </p:grpSpPr>
        <p:pic>
          <p:nvPicPr>
            <p:cNvPr id="3" name="图片 2"/>
            <p:cNvPicPr>
              <a:picLocks noChangeAspect="1"/>
            </p:cNvPicPr>
            <p:nvPr/>
          </p:nvPicPr>
          <p:blipFill>
            <a:blip r:embed="rId4"/>
            <a:stretch>
              <a:fillRect/>
            </a:stretch>
          </p:blipFill>
          <p:spPr>
            <a:xfrm>
              <a:off x="9989" y="3407"/>
              <a:ext cx="8539" cy="5707"/>
            </a:xfrm>
            <a:prstGeom prst="rect">
              <a:avLst/>
            </a:prstGeom>
          </p:spPr>
        </p:pic>
        <p:sp>
          <p:nvSpPr>
            <p:cNvPr id="4" name="文本框 3"/>
            <p:cNvSpPr txBox="1"/>
            <p:nvPr/>
          </p:nvSpPr>
          <p:spPr>
            <a:xfrm>
              <a:off x="9813" y="9247"/>
              <a:ext cx="8546" cy="508"/>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《卫报》</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The Guardian</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545465" y="1524000"/>
            <a:ext cx="5912485" cy="4195445"/>
            <a:chOff x="1855" y="2368"/>
            <a:chExt cx="9311" cy="6607"/>
          </a:xfrm>
        </p:grpSpPr>
        <p:sp>
          <p:nvSpPr>
            <p:cNvPr id="14" name="矩形 13"/>
            <p:cNvSpPr/>
            <p:nvPr>
              <p:custDataLst>
                <p:tags r:id="rId2"/>
              </p:custDataLst>
            </p:nvPr>
          </p:nvSpPr>
          <p:spPr>
            <a:xfrm>
              <a:off x="1855" y="2368"/>
              <a:ext cx="7395"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长期观察、记录并自建数据库</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8742" cy="597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这种数据收集方法是指数据新闻团队对特定主题或议题进行持续观察和记录，根据这些记录构建自己的数据库。这需要自采者持续、耐心地进行数据收集、分析和整理工作。这种方法适用于选题实在难以找到可用数据或资料，但团队对议题有着强烈的兴趣，且自采具备一定的可操作性。</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62" name="组合 61"/>
          <p:cNvGrpSpPr/>
          <p:nvPr>
            <p:custDataLst>
              <p:tags r:id="rId4"/>
            </p:custDataLst>
          </p:nvPr>
        </p:nvGrpSpPr>
        <p:grpSpPr>
          <a:xfrm>
            <a:off x="7491730" y="890905"/>
            <a:ext cx="4182745" cy="5738495"/>
            <a:chOff x="10716" y="1403"/>
            <a:chExt cx="6587" cy="9037"/>
          </a:xfrm>
        </p:grpSpPr>
        <p:cxnSp>
          <p:nvCxnSpPr>
            <p:cNvPr id="31" name="直接连接符 30"/>
            <p:cNvCxnSpPr/>
            <p:nvPr>
              <p:custDataLst>
                <p:tags r:id="rId5"/>
              </p:custDataLst>
            </p:nvPr>
          </p:nvCxnSpPr>
          <p:spPr>
            <a:xfrm flipH="1">
              <a:off x="10892" y="1768"/>
              <a:ext cx="16" cy="8672"/>
            </a:xfrm>
            <a:prstGeom prst="line">
              <a:avLst/>
            </a:prstGeom>
            <a:noFill/>
            <a:ln w="25400" cap="sq" cmpd="sng" algn="ctr">
              <a:gradFill>
                <a:gsLst>
                  <a:gs pos="0">
                    <a:schemeClr val="accent1">
                      <a:alpha val="0"/>
                    </a:schemeClr>
                  </a:gs>
                  <a:gs pos="54000">
                    <a:schemeClr val="accent1">
                      <a:alpha val="100000"/>
                    </a:schemeClr>
                  </a:gs>
                  <a:gs pos="100000">
                    <a:schemeClr val="accent1">
                      <a:alpha val="0"/>
                    </a:schemeClr>
                  </a:gs>
                </a:gsLst>
                <a:lin ang="0" scaled="0"/>
              </a:gradFill>
              <a:prstDash val="solid"/>
              <a:miter lim="800000"/>
            </a:ln>
            <a:effectLst/>
          </p:spPr>
        </p:cxnSp>
        <p:grpSp>
          <p:nvGrpSpPr>
            <p:cNvPr id="43" name="组合 42"/>
            <p:cNvGrpSpPr/>
            <p:nvPr/>
          </p:nvGrpSpPr>
          <p:grpSpPr>
            <a:xfrm>
              <a:off x="10725" y="1403"/>
              <a:ext cx="4937" cy="1730"/>
              <a:chOff x="10725" y="1661"/>
              <a:chExt cx="4937" cy="1730"/>
            </a:xfrm>
          </p:grpSpPr>
          <p:grpSp>
            <p:nvGrpSpPr>
              <p:cNvPr id="37" name="组合 36"/>
              <p:cNvGrpSpPr/>
              <p:nvPr>
                <p:custDataLst>
                  <p:tags r:id="rId6"/>
                </p:custDataLst>
              </p:nvPr>
            </p:nvGrpSpPr>
            <p:grpSpPr>
              <a:xfrm rot="5400000">
                <a:off x="10956" y="2499"/>
                <a:ext cx="392" cy="855"/>
                <a:chOff x="9013" y="3901"/>
                <a:chExt cx="392" cy="855"/>
              </a:xfrm>
            </p:grpSpPr>
            <p:sp>
              <p:nvSpPr>
                <p:cNvPr id="2" name="椭圆 1"/>
                <p:cNvSpPr/>
                <p:nvPr>
                  <p:custDataLst>
                    <p:tags r:id="rId7"/>
                  </p:custDataLst>
                </p:nvPr>
              </p:nvSpPr>
              <p:spPr>
                <a:xfrm>
                  <a:off x="9013" y="4364"/>
                  <a:ext cx="393" cy="393"/>
                </a:xfrm>
                <a:prstGeom prst="ellipse">
                  <a:avLst/>
                </a:prstGeom>
                <a:solidFill>
                  <a:schemeClr val="accent1">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23" name="椭圆 22"/>
                <p:cNvSpPr/>
                <p:nvPr>
                  <p:custDataLst>
                    <p:tags r:id="rId8"/>
                  </p:custDataLst>
                </p:nvPr>
              </p:nvSpPr>
              <p:spPr>
                <a:xfrm>
                  <a:off x="9109" y="4460"/>
                  <a:ext cx="200" cy="20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25" name="直接连接符 24"/>
                <p:cNvCxnSpPr/>
                <p:nvPr>
                  <p:custDataLst>
                    <p:tags r:id="rId9"/>
                  </p:custDataLst>
                </p:nvPr>
              </p:nvCxnSpPr>
              <p:spPr>
                <a:xfrm flipH="1" flipV="1">
                  <a:off x="9199" y="3901"/>
                  <a:ext cx="11" cy="462"/>
                </a:xfrm>
                <a:prstGeom prst="line">
                  <a:avLst/>
                </a:prstGeom>
                <a:noFill/>
                <a:ln w="12700" cap="flat" cmpd="sng" algn="ctr">
                  <a:gradFill>
                    <a:gsLst>
                      <a:gs pos="0">
                        <a:schemeClr val="accent1">
                          <a:alpha val="0"/>
                        </a:schemeClr>
                      </a:gs>
                      <a:gs pos="100000">
                        <a:schemeClr val="accent1">
                          <a:alpha val="100000"/>
                        </a:schemeClr>
                      </a:gs>
                    </a:gsLst>
                    <a:lin ang="5400000" scaled="1"/>
                  </a:gradFill>
                  <a:prstDash val="solid"/>
                  <a:miter lim="800000"/>
                </a:ln>
                <a:effectLst/>
              </p:spPr>
            </p:cxnSp>
          </p:grpSp>
          <p:sp>
            <p:nvSpPr>
              <p:cNvPr id="40" name="文本框 39"/>
              <p:cNvSpPr txBox="1"/>
              <p:nvPr/>
            </p:nvSpPr>
            <p:spPr>
              <a:xfrm>
                <a:off x="11790" y="1661"/>
                <a:ext cx="3872" cy="1730"/>
              </a:xfrm>
              <a:prstGeom prst="rect">
                <a:avLst/>
              </a:prstGeom>
            </p:spPr>
            <p:txBody>
              <a:bodyPr wrap="square" lIns="0" tIns="0" rIns="0" bIns="0" rtlCol="0" anchor="t">
                <a:spAutoFit/>
              </a:bodyPr>
              <a:p>
                <a:pPr marL="0" lvl="1" indent="0" algn="l">
                  <a:lnSpc>
                    <a:spcPts val="8570"/>
                  </a:lnSpc>
                  <a:spcBef>
                    <a:spcPct val="0"/>
                  </a:spcBef>
                </a:pPr>
                <a:r>
                  <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rPr>
                  <a:t>设定观察目标</a:t>
                </a:r>
                <a:endPar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nvGrpSpPr>
            <p:cNvPr id="42" name="组合 41"/>
            <p:cNvGrpSpPr/>
            <p:nvPr>
              <p:custDataLst>
                <p:tags r:id="rId10"/>
              </p:custDataLst>
            </p:nvPr>
          </p:nvGrpSpPr>
          <p:grpSpPr>
            <a:xfrm>
              <a:off x="10730" y="2876"/>
              <a:ext cx="5849" cy="1730"/>
              <a:chOff x="10730" y="3123"/>
              <a:chExt cx="5849" cy="1730"/>
            </a:xfrm>
          </p:grpSpPr>
          <p:grpSp>
            <p:nvGrpSpPr>
              <p:cNvPr id="39" name="组合 38"/>
              <p:cNvGrpSpPr/>
              <p:nvPr>
                <p:custDataLst>
                  <p:tags r:id="rId11"/>
                </p:custDataLst>
              </p:nvPr>
            </p:nvGrpSpPr>
            <p:grpSpPr>
              <a:xfrm rot="16200000">
                <a:off x="10958" y="3996"/>
                <a:ext cx="392" cy="849"/>
                <a:chOff x="14462" y="4364"/>
                <a:chExt cx="392" cy="849"/>
              </a:xfrm>
            </p:grpSpPr>
            <p:sp>
              <p:nvSpPr>
                <p:cNvPr id="19" name="椭圆 18"/>
                <p:cNvSpPr/>
                <p:nvPr>
                  <p:custDataLst>
                    <p:tags r:id="rId12"/>
                  </p:custDataLst>
                </p:nvPr>
              </p:nvSpPr>
              <p:spPr>
                <a:xfrm>
                  <a:off x="14462" y="4364"/>
                  <a:ext cx="393" cy="393"/>
                </a:xfrm>
                <a:prstGeom prst="ellipse">
                  <a:avLst/>
                </a:prstGeom>
                <a:solidFill>
                  <a:schemeClr val="accent2">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20" name="椭圆 19"/>
                <p:cNvSpPr/>
                <p:nvPr>
                  <p:custDataLst>
                    <p:tags r:id="rId13"/>
                  </p:custDataLst>
                </p:nvPr>
              </p:nvSpPr>
              <p:spPr>
                <a:xfrm>
                  <a:off x="14558" y="4460"/>
                  <a:ext cx="200" cy="200"/>
                </a:xfrm>
                <a:prstGeom prst="ellipse">
                  <a:avLst/>
                </a:prstGeom>
                <a:solidFill>
                  <a:schemeClr val="accent2"/>
                </a:solidFill>
                <a:ln w="63500" cap="flat" cmpd="sng" algn="ctr">
                  <a:solidFill>
                    <a:schemeClr val="accent2">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30" name="直接连接符 29"/>
                <p:cNvCxnSpPr/>
                <p:nvPr>
                  <p:custDataLst>
                    <p:tags r:id="rId14"/>
                  </p:custDataLst>
                </p:nvPr>
              </p:nvCxnSpPr>
              <p:spPr>
                <a:xfrm>
                  <a:off x="14657" y="4759"/>
                  <a:ext cx="0" cy="454"/>
                </a:xfrm>
                <a:prstGeom prst="line">
                  <a:avLst/>
                </a:prstGeom>
                <a:noFill/>
                <a:ln w="12700" cap="flat" cmpd="sng" algn="ctr">
                  <a:gradFill>
                    <a:gsLst>
                      <a:gs pos="0">
                        <a:schemeClr val="accent2">
                          <a:alpha val="0"/>
                        </a:schemeClr>
                      </a:gs>
                      <a:gs pos="100000">
                        <a:schemeClr val="accent2">
                          <a:alpha val="100000"/>
                        </a:schemeClr>
                      </a:gs>
                    </a:gsLst>
                    <a:lin ang="5400000" scaled="1"/>
                  </a:gradFill>
                  <a:prstDash val="solid"/>
                  <a:miter lim="800000"/>
                </a:ln>
                <a:effectLst/>
              </p:spPr>
            </p:cxnSp>
          </p:grpSp>
          <p:sp>
            <p:nvSpPr>
              <p:cNvPr id="41" name="文本框 40"/>
              <p:cNvSpPr txBox="1"/>
              <p:nvPr/>
            </p:nvSpPr>
            <p:spPr>
              <a:xfrm>
                <a:off x="11796" y="3123"/>
                <a:ext cx="4783" cy="1730"/>
              </a:xfrm>
              <a:prstGeom prst="rect">
                <a:avLst/>
              </a:prstGeom>
            </p:spPr>
            <p:txBody>
              <a:bodyPr wrap="square" lIns="0" tIns="0" rIns="0" bIns="0" rtlCol="0" anchor="t">
                <a:spAutoFit/>
              </a:bodyPr>
              <a:p>
                <a:pPr marL="0" lvl="1" indent="0" algn="l">
                  <a:lnSpc>
                    <a:spcPts val="8570"/>
                  </a:lnSpc>
                  <a:spcBef>
                    <a:spcPct val="0"/>
                  </a:spcBef>
                </a:pPr>
                <a:r>
                  <a:rPr lang="zh-CN" altLang="en-US" sz="2000" b="1" spc="492">
                    <a:solidFill>
                      <a:schemeClr val="accent2"/>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rPr>
                  <a:t>选择观察点和时间</a:t>
                </a:r>
                <a:endParaRPr lang="zh-CN" altLang="en-US" sz="2000" b="1" spc="492">
                  <a:solidFill>
                    <a:schemeClr val="accent2"/>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nvGrpSpPr>
            <p:cNvPr id="44" name="组合 43"/>
            <p:cNvGrpSpPr/>
            <p:nvPr/>
          </p:nvGrpSpPr>
          <p:grpSpPr>
            <a:xfrm>
              <a:off x="10730" y="4473"/>
              <a:ext cx="4942" cy="1730"/>
              <a:chOff x="10725" y="1661"/>
              <a:chExt cx="4942" cy="1730"/>
            </a:xfrm>
          </p:grpSpPr>
          <p:grpSp>
            <p:nvGrpSpPr>
              <p:cNvPr id="45" name="组合 44"/>
              <p:cNvGrpSpPr/>
              <p:nvPr>
                <p:custDataLst>
                  <p:tags r:id="rId15"/>
                </p:custDataLst>
              </p:nvPr>
            </p:nvGrpSpPr>
            <p:grpSpPr>
              <a:xfrm rot="5400000">
                <a:off x="10956" y="2499"/>
                <a:ext cx="392" cy="855"/>
                <a:chOff x="9013" y="3901"/>
                <a:chExt cx="392" cy="855"/>
              </a:xfrm>
            </p:grpSpPr>
            <p:sp>
              <p:nvSpPr>
                <p:cNvPr id="46" name="椭圆 45"/>
                <p:cNvSpPr/>
                <p:nvPr>
                  <p:custDataLst>
                    <p:tags r:id="rId16"/>
                  </p:custDataLst>
                </p:nvPr>
              </p:nvSpPr>
              <p:spPr>
                <a:xfrm>
                  <a:off x="9013" y="4364"/>
                  <a:ext cx="393" cy="393"/>
                </a:xfrm>
                <a:prstGeom prst="ellipse">
                  <a:avLst/>
                </a:prstGeom>
                <a:solidFill>
                  <a:schemeClr val="accent1">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47" name="椭圆 46"/>
                <p:cNvSpPr/>
                <p:nvPr>
                  <p:custDataLst>
                    <p:tags r:id="rId17"/>
                  </p:custDataLst>
                </p:nvPr>
              </p:nvSpPr>
              <p:spPr>
                <a:xfrm>
                  <a:off x="9109" y="4460"/>
                  <a:ext cx="200" cy="20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48" name="直接连接符 47"/>
                <p:cNvCxnSpPr/>
                <p:nvPr>
                  <p:custDataLst>
                    <p:tags r:id="rId18"/>
                  </p:custDataLst>
                </p:nvPr>
              </p:nvCxnSpPr>
              <p:spPr>
                <a:xfrm flipH="1" flipV="1">
                  <a:off x="9199" y="3901"/>
                  <a:ext cx="11" cy="462"/>
                </a:xfrm>
                <a:prstGeom prst="line">
                  <a:avLst/>
                </a:prstGeom>
                <a:noFill/>
                <a:ln w="12700" cap="flat" cmpd="sng" algn="ctr">
                  <a:gradFill>
                    <a:gsLst>
                      <a:gs pos="0">
                        <a:schemeClr val="accent1">
                          <a:alpha val="0"/>
                        </a:schemeClr>
                      </a:gs>
                      <a:gs pos="100000">
                        <a:schemeClr val="accent1">
                          <a:alpha val="100000"/>
                        </a:schemeClr>
                      </a:gs>
                    </a:gsLst>
                    <a:lin ang="5400000" scaled="1"/>
                  </a:gradFill>
                  <a:prstDash val="solid"/>
                  <a:miter lim="800000"/>
                </a:ln>
                <a:effectLst/>
              </p:spPr>
            </p:cxnSp>
          </p:grpSp>
          <p:sp>
            <p:nvSpPr>
              <p:cNvPr id="49" name="文本框 48"/>
              <p:cNvSpPr txBox="1"/>
              <p:nvPr/>
            </p:nvSpPr>
            <p:spPr>
              <a:xfrm>
                <a:off x="11795" y="1661"/>
                <a:ext cx="3872" cy="1730"/>
              </a:xfrm>
              <a:prstGeom prst="rect">
                <a:avLst/>
              </a:prstGeom>
            </p:spPr>
            <p:txBody>
              <a:bodyPr wrap="square" lIns="0" tIns="0" rIns="0" bIns="0" rtlCol="0" anchor="t">
                <a:spAutoFit/>
              </a:bodyPr>
              <a:p>
                <a:pPr marL="0" lvl="1" indent="0" algn="l">
                  <a:lnSpc>
                    <a:spcPts val="8570"/>
                  </a:lnSpc>
                  <a:spcBef>
                    <a:spcPct val="0"/>
                  </a:spcBef>
                </a:pPr>
                <a:r>
                  <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rPr>
                  <a:t>开始观察和记录</a:t>
                </a:r>
                <a:endPar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nvGrpSpPr>
            <p:cNvPr id="50" name="组合 49"/>
            <p:cNvGrpSpPr/>
            <p:nvPr>
              <p:custDataLst>
                <p:tags r:id="rId19"/>
              </p:custDataLst>
            </p:nvPr>
          </p:nvGrpSpPr>
          <p:grpSpPr>
            <a:xfrm>
              <a:off x="10716" y="5990"/>
              <a:ext cx="6587" cy="1730"/>
              <a:chOff x="10730" y="3123"/>
              <a:chExt cx="6587" cy="1730"/>
            </a:xfrm>
          </p:grpSpPr>
          <p:grpSp>
            <p:nvGrpSpPr>
              <p:cNvPr id="51" name="组合 50"/>
              <p:cNvGrpSpPr/>
              <p:nvPr>
                <p:custDataLst>
                  <p:tags r:id="rId20"/>
                </p:custDataLst>
              </p:nvPr>
            </p:nvGrpSpPr>
            <p:grpSpPr>
              <a:xfrm rot="16200000">
                <a:off x="10958" y="3996"/>
                <a:ext cx="392" cy="849"/>
                <a:chOff x="14462" y="4364"/>
                <a:chExt cx="392" cy="849"/>
              </a:xfrm>
            </p:grpSpPr>
            <p:sp>
              <p:nvSpPr>
                <p:cNvPr id="52" name="椭圆 51"/>
                <p:cNvSpPr/>
                <p:nvPr>
                  <p:custDataLst>
                    <p:tags r:id="rId21"/>
                  </p:custDataLst>
                </p:nvPr>
              </p:nvSpPr>
              <p:spPr>
                <a:xfrm>
                  <a:off x="14462" y="4364"/>
                  <a:ext cx="393" cy="393"/>
                </a:xfrm>
                <a:prstGeom prst="ellipse">
                  <a:avLst/>
                </a:prstGeom>
                <a:solidFill>
                  <a:schemeClr val="accent2">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53" name="椭圆 52"/>
                <p:cNvSpPr/>
                <p:nvPr>
                  <p:custDataLst>
                    <p:tags r:id="rId22"/>
                  </p:custDataLst>
                </p:nvPr>
              </p:nvSpPr>
              <p:spPr>
                <a:xfrm>
                  <a:off x="14558" y="4460"/>
                  <a:ext cx="200" cy="200"/>
                </a:xfrm>
                <a:prstGeom prst="ellipse">
                  <a:avLst/>
                </a:prstGeom>
                <a:solidFill>
                  <a:schemeClr val="accent2"/>
                </a:solidFill>
                <a:ln w="63500" cap="flat" cmpd="sng" algn="ctr">
                  <a:solidFill>
                    <a:schemeClr val="accent2">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54" name="直接连接符 53"/>
                <p:cNvCxnSpPr/>
                <p:nvPr>
                  <p:custDataLst>
                    <p:tags r:id="rId23"/>
                  </p:custDataLst>
                </p:nvPr>
              </p:nvCxnSpPr>
              <p:spPr>
                <a:xfrm>
                  <a:off x="14657" y="4759"/>
                  <a:ext cx="0" cy="454"/>
                </a:xfrm>
                <a:prstGeom prst="line">
                  <a:avLst/>
                </a:prstGeom>
                <a:noFill/>
                <a:ln w="12700" cap="flat" cmpd="sng" algn="ctr">
                  <a:gradFill>
                    <a:gsLst>
                      <a:gs pos="0">
                        <a:schemeClr val="accent2">
                          <a:alpha val="0"/>
                        </a:schemeClr>
                      </a:gs>
                      <a:gs pos="100000">
                        <a:schemeClr val="accent2">
                          <a:alpha val="100000"/>
                        </a:schemeClr>
                      </a:gs>
                    </a:gsLst>
                    <a:lin ang="5400000" scaled="1"/>
                  </a:gradFill>
                  <a:prstDash val="solid"/>
                  <a:miter lim="800000"/>
                </a:ln>
                <a:effectLst/>
              </p:spPr>
            </p:cxnSp>
          </p:grpSp>
          <p:sp>
            <p:nvSpPr>
              <p:cNvPr id="55" name="文本框 54"/>
              <p:cNvSpPr txBox="1"/>
              <p:nvPr/>
            </p:nvSpPr>
            <p:spPr>
              <a:xfrm>
                <a:off x="11814" y="3123"/>
                <a:ext cx="5503" cy="1730"/>
              </a:xfrm>
              <a:prstGeom prst="rect">
                <a:avLst/>
              </a:prstGeom>
            </p:spPr>
            <p:txBody>
              <a:bodyPr wrap="square" lIns="0" tIns="0" rIns="0" bIns="0" rtlCol="0" anchor="t">
                <a:spAutoFit/>
              </a:bodyPr>
              <a:p>
                <a:pPr marL="0" lvl="1" indent="0" algn="l">
                  <a:lnSpc>
                    <a:spcPts val="8570"/>
                  </a:lnSpc>
                  <a:spcBef>
                    <a:spcPct val="0"/>
                  </a:spcBef>
                </a:pPr>
                <a:r>
                  <a:rPr lang="zh-CN" altLang="en-US" sz="2000" b="1" spc="492">
                    <a:solidFill>
                      <a:schemeClr val="accent2"/>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rPr>
                  <a:t>整理数据，建立数据库</a:t>
                </a:r>
                <a:endParaRPr lang="zh-CN" altLang="en-US" sz="2000" b="1" spc="492">
                  <a:solidFill>
                    <a:schemeClr val="accent2"/>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nvGrpSpPr>
            <p:cNvPr id="56" name="组合 55"/>
            <p:cNvGrpSpPr/>
            <p:nvPr/>
          </p:nvGrpSpPr>
          <p:grpSpPr>
            <a:xfrm>
              <a:off x="10717" y="7543"/>
              <a:ext cx="6404" cy="1893"/>
              <a:chOff x="10725" y="1661"/>
              <a:chExt cx="6404" cy="1893"/>
            </a:xfrm>
          </p:grpSpPr>
          <p:grpSp>
            <p:nvGrpSpPr>
              <p:cNvPr id="57" name="组合 56"/>
              <p:cNvGrpSpPr/>
              <p:nvPr>
                <p:custDataLst>
                  <p:tags r:id="rId24"/>
                </p:custDataLst>
              </p:nvPr>
            </p:nvGrpSpPr>
            <p:grpSpPr>
              <a:xfrm rot="5400000">
                <a:off x="10956" y="2499"/>
                <a:ext cx="392" cy="855"/>
                <a:chOff x="9013" y="3901"/>
                <a:chExt cx="392" cy="855"/>
              </a:xfrm>
            </p:grpSpPr>
            <p:sp>
              <p:nvSpPr>
                <p:cNvPr id="58" name="椭圆 57"/>
                <p:cNvSpPr/>
                <p:nvPr>
                  <p:custDataLst>
                    <p:tags r:id="rId25"/>
                  </p:custDataLst>
                </p:nvPr>
              </p:nvSpPr>
              <p:spPr>
                <a:xfrm>
                  <a:off x="9013" y="4364"/>
                  <a:ext cx="393" cy="393"/>
                </a:xfrm>
                <a:prstGeom prst="ellipse">
                  <a:avLst/>
                </a:prstGeom>
                <a:solidFill>
                  <a:schemeClr val="accent1">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a:ln>
                      <a:noFill/>
                    </a:ln>
                    <a:solidFill>
                      <a:prstClr val="white"/>
                    </a:solidFill>
                    <a:effectLst/>
                    <a:uLnTx/>
                    <a:uFillTx/>
                    <a:latin typeface="+mj-ea"/>
                    <a:ea typeface="+mj-ea"/>
                    <a:sym typeface="Arial" panose="020B0604020202020204" pitchFamily="34" charset="0"/>
                  </a:endParaRPr>
                </a:p>
              </p:txBody>
            </p:sp>
            <p:sp>
              <p:nvSpPr>
                <p:cNvPr id="59" name="椭圆 58"/>
                <p:cNvSpPr/>
                <p:nvPr>
                  <p:custDataLst>
                    <p:tags r:id="rId26"/>
                  </p:custDataLst>
                </p:nvPr>
              </p:nvSpPr>
              <p:spPr>
                <a:xfrm>
                  <a:off x="9109" y="4460"/>
                  <a:ext cx="200" cy="20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2000" b="0" i="0" u="none" strike="noStrike" kern="0" cap="none" spc="0" normalizeH="0" baseline="0" noProof="0" dirty="0">
                    <a:ln>
                      <a:noFill/>
                    </a:ln>
                    <a:solidFill>
                      <a:prstClr val="white"/>
                    </a:solidFill>
                    <a:effectLst/>
                    <a:uLnTx/>
                    <a:uFillTx/>
                    <a:latin typeface="+mj-ea"/>
                    <a:ea typeface="+mj-ea"/>
                    <a:sym typeface="Arial" panose="020B0604020202020204" pitchFamily="34" charset="0"/>
                  </a:endParaRPr>
                </a:p>
              </p:txBody>
            </p:sp>
            <p:cxnSp>
              <p:nvCxnSpPr>
                <p:cNvPr id="60" name="直接连接符 59"/>
                <p:cNvCxnSpPr/>
                <p:nvPr>
                  <p:custDataLst>
                    <p:tags r:id="rId27"/>
                  </p:custDataLst>
                </p:nvPr>
              </p:nvCxnSpPr>
              <p:spPr>
                <a:xfrm flipH="1" flipV="1">
                  <a:off x="9199" y="3901"/>
                  <a:ext cx="11" cy="462"/>
                </a:xfrm>
                <a:prstGeom prst="line">
                  <a:avLst/>
                </a:prstGeom>
                <a:noFill/>
                <a:ln w="12700" cap="flat" cmpd="sng" algn="ctr">
                  <a:gradFill>
                    <a:gsLst>
                      <a:gs pos="0">
                        <a:schemeClr val="accent1">
                          <a:alpha val="0"/>
                        </a:schemeClr>
                      </a:gs>
                      <a:gs pos="100000">
                        <a:schemeClr val="accent1">
                          <a:alpha val="100000"/>
                        </a:schemeClr>
                      </a:gs>
                    </a:gsLst>
                    <a:lin ang="5400000" scaled="1"/>
                  </a:gradFill>
                  <a:prstDash val="solid"/>
                  <a:miter lim="800000"/>
                </a:ln>
                <a:effectLst/>
              </p:spPr>
            </p:cxnSp>
          </p:grpSp>
          <p:sp>
            <p:nvSpPr>
              <p:cNvPr id="61" name="文本框 60"/>
              <p:cNvSpPr txBox="1"/>
              <p:nvPr/>
            </p:nvSpPr>
            <p:spPr>
              <a:xfrm>
                <a:off x="11817" y="1661"/>
                <a:ext cx="5312" cy="1893"/>
              </a:xfrm>
              <a:prstGeom prst="rect">
                <a:avLst/>
              </a:prstGeom>
            </p:spPr>
            <p:txBody>
              <a:bodyPr wrap="square" lIns="0" tIns="0" rIns="0" bIns="0" rtlCol="0" anchor="t">
                <a:noAutofit/>
              </a:bodyPr>
              <a:p>
                <a:pPr marL="0" lvl="1" indent="0" algn="l">
                  <a:lnSpc>
                    <a:spcPts val="8570"/>
                  </a:lnSpc>
                  <a:spcBef>
                    <a:spcPct val="0"/>
                  </a:spcBef>
                </a:pPr>
                <a:r>
                  <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rPr>
                  <a:t>进行数据分析和研究</a:t>
                </a:r>
                <a:endParaRPr lang="zh-CN" altLang="en-US" sz="2000" b="1" spc="492">
                  <a:solidFill>
                    <a:schemeClr val="accent1"/>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
            </p:custDataLst>
          </p:nvPr>
        </p:nvGrpSpPr>
        <p:grpSpPr>
          <a:xfrm>
            <a:off x="545465" y="1524000"/>
            <a:ext cx="5912485" cy="4144645"/>
            <a:chOff x="1855" y="2368"/>
            <a:chExt cx="9311" cy="6527"/>
          </a:xfrm>
        </p:grpSpPr>
        <p:sp>
          <p:nvSpPr>
            <p:cNvPr id="14" name="矩形 13"/>
            <p:cNvSpPr/>
            <p:nvPr>
              <p:custDataLst>
                <p:tags r:id="rId2"/>
              </p:custDataLst>
            </p:nvPr>
          </p:nvSpPr>
          <p:spPr>
            <a:xfrm>
              <a:off x="1855" y="2368"/>
              <a:ext cx="7395" cy="628"/>
            </a:xfrm>
            <a:prstGeom prst="rect">
              <a:avLst/>
            </a:prstGeom>
            <a:noFill/>
          </p:spPr>
          <p:txBody>
            <a:bodyPr wrap="square" lIns="0" tIns="0" rIns="0" bIns="0" rtlCol="0" anchor="b" anchorCtr="0">
              <a:noAutofit/>
            </a:bodyPr>
            <a:p>
              <a:pPr marL="342900" indent="-342900" algn="l">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长期观察、记录并自建数据库</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3"/>
              </p:custDataLst>
            </p:nvPr>
          </p:nvSpPr>
          <p:spPr>
            <a:xfrm>
              <a:off x="2424" y="2996"/>
              <a:ext cx="8742" cy="589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这种数据收集方法是指数据新闻团队对特定主题或议题进行持续观察和记录，根据这些记录构建自己的数据库。这需要自采者持续、耐心地进行数据收集、分析和整理工作。这种方法适用于选题实在难以找到可用数据或资料，但团队对议题有着强烈的兴趣，且自采具备一定的可操作性。</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grpSp>
        <p:nvGrpSpPr>
          <p:cNvPr id="3" name="组合 2"/>
          <p:cNvGrpSpPr/>
          <p:nvPr/>
        </p:nvGrpSpPr>
        <p:grpSpPr>
          <a:xfrm>
            <a:off x="6610350" y="1524000"/>
            <a:ext cx="5426710" cy="4330065"/>
            <a:chOff x="10234" y="2528"/>
            <a:chExt cx="8546" cy="6819"/>
          </a:xfrm>
        </p:grpSpPr>
        <p:pic>
          <p:nvPicPr>
            <p:cNvPr id="367" name="图片 28"/>
            <p:cNvPicPr>
              <a:picLocks noChangeAspect="1"/>
            </p:cNvPicPr>
            <p:nvPr/>
          </p:nvPicPr>
          <p:blipFill>
            <a:blip r:embed="rId4"/>
            <a:stretch>
              <a:fillRect/>
            </a:stretch>
          </p:blipFill>
          <p:spPr>
            <a:xfrm>
              <a:off x="10895" y="2528"/>
              <a:ext cx="7319" cy="6119"/>
            </a:xfrm>
            <a:prstGeom prst="rect">
              <a:avLst/>
            </a:prstGeom>
            <a:noFill/>
            <a:ln>
              <a:noFill/>
            </a:ln>
          </p:spPr>
        </p:pic>
        <p:sp>
          <p:nvSpPr>
            <p:cNvPr id="4" name="文本框 3"/>
            <p:cNvSpPr txBox="1"/>
            <p:nvPr/>
          </p:nvSpPr>
          <p:spPr>
            <a:xfrm>
              <a:off x="10234" y="8839"/>
              <a:ext cx="8546" cy="508"/>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《记录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14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天内使用的所有塑料后，我们发现了什么？》</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custDataLst>
              <p:tags r:id="rId1"/>
            </p:custDataLst>
          </p:nvPr>
        </p:nvSpPr>
        <p:spPr>
          <a:xfrm>
            <a:off x="384175" y="1435100"/>
            <a:ext cx="11450955" cy="4349750"/>
          </a:xfrm>
          <a:prstGeom prst="rect">
            <a:avLst/>
          </a:prstGeom>
          <a:gradFill flip="none" rotWithShape="1">
            <a:gsLst>
              <a:gs pos="52000">
                <a:schemeClr val="accent1">
                  <a:alpha val="0"/>
                </a:schemeClr>
              </a:gs>
              <a:gs pos="0">
                <a:schemeClr val="accent1">
                  <a:alpha val="15000"/>
                </a:schemeClr>
              </a:gs>
              <a:gs pos="100000">
                <a:schemeClr val="accent1">
                  <a:alpha val="10000"/>
                </a:schemeClr>
              </a:gs>
            </a:gsLst>
            <a:lin ang="2700000" scaled="0"/>
          </a:gradFill>
          <a:ln w="6350">
            <a:gradFill>
              <a:gsLst>
                <a:gs pos="24000">
                  <a:schemeClr val="accent1">
                    <a:alpha val="0"/>
                  </a:schemeClr>
                </a:gs>
                <a:gs pos="100000">
                  <a:schemeClr val="accent1">
                    <a:alpha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任意多边形 29"/>
          <p:cNvSpPr/>
          <p:nvPr>
            <p:custDataLst>
              <p:tags r:id="rId2"/>
            </p:custDataLst>
          </p:nvPr>
        </p:nvSpPr>
        <p:spPr>
          <a:xfrm>
            <a:off x="11474451" y="1446530"/>
            <a:ext cx="374650" cy="374015"/>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 name="组合 2"/>
          <p:cNvGrpSpPr/>
          <p:nvPr>
            <p:custDataLst>
              <p:tags r:id="rId3"/>
            </p:custDataLst>
          </p:nvPr>
        </p:nvGrpSpPr>
        <p:grpSpPr>
          <a:xfrm>
            <a:off x="11042650" y="5375275"/>
            <a:ext cx="801370" cy="457200"/>
            <a:chOff x="16833" y="9161"/>
            <a:chExt cx="1262" cy="720"/>
          </a:xfrm>
        </p:grpSpPr>
        <p:sp>
          <p:nvSpPr>
            <p:cNvPr id="31" name="任意多边形 48"/>
            <p:cNvSpPr/>
            <p:nvPr>
              <p:custDataLst>
                <p:tags r:id="rId4"/>
              </p:custDataLst>
            </p:nvPr>
          </p:nvSpPr>
          <p:spPr>
            <a:xfrm flipH="1" flipV="1">
              <a:off x="16833" y="9161"/>
              <a:ext cx="1262" cy="659"/>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32" name="等腰三角形 31"/>
            <p:cNvSpPr/>
            <p:nvPr>
              <p:custDataLst>
                <p:tags r:id="rId5"/>
              </p:custDataLst>
            </p:nvPr>
          </p:nvSpPr>
          <p:spPr>
            <a:xfrm rot="10800000" flipV="1">
              <a:off x="17800" y="9635"/>
              <a:ext cx="295" cy="18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35" name="直接连接符 34"/>
            <p:cNvCxnSpPr/>
            <p:nvPr>
              <p:custDataLst>
                <p:tags r:id="rId6"/>
              </p:custDataLst>
            </p:nvPr>
          </p:nvCxnSpPr>
          <p:spPr>
            <a:xfrm flipH="1" flipV="1">
              <a:off x="18046" y="9229"/>
              <a:ext cx="0" cy="1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任意多边形: 形状 73"/>
            <p:cNvSpPr/>
            <p:nvPr>
              <p:custDataLst>
                <p:tags r:id="rId7"/>
              </p:custDataLst>
            </p:nvPr>
          </p:nvSpPr>
          <p:spPr>
            <a:xfrm flipH="1" flipV="1">
              <a:off x="17138" y="9817"/>
              <a:ext cx="451" cy="64"/>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grpSp>
      <p:grpSp>
        <p:nvGrpSpPr>
          <p:cNvPr id="2" name="组合 1"/>
          <p:cNvGrpSpPr/>
          <p:nvPr>
            <p:custDataLst>
              <p:tags r:id="rId8"/>
            </p:custDataLst>
          </p:nvPr>
        </p:nvGrpSpPr>
        <p:grpSpPr>
          <a:xfrm>
            <a:off x="377825" y="1394460"/>
            <a:ext cx="801370" cy="458470"/>
            <a:chOff x="1096" y="2124"/>
            <a:chExt cx="1262" cy="722"/>
          </a:xfrm>
        </p:grpSpPr>
        <p:sp>
          <p:nvSpPr>
            <p:cNvPr id="40" name="任意多边形 48"/>
            <p:cNvSpPr/>
            <p:nvPr>
              <p:custDataLst>
                <p:tags r:id="rId9"/>
              </p:custDataLst>
            </p:nvPr>
          </p:nvSpPr>
          <p:spPr>
            <a:xfrm>
              <a:off x="1096" y="2188"/>
              <a:ext cx="1262" cy="659"/>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41" name="等腰三角形 40"/>
            <p:cNvSpPr/>
            <p:nvPr>
              <p:custDataLst>
                <p:tags r:id="rId10"/>
              </p:custDataLst>
            </p:nvPr>
          </p:nvSpPr>
          <p:spPr>
            <a:xfrm rot="10800000" flipH="1">
              <a:off x="1096" y="2188"/>
              <a:ext cx="295" cy="18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42" name="直接连接符 41"/>
            <p:cNvCxnSpPr/>
            <p:nvPr>
              <p:custDataLst>
                <p:tags r:id="rId11"/>
              </p:custDataLst>
            </p:nvPr>
          </p:nvCxnSpPr>
          <p:spPr>
            <a:xfrm>
              <a:off x="1145" y="2583"/>
              <a:ext cx="0" cy="1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任意多边形: 形状 73"/>
            <p:cNvSpPr/>
            <p:nvPr>
              <p:custDataLst>
                <p:tags r:id="rId12"/>
              </p:custDataLst>
            </p:nvPr>
          </p:nvSpPr>
          <p:spPr>
            <a:xfrm>
              <a:off x="1601" y="2124"/>
              <a:ext cx="451" cy="64"/>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grpSp>
      <p:sp>
        <p:nvSpPr>
          <p:cNvPr id="44" name="任意多边形 2"/>
          <p:cNvSpPr/>
          <p:nvPr>
            <p:custDataLst>
              <p:tags r:id="rId13"/>
            </p:custDataLst>
          </p:nvPr>
        </p:nvSpPr>
        <p:spPr>
          <a:xfrm flipH="1" flipV="1">
            <a:off x="367666" y="5418456"/>
            <a:ext cx="374650" cy="374015"/>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微软雅黑" panose="020B0503020204020204" charset="-122"/>
              <a:ea typeface="微软雅黑" panose="020B0503020204020204" charset="-122"/>
            </a:endParaRPr>
          </a:p>
        </p:txBody>
      </p:sp>
      <p:sp>
        <p:nvSpPr>
          <p:cNvPr id="52" name="矩形 51"/>
          <p:cNvSpPr/>
          <p:nvPr>
            <p:custDataLst>
              <p:tags r:id="rId14"/>
            </p:custDataLst>
          </p:nvPr>
        </p:nvSpPr>
        <p:spPr>
          <a:xfrm>
            <a:off x="312420" y="3652520"/>
            <a:ext cx="2226945" cy="2298065"/>
          </a:xfrm>
          <a:prstGeom prst="rect">
            <a:avLst/>
          </a:prstGeom>
          <a:noFill/>
        </p:spPr>
        <p:txBody>
          <a:bodyPr wrap="square" lIns="0" tIns="0" rIns="0" bIns="0" rtlCol="0">
            <a:noAutofit/>
          </a:bodyPr>
          <a:lstStyle/>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政策文件、法律文件类</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指数、指标类</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古籍、史料类</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8" name="矩形 57"/>
          <p:cNvSpPr/>
          <p:nvPr>
            <p:custDataLst>
              <p:tags r:id="rId15"/>
            </p:custDataLst>
          </p:nvPr>
        </p:nvSpPr>
        <p:spPr>
          <a:xfrm>
            <a:off x="2778125" y="3652520"/>
            <a:ext cx="2265680" cy="2298065"/>
          </a:xfrm>
          <a:prstGeom prst="rect">
            <a:avLst/>
          </a:prstGeom>
          <a:noFill/>
        </p:spPr>
        <p:txBody>
          <a:bodyPr wrap="square" lIns="0" tIns="0" rIns="0" bIns="0" rtlCol="0">
            <a:noAutofit/>
          </a:bodyPr>
          <a:lstStyle/>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各级政府官网与直属平台</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非政府组织与社会机构平台</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各类图书馆与科研机构平台</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2" name="矩形 61"/>
          <p:cNvSpPr/>
          <p:nvPr>
            <p:custDataLst>
              <p:tags r:id="rId16"/>
            </p:custDataLst>
          </p:nvPr>
        </p:nvSpPr>
        <p:spPr>
          <a:xfrm>
            <a:off x="5182236" y="3652521"/>
            <a:ext cx="1985010" cy="2298065"/>
          </a:xfrm>
          <a:prstGeom prst="rect">
            <a:avLst/>
          </a:prstGeom>
          <a:noFill/>
        </p:spPr>
        <p:txBody>
          <a:bodyPr wrap="square" lIns="0" tIns="0" rIns="0" bIns="0" rtlCol="0">
            <a:noAutofit/>
          </a:bodyPr>
          <a:lstStyle/>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问卷调查</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采访或访谈</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爬虫工具抓取数据</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4" name="矩形 63"/>
          <p:cNvSpPr/>
          <p:nvPr>
            <p:custDataLst>
              <p:tags r:id="rId17"/>
            </p:custDataLst>
          </p:nvPr>
        </p:nvSpPr>
        <p:spPr>
          <a:xfrm>
            <a:off x="7291705" y="3638550"/>
            <a:ext cx="1874520" cy="2298065"/>
          </a:xfrm>
          <a:prstGeom prst="rect">
            <a:avLst/>
          </a:prstGeom>
          <a:noFill/>
        </p:spPr>
        <p:txBody>
          <a:bodyPr wrap="square" lIns="0" tIns="0" rIns="0" bIns="0" rtlCol="0">
            <a:noAutofit/>
          </a:bodyPr>
          <a:lstStyle/>
          <a:p>
            <a:pPr algn="ctr">
              <a:lnSpc>
                <a:spcPct val="200000"/>
              </a:lnSpc>
              <a:spcBef>
                <a:spcPct val="0"/>
              </a:spcBef>
              <a:spcAft>
                <a:spcPct val="0"/>
              </a:spcAft>
            </a:pPr>
            <a:r>
              <a:rPr kumimoji="1"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向商业数据公司和平台购买数据</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200000"/>
              </a:lnSpc>
              <a:spcBef>
                <a:spcPct val="0"/>
              </a:spcBef>
              <a:spcAft>
                <a:spcPct val="0"/>
              </a:spcAft>
            </a:pPr>
            <a:r>
              <a:rPr kumimoji="1"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与高校、科研机构合作获得数据</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6" name="矩形 65"/>
          <p:cNvSpPr/>
          <p:nvPr>
            <p:custDataLst>
              <p:tags r:id="rId18"/>
            </p:custDataLst>
          </p:nvPr>
        </p:nvSpPr>
        <p:spPr>
          <a:xfrm>
            <a:off x="445770" y="3187066"/>
            <a:ext cx="19850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数据的基本类型</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68" name="矩形 67"/>
          <p:cNvSpPr/>
          <p:nvPr>
            <p:custDataLst>
              <p:tags r:id="rId19"/>
            </p:custDataLst>
          </p:nvPr>
        </p:nvSpPr>
        <p:spPr>
          <a:xfrm>
            <a:off x="2596515" y="3187065"/>
            <a:ext cx="259651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2"/>
                </a:solidFill>
                <a:latin typeface="微软雅黑" panose="020B0503020204020204" charset="-122"/>
                <a:ea typeface="微软雅黑" panose="020B0503020204020204" charset="-122"/>
                <a:cs typeface="+mn-ea"/>
                <a:sym typeface="+mn-ea"/>
              </a:rPr>
              <a:t>公开数据的常见来源</a:t>
            </a:r>
            <a:endParaRPr lang="zh-CN" altLang="en-US" sz="2000" b="1">
              <a:solidFill>
                <a:schemeClr val="accent2"/>
              </a:solidFill>
              <a:latin typeface="微软雅黑" panose="020B0503020204020204" charset="-122"/>
              <a:ea typeface="微软雅黑" panose="020B0503020204020204" charset="-122"/>
              <a:cs typeface="+mn-ea"/>
              <a:sym typeface="+mn-ea"/>
            </a:endParaRPr>
          </a:p>
        </p:txBody>
      </p:sp>
      <p:sp>
        <p:nvSpPr>
          <p:cNvPr id="69" name="矩形 68"/>
          <p:cNvSpPr/>
          <p:nvPr>
            <p:custDataLst>
              <p:tags r:id="rId20"/>
            </p:custDataLst>
          </p:nvPr>
        </p:nvSpPr>
        <p:spPr>
          <a:xfrm>
            <a:off x="5182236" y="3187066"/>
            <a:ext cx="19850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自采数据</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70" name="矩形 69"/>
          <p:cNvSpPr/>
          <p:nvPr>
            <p:custDataLst>
              <p:tags r:id="rId21"/>
            </p:custDataLst>
          </p:nvPr>
        </p:nvSpPr>
        <p:spPr>
          <a:xfrm>
            <a:off x="7251066" y="3187066"/>
            <a:ext cx="19850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2"/>
                </a:solidFill>
                <a:latin typeface="微软雅黑" panose="020B0503020204020204" charset="-122"/>
                <a:ea typeface="微软雅黑" panose="020B0503020204020204" charset="-122"/>
                <a:cs typeface="+mn-ea"/>
                <a:sym typeface="+mn-ea"/>
              </a:rPr>
              <a:t>购买数据</a:t>
            </a:r>
            <a:endParaRPr lang="zh-CN" altLang="en-US" sz="2000" b="1">
              <a:solidFill>
                <a:schemeClr val="accent2"/>
              </a:solidFill>
              <a:latin typeface="微软雅黑" panose="020B0503020204020204" charset="-122"/>
              <a:ea typeface="微软雅黑" panose="020B0503020204020204" charset="-122"/>
              <a:cs typeface="+mn-ea"/>
              <a:sym typeface="+mn-ea"/>
            </a:endParaRPr>
          </a:p>
        </p:txBody>
      </p:sp>
      <p:cxnSp>
        <p:nvCxnSpPr>
          <p:cNvPr id="91" name="直接连接符 90"/>
          <p:cNvCxnSpPr/>
          <p:nvPr>
            <p:custDataLst>
              <p:tags r:id="rId22"/>
            </p:custDataLst>
          </p:nvPr>
        </p:nvCxnSpPr>
        <p:spPr>
          <a:xfrm>
            <a:off x="2539366" y="3358516"/>
            <a:ext cx="0" cy="2411730"/>
          </a:xfrm>
          <a:prstGeom prst="line">
            <a:avLst/>
          </a:prstGeom>
          <a:ln w="9525">
            <a:gradFill>
              <a:gsLst>
                <a:gs pos="26000">
                  <a:schemeClr val="accent2">
                    <a:alpha val="0"/>
                  </a:schemeClr>
                </a:gs>
                <a:gs pos="100000">
                  <a:schemeClr val="accent2">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custDataLst>
              <p:tags r:id="rId23"/>
            </p:custDataLst>
          </p:nvPr>
        </p:nvCxnSpPr>
        <p:spPr>
          <a:xfrm>
            <a:off x="5250181" y="3358516"/>
            <a:ext cx="0" cy="2411730"/>
          </a:xfrm>
          <a:prstGeom prst="line">
            <a:avLst/>
          </a:prstGeom>
          <a:ln w="9525">
            <a:gradFill>
              <a:gsLst>
                <a:gs pos="26000">
                  <a:schemeClr val="accent1">
                    <a:alpha val="0"/>
                  </a:schemeClr>
                </a:gs>
                <a:gs pos="100000">
                  <a:schemeClr val="accent1">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custDataLst>
              <p:tags r:id="rId24"/>
            </p:custDataLst>
          </p:nvPr>
        </p:nvCxnSpPr>
        <p:spPr>
          <a:xfrm>
            <a:off x="7158356" y="3358516"/>
            <a:ext cx="0" cy="2411730"/>
          </a:xfrm>
          <a:prstGeom prst="line">
            <a:avLst/>
          </a:prstGeom>
          <a:ln w="9525">
            <a:gradFill>
              <a:gsLst>
                <a:gs pos="26000">
                  <a:schemeClr val="accent2">
                    <a:alpha val="0"/>
                  </a:schemeClr>
                </a:gs>
                <a:gs pos="100000">
                  <a:schemeClr val="accent2">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25"/>
            </p:custDataLst>
          </p:nvPr>
        </p:nvGrpSpPr>
        <p:grpSpPr>
          <a:xfrm>
            <a:off x="1000760" y="2030731"/>
            <a:ext cx="865505" cy="864870"/>
            <a:chOff x="2312" y="2784"/>
            <a:chExt cx="1363" cy="1362"/>
          </a:xfrm>
        </p:grpSpPr>
        <p:sp>
          <p:nvSpPr>
            <p:cNvPr id="46" name="任意多边形: 形状 43"/>
            <p:cNvSpPr/>
            <p:nvPr>
              <p:custDataLst>
                <p:tags r:id="rId26"/>
              </p:custDataLst>
            </p:nvPr>
          </p:nvSpPr>
          <p:spPr>
            <a:xfrm>
              <a:off x="2331" y="2784"/>
              <a:ext cx="1344" cy="1342"/>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rPr>
                <a:t>01</a:t>
              </a:r>
              <a:endPar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endParaRPr>
            </a:p>
          </p:txBody>
        </p:sp>
        <p:sp>
          <p:nvSpPr>
            <p:cNvPr id="51" name="等腰三角形 50"/>
            <p:cNvSpPr/>
            <p:nvPr>
              <p:custDataLst>
                <p:tags r:id="rId27"/>
              </p:custDataLst>
            </p:nvPr>
          </p:nvSpPr>
          <p:spPr>
            <a:xfrm rot="16200000">
              <a:off x="3498" y="2857"/>
              <a:ext cx="103" cy="103"/>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任意多边形: 形状 40"/>
            <p:cNvSpPr/>
            <p:nvPr>
              <p:custDataLst>
                <p:tags r:id="rId28"/>
              </p:custDataLst>
            </p:nvPr>
          </p:nvSpPr>
          <p:spPr>
            <a:xfrm>
              <a:off x="2312" y="3556"/>
              <a:ext cx="129" cy="590"/>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sz="2400" b="1" noProof="0">
                <a:ln>
                  <a:noFill/>
                </a:ln>
                <a:solidFill>
                  <a:prstClr val="white"/>
                </a:solidFill>
                <a:effectLst/>
                <a:uLnTx/>
                <a:uFillTx/>
                <a:latin typeface="微软雅黑" panose="020B0503020204020204" charset="-122"/>
                <a:ea typeface="微软雅黑" panose="020B0503020204020204" charset="-122"/>
                <a:sym typeface="+mn-ea"/>
              </a:endParaRPr>
            </a:p>
          </p:txBody>
        </p:sp>
      </p:grpSp>
      <p:grpSp>
        <p:nvGrpSpPr>
          <p:cNvPr id="5" name="组合 4"/>
          <p:cNvGrpSpPr/>
          <p:nvPr>
            <p:custDataLst>
              <p:tags r:id="rId29"/>
            </p:custDataLst>
          </p:nvPr>
        </p:nvGrpSpPr>
        <p:grpSpPr>
          <a:xfrm>
            <a:off x="3424556" y="2030731"/>
            <a:ext cx="865505" cy="864870"/>
            <a:chOff x="6702" y="2784"/>
            <a:chExt cx="1363" cy="1362"/>
          </a:xfrm>
        </p:grpSpPr>
        <p:sp>
          <p:nvSpPr>
            <p:cNvPr id="71" name="任意多边形: 形状 43"/>
            <p:cNvSpPr/>
            <p:nvPr>
              <p:custDataLst>
                <p:tags r:id="rId30"/>
              </p:custDataLst>
            </p:nvPr>
          </p:nvSpPr>
          <p:spPr>
            <a:xfrm>
              <a:off x="6721" y="2784"/>
              <a:ext cx="1344" cy="1342"/>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2">
                    <a:alpha val="0"/>
                  </a:schemeClr>
                </a:gs>
                <a:gs pos="100000">
                  <a:schemeClr val="accent2">
                    <a:alpha val="30000"/>
                  </a:schemeClr>
                </a:gs>
              </a:gsLst>
              <a:lin ang="16200000" scaled="0"/>
            </a:gradFill>
            <a:ln w="635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rPr>
                <a:t>02</a:t>
              </a:r>
              <a:endParaRPr lang="en-US" sz="2400" b="1">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72" name="等腰三角形 71"/>
            <p:cNvSpPr/>
            <p:nvPr>
              <p:custDataLst>
                <p:tags r:id="rId31"/>
              </p:custDataLst>
            </p:nvPr>
          </p:nvSpPr>
          <p:spPr>
            <a:xfrm rot="16200000">
              <a:off x="7888" y="2857"/>
              <a:ext cx="103" cy="103"/>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 name="任意多边形: 形状 40"/>
            <p:cNvSpPr/>
            <p:nvPr>
              <p:custDataLst>
                <p:tags r:id="rId32"/>
              </p:custDataLst>
            </p:nvPr>
          </p:nvSpPr>
          <p:spPr>
            <a:xfrm>
              <a:off x="6702" y="3556"/>
              <a:ext cx="129" cy="590"/>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2">
                    <a:alpha val="0"/>
                  </a:schemeClr>
                </a:gs>
                <a:gs pos="100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sz="2400" b="1" noProof="0">
                <a:ln>
                  <a:noFill/>
                </a:ln>
                <a:solidFill>
                  <a:prstClr val="white"/>
                </a:solidFill>
                <a:effectLst/>
                <a:uLnTx/>
                <a:uFillTx/>
                <a:latin typeface="微软雅黑" panose="020B0503020204020204" charset="-122"/>
                <a:ea typeface="微软雅黑" panose="020B0503020204020204" charset="-122"/>
                <a:sym typeface="+mn-ea"/>
              </a:endParaRPr>
            </a:p>
          </p:txBody>
        </p:sp>
      </p:grpSp>
      <p:grpSp>
        <p:nvGrpSpPr>
          <p:cNvPr id="6" name="组合 5"/>
          <p:cNvGrpSpPr/>
          <p:nvPr>
            <p:custDataLst>
              <p:tags r:id="rId33"/>
            </p:custDataLst>
          </p:nvPr>
        </p:nvGrpSpPr>
        <p:grpSpPr>
          <a:xfrm>
            <a:off x="5734051" y="2030731"/>
            <a:ext cx="865505" cy="864870"/>
            <a:chOff x="11092" y="2784"/>
            <a:chExt cx="1363" cy="1362"/>
          </a:xfrm>
        </p:grpSpPr>
        <p:sp>
          <p:nvSpPr>
            <p:cNvPr id="87" name="任意多边形: 形状 43"/>
            <p:cNvSpPr/>
            <p:nvPr>
              <p:custDataLst>
                <p:tags r:id="rId34"/>
              </p:custDataLst>
            </p:nvPr>
          </p:nvSpPr>
          <p:spPr>
            <a:xfrm>
              <a:off x="11111" y="2784"/>
              <a:ext cx="1344" cy="1342"/>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rPr>
                <a:t>03</a:t>
              </a:r>
              <a:endParaRPr lang="en-US" sz="2400" b="1">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89" name="等腰三角形 88"/>
            <p:cNvSpPr/>
            <p:nvPr>
              <p:custDataLst>
                <p:tags r:id="rId35"/>
              </p:custDataLst>
            </p:nvPr>
          </p:nvSpPr>
          <p:spPr>
            <a:xfrm rot="16200000">
              <a:off x="12278" y="2857"/>
              <a:ext cx="103" cy="103"/>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0" name="任意多边形: 形状 40"/>
            <p:cNvSpPr/>
            <p:nvPr>
              <p:custDataLst>
                <p:tags r:id="rId36"/>
              </p:custDataLst>
            </p:nvPr>
          </p:nvSpPr>
          <p:spPr>
            <a:xfrm>
              <a:off x="11092" y="3556"/>
              <a:ext cx="129" cy="590"/>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sz="2400" b="1" noProof="0">
                <a:ln>
                  <a:noFill/>
                </a:ln>
                <a:solidFill>
                  <a:prstClr val="white"/>
                </a:solidFill>
                <a:effectLst/>
                <a:uLnTx/>
                <a:uFillTx/>
                <a:latin typeface="微软雅黑" panose="020B0503020204020204" charset="-122"/>
                <a:ea typeface="微软雅黑" panose="020B0503020204020204" charset="-122"/>
                <a:sym typeface="+mn-ea"/>
              </a:endParaRPr>
            </a:p>
          </p:txBody>
        </p:sp>
      </p:grpSp>
      <p:grpSp>
        <p:nvGrpSpPr>
          <p:cNvPr id="7" name="组合 6"/>
          <p:cNvGrpSpPr/>
          <p:nvPr>
            <p:custDataLst>
              <p:tags r:id="rId37"/>
            </p:custDataLst>
          </p:nvPr>
        </p:nvGrpSpPr>
        <p:grpSpPr>
          <a:xfrm>
            <a:off x="7779386" y="2030731"/>
            <a:ext cx="865505" cy="864870"/>
            <a:chOff x="15500" y="2784"/>
            <a:chExt cx="1363" cy="1362"/>
          </a:xfrm>
        </p:grpSpPr>
        <p:sp>
          <p:nvSpPr>
            <p:cNvPr id="47" name="任意多边形: 形状 43"/>
            <p:cNvSpPr/>
            <p:nvPr>
              <p:custDataLst>
                <p:tags r:id="rId38"/>
              </p:custDataLst>
            </p:nvPr>
          </p:nvSpPr>
          <p:spPr>
            <a:xfrm>
              <a:off x="15519" y="2784"/>
              <a:ext cx="1344" cy="1342"/>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2">
                    <a:alpha val="0"/>
                  </a:schemeClr>
                </a:gs>
                <a:gs pos="100000">
                  <a:schemeClr val="accent2">
                    <a:alpha val="30000"/>
                  </a:schemeClr>
                </a:gs>
              </a:gsLst>
              <a:lin ang="16200000" scaled="0"/>
            </a:gradFill>
            <a:ln w="635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rPr>
                <a:t>04</a:t>
              </a:r>
              <a:endParaRPr lang="en-US" sz="2400" b="1">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48" name="等腰三角形 47"/>
            <p:cNvSpPr/>
            <p:nvPr>
              <p:custDataLst>
                <p:tags r:id="rId39"/>
              </p:custDataLst>
            </p:nvPr>
          </p:nvSpPr>
          <p:spPr>
            <a:xfrm rot="16200000">
              <a:off x="16686" y="2857"/>
              <a:ext cx="103" cy="103"/>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5" name="任意多边形: 形状 40"/>
            <p:cNvSpPr/>
            <p:nvPr>
              <p:custDataLst>
                <p:tags r:id="rId40"/>
              </p:custDataLst>
            </p:nvPr>
          </p:nvSpPr>
          <p:spPr>
            <a:xfrm>
              <a:off x="15500" y="3556"/>
              <a:ext cx="129" cy="590"/>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2">
                    <a:alpha val="0"/>
                  </a:schemeClr>
                </a:gs>
                <a:gs pos="100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sz="2400" b="1" noProof="0">
                <a:ln>
                  <a:noFill/>
                </a:ln>
                <a:solidFill>
                  <a:prstClr val="white"/>
                </a:solidFill>
                <a:effectLst/>
                <a:uLnTx/>
                <a:uFillTx/>
                <a:latin typeface="微软雅黑" panose="020B0503020204020204" charset="-122"/>
                <a:ea typeface="微软雅黑" panose="020B0503020204020204" charset="-122"/>
                <a:sym typeface="+mn-ea"/>
              </a:endParaRPr>
            </a:p>
          </p:txBody>
        </p:sp>
      </p:grpSp>
      <p:sp>
        <p:nvSpPr>
          <p:cNvPr id="19" name="矩形 18"/>
          <p:cNvSpPr/>
          <p:nvPr>
            <p:custDataLst>
              <p:tags r:id="rId41"/>
            </p:custDataLst>
          </p:nvPr>
        </p:nvSpPr>
        <p:spPr>
          <a:xfrm>
            <a:off x="9563735" y="3735705"/>
            <a:ext cx="2136140" cy="2298065"/>
          </a:xfrm>
          <a:prstGeom prst="rect">
            <a:avLst/>
          </a:prstGeom>
          <a:noFill/>
        </p:spPr>
        <p:txBody>
          <a:bodyPr wrap="square" lIns="0" tIns="0" rIns="0" bIns="0" rtlCol="0">
            <a:noAutofit/>
          </a:bodyPr>
          <a:p>
            <a:pPr algn="ctr">
              <a:lnSpc>
                <a:spcPct val="15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尽量使用官方、公开、权威数据</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使用二手数据时，注意核查数据来源</a:t>
            </a:r>
            <a:endParaRPr kumimoji="1"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rPr>
              <a:t>……</a:t>
            </a:r>
            <a:endParaRPr kumimoji="1" lang="en-US" altLang="zh-CN"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0" name="矩形 19"/>
          <p:cNvSpPr/>
          <p:nvPr>
            <p:custDataLst>
              <p:tags r:id="rId42"/>
            </p:custDataLst>
          </p:nvPr>
        </p:nvSpPr>
        <p:spPr>
          <a:xfrm>
            <a:off x="9509125" y="3187065"/>
            <a:ext cx="2200910" cy="398780"/>
          </a:xfrm>
          <a:prstGeom prst="rect">
            <a:avLst/>
          </a:prstGeom>
          <a:noFill/>
        </p:spPr>
        <p:txBody>
          <a:bodyPr wrap="square" lIns="0" tIns="0" rIns="0" bIns="0" rtlCol="0" anchor="b" anchorCtr="0">
            <a:noAutofit/>
          </a:bodyPr>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数据收集注意事项</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cxnSp>
        <p:nvCxnSpPr>
          <p:cNvPr id="21" name="直接连接符 20"/>
          <p:cNvCxnSpPr/>
          <p:nvPr>
            <p:custDataLst>
              <p:tags r:id="rId43"/>
            </p:custDataLst>
          </p:nvPr>
        </p:nvCxnSpPr>
        <p:spPr>
          <a:xfrm>
            <a:off x="9362441" y="3378836"/>
            <a:ext cx="0" cy="2411730"/>
          </a:xfrm>
          <a:prstGeom prst="line">
            <a:avLst/>
          </a:prstGeom>
          <a:ln w="9525">
            <a:gradFill>
              <a:gsLst>
                <a:gs pos="26000">
                  <a:schemeClr val="accent1">
                    <a:alpha val="0"/>
                  </a:schemeClr>
                </a:gs>
                <a:gs pos="100000">
                  <a:schemeClr val="accent1">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custDataLst>
              <p:tags r:id="rId44"/>
            </p:custDataLst>
          </p:nvPr>
        </p:nvGrpSpPr>
        <p:grpSpPr>
          <a:xfrm>
            <a:off x="10118090" y="2051050"/>
            <a:ext cx="865505" cy="864870"/>
            <a:chOff x="11092" y="2784"/>
            <a:chExt cx="1363" cy="1362"/>
          </a:xfrm>
        </p:grpSpPr>
        <p:sp>
          <p:nvSpPr>
            <p:cNvPr id="24" name="任意多边形: 形状 43"/>
            <p:cNvSpPr/>
            <p:nvPr>
              <p:custDataLst>
                <p:tags r:id="rId45"/>
              </p:custDataLst>
            </p:nvPr>
          </p:nvSpPr>
          <p:spPr>
            <a:xfrm>
              <a:off x="11111" y="2784"/>
              <a:ext cx="1344" cy="1342"/>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sz="2400" b="1" spc="100">
                  <a:solidFill>
                    <a:schemeClr val="tx1">
                      <a:lumMod val="85000"/>
                      <a:lumOff val="15000"/>
                      <a:alpha val="95000"/>
                    </a:schemeClr>
                  </a:solidFill>
                  <a:uFillTx/>
                  <a:latin typeface="Agency FB" panose="020B0503020202020204" charset="0"/>
                  <a:ea typeface="微软雅黑" panose="020B0503020204020204" charset="-122"/>
                  <a:cs typeface="Agency FB" panose="020B0503020202020204" charset="0"/>
                  <a:sym typeface="MiSans Normal" panose="00000500000000000000" charset="-122"/>
                </a:rPr>
                <a:t>05</a:t>
              </a:r>
              <a:endParaRPr lang="en-US" sz="2400" b="1">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25" name="等腰三角形 24"/>
            <p:cNvSpPr/>
            <p:nvPr>
              <p:custDataLst>
                <p:tags r:id="rId46"/>
              </p:custDataLst>
            </p:nvPr>
          </p:nvSpPr>
          <p:spPr>
            <a:xfrm rot="16200000">
              <a:off x="12278" y="2857"/>
              <a:ext cx="103" cy="103"/>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任意多边形: 形状 40"/>
            <p:cNvSpPr/>
            <p:nvPr>
              <p:custDataLst>
                <p:tags r:id="rId47"/>
              </p:custDataLst>
            </p:nvPr>
          </p:nvSpPr>
          <p:spPr>
            <a:xfrm>
              <a:off x="11092" y="3556"/>
              <a:ext cx="129" cy="590"/>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pPr>
              <a:endParaRPr lang="zh-CN" altLang="en-US" sz="2400" b="1" noProof="0">
                <a:ln>
                  <a:noFill/>
                </a:ln>
                <a:solidFill>
                  <a:prstClr val="white"/>
                </a:solidFill>
                <a:effectLst/>
                <a:uLnTx/>
                <a:uFillTx/>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34" name="组合 233"/>
          <p:cNvGrpSpPr/>
          <p:nvPr/>
        </p:nvGrpSpPr>
        <p:grpSpPr>
          <a:xfrm>
            <a:off x="-372745" y="1893570"/>
            <a:ext cx="12611735" cy="3693160"/>
            <a:chOff x="-475" y="2982"/>
            <a:chExt cx="19861" cy="5816"/>
          </a:xfrm>
        </p:grpSpPr>
        <p:sp>
          <p:nvSpPr>
            <p:cNvPr id="228" name="任意多边形: 形状 17"/>
            <p:cNvSpPr/>
            <p:nvPr>
              <p:custDataLst>
                <p:tags r:id="rId1"/>
              </p:custDataLst>
            </p:nvPr>
          </p:nvSpPr>
          <p:spPr>
            <a:xfrm>
              <a:off x="10141" y="2982"/>
              <a:ext cx="8222" cy="5816"/>
            </a:xfrm>
            <a:custGeom>
              <a:avLst/>
              <a:gdLst>
                <a:gd name="connsiteX0" fmla="*/ 4776390 w 4954194"/>
                <a:gd name="connsiteY0" fmla="*/ 0 h 3519374"/>
                <a:gd name="connsiteX1" fmla="*/ 1275648 w 4954194"/>
                <a:gd name="connsiteY1" fmla="*/ 0 h 3519374"/>
                <a:gd name="connsiteX2" fmla="*/ 1130414 w 4954194"/>
                <a:gd name="connsiteY2" fmla="*/ 75212 h 3519374"/>
                <a:gd name="connsiteX3" fmla="*/ 12980 w 4954194"/>
                <a:gd name="connsiteY3" fmla="*/ 1657097 h 3519374"/>
                <a:gd name="connsiteX4" fmla="*/ 12971 w 4954194"/>
                <a:gd name="connsiteY4" fmla="*/ 1862264 h 3519374"/>
                <a:gd name="connsiteX5" fmla="*/ 1130405 w 4954194"/>
                <a:gd name="connsiteY5" fmla="*/ 3444150 h 3519374"/>
                <a:gd name="connsiteX6" fmla="*/ 1275627 w 4954194"/>
                <a:gd name="connsiteY6" fmla="*/ 3519374 h 3519374"/>
                <a:gd name="connsiteX7" fmla="*/ 4776369 w 4954194"/>
                <a:gd name="connsiteY7" fmla="*/ 3519374 h 3519374"/>
                <a:gd name="connsiteX8" fmla="*/ 4954194 w 4954194"/>
                <a:gd name="connsiteY8" fmla="*/ 3341570 h 3519374"/>
                <a:gd name="connsiteX9" fmla="*/ 4954194 w 4954194"/>
                <a:gd name="connsiteY9" fmla="*/ 177754 h 3519374"/>
                <a:gd name="connsiteX10" fmla="*/ 4776390 w 4954194"/>
                <a:gd name="connsiteY10" fmla="*/ 0 h 3519374"/>
                <a:gd name="connsiteX0-1" fmla="*/ 4776390 w 4954194"/>
                <a:gd name="connsiteY0-2" fmla="*/ 0 h 3519374"/>
                <a:gd name="connsiteX1-3" fmla="*/ 1275648 w 4954194"/>
                <a:gd name="connsiteY1-4" fmla="*/ 0 h 3519374"/>
                <a:gd name="connsiteX2-5" fmla="*/ 1130414 w 4954194"/>
                <a:gd name="connsiteY2-6" fmla="*/ 75212 h 3519374"/>
                <a:gd name="connsiteX3-7" fmla="*/ 12980 w 4954194"/>
                <a:gd name="connsiteY3-8" fmla="*/ 1657097 h 3519374"/>
                <a:gd name="connsiteX4-9" fmla="*/ 12971 w 4954194"/>
                <a:gd name="connsiteY4-10" fmla="*/ 1862264 h 3519374"/>
                <a:gd name="connsiteX5-11" fmla="*/ 1130405 w 4954194"/>
                <a:gd name="connsiteY5-12" fmla="*/ 3444150 h 3519374"/>
                <a:gd name="connsiteX6-13" fmla="*/ 1275627 w 4954194"/>
                <a:gd name="connsiteY6-14" fmla="*/ 3519374 h 3519374"/>
                <a:gd name="connsiteX7-15" fmla="*/ 4776369 w 4954194"/>
                <a:gd name="connsiteY7-16" fmla="*/ 3519374 h 3519374"/>
                <a:gd name="connsiteX8-17" fmla="*/ 4954194 w 4954194"/>
                <a:gd name="connsiteY8-18" fmla="*/ 3341570 h 3519374"/>
                <a:gd name="connsiteX9-19" fmla="*/ 4954194 w 4954194"/>
                <a:gd name="connsiteY9-20" fmla="*/ 177754 h 3519374"/>
                <a:gd name="connsiteX10-21" fmla="*/ 4776390 w 4954194"/>
                <a:gd name="connsiteY10-22" fmla="*/ 0 h 3519374"/>
                <a:gd name="connsiteX0-23" fmla="*/ 4776390 w 4954194"/>
                <a:gd name="connsiteY0-24" fmla="*/ 0 h 3519374"/>
                <a:gd name="connsiteX1-25" fmla="*/ 1275648 w 4954194"/>
                <a:gd name="connsiteY1-26" fmla="*/ 0 h 3519374"/>
                <a:gd name="connsiteX2-27" fmla="*/ 1130414 w 4954194"/>
                <a:gd name="connsiteY2-28" fmla="*/ 75212 h 3519374"/>
                <a:gd name="connsiteX3-29" fmla="*/ 12980 w 4954194"/>
                <a:gd name="connsiteY3-30" fmla="*/ 1657097 h 3519374"/>
                <a:gd name="connsiteX4-31" fmla="*/ 12971 w 4954194"/>
                <a:gd name="connsiteY4-32" fmla="*/ 1862264 h 3519374"/>
                <a:gd name="connsiteX5-33" fmla="*/ 1130405 w 4954194"/>
                <a:gd name="connsiteY5-34" fmla="*/ 3444150 h 3519374"/>
                <a:gd name="connsiteX6-35" fmla="*/ 1275627 w 4954194"/>
                <a:gd name="connsiteY6-36" fmla="*/ 3519374 h 3519374"/>
                <a:gd name="connsiteX7-37" fmla="*/ 4776369 w 4954194"/>
                <a:gd name="connsiteY7-38" fmla="*/ 3519374 h 3519374"/>
                <a:gd name="connsiteX8-39" fmla="*/ 4954194 w 4954194"/>
                <a:gd name="connsiteY8-40" fmla="*/ 3341570 h 3519374"/>
                <a:gd name="connsiteX9-41" fmla="*/ 4954194 w 4954194"/>
                <a:gd name="connsiteY9-42" fmla="*/ 177754 h 3519374"/>
                <a:gd name="connsiteX10-43" fmla="*/ 4776390 w 4954194"/>
                <a:gd name="connsiteY10-44" fmla="*/ 0 h 3519374"/>
                <a:gd name="connsiteX0-45" fmla="*/ 4776390 w 4954194"/>
                <a:gd name="connsiteY0-46" fmla="*/ 0 h 3519374"/>
                <a:gd name="connsiteX1-47" fmla="*/ 1275648 w 4954194"/>
                <a:gd name="connsiteY1-48" fmla="*/ 0 h 3519374"/>
                <a:gd name="connsiteX2-49" fmla="*/ 1130414 w 4954194"/>
                <a:gd name="connsiteY2-50" fmla="*/ 75212 h 3519374"/>
                <a:gd name="connsiteX3-51" fmla="*/ 12980 w 4954194"/>
                <a:gd name="connsiteY3-52" fmla="*/ 1657097 h 3519374"/>
                <a:gd name="connsiteX4-53" fmla="*/ 12971 w 4954194"/>
                <a:gd name="connsiteY4-54" fmla="*/ 1862264 h 3519374"/>
                <a:gd name="connsiteX5-55" fmla="*/ 1130405 w 4954194"/>
                <a:gd name="connsiteY5-56" fmla="*/ 3444150 h 3519374"/>
                <a:gd name="connsiteX6-57" fmla="*/ 1275627 w 4954194"/>
                <a:gd name="connsiteY6-58" fmla="*/ 3519374 h 3519374"/>
                <a:gd name="connsiteX7-59" fmla="*/ 4776369 w 4954194"/>
                <a:gd name="connsiteY7-60" fmla="*/ 3519374 h 3519374"/>
                <a:gd name="connsiteX8-61" fmla="*/ 4954194 w 4954194"/>
                <a:gd name="connsiteY8-62" fmla="*/ 3341570 h 3519374"/>
                <a:gd name="connsiteX9-63" fmla="*/ 4954194 w 4954194"/>
                <a:gd name="connsiteY9-64" fmla="*/ 177754 h 3519374"/>
                <a:gd name="connsiteX10-65" fmla="*/ 4776390 w 4954194"/>
                <a:gd name="connsiteY10-66" fmla="*/ 0 h 3519374"/>
                <a:gd name="connsiteX0-67" fmla="*/ 4776390 w 4954194"/>
                <a:gd name="connsiteY0-68" fmla="*/ 0 h 3519374"/>
                <a:gd name="connsiteX1-69" fmla="*/ 1275648 w 4954194"/>
                <a:gd name="connsiteY1-70" fmla="*/ 0 h 3519374"/>
                <a:gd name="connsiteX2-71" fmla="*/ 1130414 w 4954194"/>
                <a:gd name="connsiteY2-72" fmla="*/ 75212 h 3519374"/>
                <a:gd name="connsiteX3-73" fmla="*/ 12980 w 4954194"/>
                <a:gd name="connsiteY3-74" fmla="*/ 1657097 h 3519374"/>
                <a:gd name="connsiteX4-75" fmla="*/ 12971 w 4954194"/>
                <a:gd name="connsiteY4-76" fmla="*/ 1862264 h 3519374"/>
                <a:gd name="connsiteX5-77" fmla="*/ 1130405 w 4954194"/>
                <a:gd name="connsiteY5-78" fmla="*/ 3444150 h 3519374"/>
                <a:gd name="connsiteX6-79" fmla="*/ 1275627 w 4954194"/>
                <a:gd name="connsiteY6-80" fmla="*/ 3519374 h 3519374"/>
                <a:gd name="connsiteX7-81" fmla="*/ 4776369 w 4954194"/>
                <a:gd name="connsiteY7-82" fmla="*/ 3519374 h 3519374"/>
                <a:gd name="connsiteX8-83" fmla="*/ 4954194 w 4954194"/>
                <a:gd name="connsiteY8-84" fmla="*/ 3341570 h 3519374"/>
                <a:gd name="connsiteX9-85" fmla="*/ 4954194 w 4954194"/>
                <a:gd name="connsiteY9-86" fmla="*/ 177754 h 3519374"/>
                <a:gd name="connsiteX10-87" fmla="*/ 4776390 w 4954194"/>
                <a:gd name="connsiteY10-88" fmla="*/ 0 h 3519374"/>
                <a:gd name="connsiteX0-89" fmla="*/ 4776390 w 4954194"/>
                <a:gd name="connsiteY0-90" fmla="*/ 0 h 3519374"/>
                <a:gd name="connsiteX1-91" fmla="*/ 1275648 w 4954194"/>
                <a:gd name="connsiteY1-92" fmla="*/ 0 h 3519374"/>
                <a:gd name="connsiteX2-93" fmla="*/ 1130414 w 4954194"/>
                <a:gd name="connsiteY2-94" fmla="*/ 75212 h 3519374"/>
                <a:gd name="connsiteX3-95" fmla="*/ 12980 w 4954194"/>
                <a:gd name="connsiteY3-96" fmla="*/ 1657097 h 3519374"/>
                <a:gd name="connsiteX4-97" fmla="*/ 12971 w 4954194"/>
                <a:gd name="connsiteY4-98" fmla="*/ 1862264 h 3519374"/>
                <a:gd name="connsiteX5-99" fmla="*/ 1130405 w 4954194"/>
                <a:gd name="connsiteY5-100" fmla="*/ 3444150 h 3519374"/>
                <a:gd name="connsiteX6-101" fmla="*/ 1275627 w 4954194"/>
                <a:gd name="connsiteY6-102" fmla="*/ 3519374 h 3519374"/>
                <a:gd name="connsiteX7-103" fmla="*/ 4776369 w 4954194"/>
                <a:gd name="connsiteY7-104" fmla="*/ 3519374 h 3519374"/>
                <a:gd name="connsiteX8-105" fmla="*/ 4954194 w 4954194"/>
                <a:gd name="connsiteY8-106" fmla="*/ 3341570 h 3519374"/>
                <a:gd name="connsiteX9-107" fmla="*/ 4954194 w 4954194"/>
                <a:gd name="connsiteY9-108" fmla="*/ 177754 h 3519374"/>
                <a:gd name="connsiteX10-109" fmla="*/ 4776390 w 4954194"/>
                <a:gd name="connsiteY10-110" fmla="*/ 0 h 3519374"/>
                <a:gd name="connsiteX0-111" fmla="*/ 4776386 w 4954190"/>
                <a:gd name="connsiteY0-112" fmla="*/ 0 h 3519374"/>
                <a:gd name="connsiteX1-113" fmla="*/ 1275644 w 4954190"/>
                <a:gd name="connsiteY1-114" fmla="*/ 0 h 3519374"/>
                <a:gd name="connsiteX2-115" fmla="*/ 1130410 w 4954190"/>
                <a:gd name="connsiteY2-116" fmla="*/ 75212 h 3519374"/>
                <a:gd name="connsiteX3-117" fmla="*/ 12976 w 4954190"/>
                <a:gd name="connsiteY3-118" fmla="*/ 1657097 h 3519374"/>
                <a:gd name="connsiteX4-119" fmla="*/ 12967 w 4954190"/>
                <a:gd name="connsiteY4-120" fmla="*/ 1862264 h 3519374"/>
                <a:gd name="connsiteX5-121" fmla="*/ 1130401 w 4954190"/>
                <a:gd name="connsiteY5-122" fmla="*/ 3444150 h 3519374"/>
                <a:gd name="connsiteX6-123" fmla="*/ 1275623 w 4954190"/>
                <a:gd name="connsiteY6-124" fmla="*/ 3519374 h 3519374"/>
                <a:gd name="connsiteX7-125" fmla="*/ 4776365 w 4954190"/>
                <a:gd name="connsiteY7-126" fmla="*/ 3519374 h 3519374"/>
                <a:gd name="connsiteX8-127" fmla="*/ 4954190 w 4954190"/>
                <a:gd name="connsiteY8-128" fmla="*/ 3341570 h 3519374"/>
                <a:gd name="connsiteX9-129" fmla="*/ 4954190 w 4954190"/>
                <a:gd name="connsiteY9-130" fmla="*/ 177754 h 3519374"/>
                <a:gd name="connsiteX10-131" fmla="*/ 4776386 w 4954190"/>
                <a:gd name="connsiteY10-132" fmla="*/ 0 h 3519374"/>
                <a:gd name="connsiteX0-133" fmla="*/ 4797124 w 4974928"/>
                <a:gd name="connsiteY0-134" fmla="*/ 0 h 3519374"/>
                <a:gd name="connsiteX1-135" fmla="*/ 1296382 w 4974928"/>
                <a:gd name="connsiteY1-136" fmla="*/ 0 h 3519374"/>
                <a:gd name="connsiteX2-137" fmla="*/ 1151148 w 4974928"/>
                <a:gd name="connsiteY2-138" fmla="*/ 75212 h 3519374"/>
                <a:gd name="connsiteX3-139" fmla="*/ 33714 w 4974928"/>
                <a:gd name="connsiteY3-140" fmla="*/ 1657097 h 3519374"/>
                <a:gd name="connsiteX4-141" fmla="*/ 33705 w 4974928"/>
                <a:gd name="connsiteY4-142" fmla="*/ 1862264 h 3519374"/>
                <a:gd name="connsiteX5-143" fmla="*/ 1151139 w 4974928"/>
                <a:gd name="connsiteY5-144" fmla="*/ 3444150 h 3519374"/>
                <a:gd name="connsiteX6-145" fmla="*/ 1296361 w 4974928"/>
                <a:gd name="connsiteY6-146" fmla="*/ 3519374 h 3519374"/>
                <a:gd name="connsiteX7-147" fmla="*/ 4797103 w 4974928"/>
                <a:gd name="connsiteY7-148" fmla="*/ 3519374 h 3519374"/>
                <a:gd name="connsiteX8-149" fmla="*/ 4974928 w 4974928"/>
                <a:gd name="connsiteY8-150" fmla="*/ 3341570 h 3519374"/>
                <a:gd name="connsiteX9-151" fmla="*/ 4974928 w 4974928"/>
                <a:gd name="connsiteY9-152" fmla="*/ 177754 h 3519374"/>
                <a:gd name="connsiteX10-153" fmla="*/ 4797124 w 4974928"/>
                <a:gd name="connsiteY10-154" fmla="*/ 0 h 3519374"/>
                <a:gd name="connsiteX0-155" fmla="*/ 4797124 w 4974928"/>
                <a:gd name="connsiteY0-156" fmla="*/ 0 h 3519374"/>
                <a:gd name="connsiteX1-157" fmla="*/ 1296382 w 4974928"/>
                <a:gd name="connsiteY1-158" fmla="*/ 0 h 3519374"/>
                <a:gd name="connsiteX2-159" fmla="*/ 1151148 w 4974928"/>
                <a:gd name="connsiteY2-160" fmla="*/ 75212 h 3519374"/>
                <a:gd name="connsiteX3-161" fmla="*/ 33714 w 4974928"/>
                <a:gd name="connsiteY3-162" fmla="*/ 1657097 h 3519374"/>
                <a:gd name="connsiteX4-163" fmla="*/ 33705 w 4974928"/>
                <a:gd name="connsiteY4-164" fmla="*/ 1862264 h 3519374"/>
                <a:gd name="connsiteX5-165" fmla="*/ 1151139 w 4974928"/>
                <a:gd name="connsiteY5-166" fmla="*/ 3444150 h 3519374"/>
                <a:gd name="connsiteX6-167" fmla="*/ 1296361 w 4974928"/>
                <a:gd name="connsiteY6-168" fmla="*/ 3519374 h 3519374"/>
                <a:gd name="connsiteX7-169" fmla="*/ 4797103 w 4974928"/>
                <a:gd name="connsiteY7-170" fmla="*/ 3519374 h 3519374"/>
                <a:gd name="connsiteX8-171" fmla="*/ 4974928 w 4974928"/>
                <a:gd name="connsiteY8-172" fmla="*/ 3341570 h 3519374"/>
                <a:gd name="connsiteX9-173" fmla="*/ 4974928 w 4974928"/>
                <a:gd name="connsiteY9-174" fmla="*/ 177754 h 3519374"/>
                <a:gd name="connsiteX10-175" fmla="*/ 4797124 w 4974928"/>
                <a:gd name="connsiteY10-176" fmla="*/ 0 h 3519374"/>
                <a:gd name="connsiteX0-177" fmla="*/ 4797124 w 4974928"/>
                <a:gd name="connsiteY0-178" fmla="*/ 0 h 3519374"/>
                <a:gd name="connsiteX1-179" fmla="*/ 1296382 w 4974928"/>
                <a:gd name="connsiteY1-180" fmla="*/ 0 h 3519374"/>
                <a:gd name="connsiteX2-181" fmla="*/ 1151148 w 4974928"/>
                <a:gd name="connsiteY2-182" fmla="*/ 75212 h 3519374"/>
                <a:gd name="connsiteX3-183" fmla="*/ 33714 w 4974928"/>
                <a:gd name="connsiteY3-184" fmla="*/ 1657097 h 3519374"/>
                <a:gd name="connsiteX4-185" fmla="*/ 33705 w 4974928"/>
                <a:gd name="connsiteY4-186" fmla="*/ 1862264 h 3519374"/>
                <a:gd name="connsiteX5-187" fmla="*/ 1151139 w 4974928"/>
                <a:gd name="connsiteY5-188" fmla="*/ 3444150 h 3519374"/>
                <a:gd name="connsiteX6-189" fmla="*/ 1296361 w 4974928"/>
                <a:gd name="connsiteY6-190" fmla="*/ 3519374 h 3519374"/>
                <a:gd name="connsiteX7-191" fmla="*/ 4797103 w 4974928"/>
                <a:gd name="connsiteY7-192" fmla="*/ 3519374 h 3519374"/>
                <a:gd name="connsiteX8-193" fmla="*/ 4974928 w 4974928"/>
                <a:gd name="connsiteY8-194" fmla="*/ 3341570 h 3519374"/>
                <a:gd name="connsiteX9-195" fmla="*/ 4974928 w 4974928"/>
                <a:gd name="connsiteY9-196" fmla="*/ 177754 h 3519374"/>
                <a:gd name="connsiteX10-197" fmla="*/ 4797124 w 4974928"/>
                <a:gd name="connsiteY10-198" fmla="*/ 0 h 3519374"/>
                <a:gd name="connsiteX0-199" fmla="*/ 4797124 w 4974928"/>
                <a:gd name="connsiteY0-200" fmla="*/ 0 h 3519374"/>
                <a:gd name="connsiteX1-201" fmla="*/ 1296382 w 4974928"/>
                <a:gd name="connsiteY1-202" fmla="*/ 0 h 3519374"/>
                <a:gd name="connsiteX2-203" fmla="*/ 1151148 w 4974928"/>
                <a:gd name="connsiteY2-204" fmla="*/ 75212 h 3519374"/>
                <a:gd name="connsiteX3-205" fmla="*/ 33714 w 4974928"/>
                <a:gd name="connsiteY3-206" fmla="*/ 1657097 h 3519374"/>
                <a:gd name="connsiteX4-207" fmla="*/ 33705 w 4974928"/>
                <a:gd name="connsiteY4-208" fmla="*/ 1862264 h 3519374"/>
                <a:gd name="connsiteX5-209" fmla="*/ 1151139 w 4974928"/>
                <a:gd name="connsiteY5-210" fmla="*/ 3444150 h 3519374"/>
                <a:gd name="connsiteX6-211" fmla="*/ 1296361 w 4974928"/>
                <a:gd name="connsiteY6-212" fmla="*/ 3519374 h 3519374"/>
                <a:gd name="connsiteX7-213" fmla="*/ 4797103 w 4974928"/>
                <a:gd name="connsiteY7-214" fmla="*/ 3519374 h 3519374"/>
                <a:gd name="connsiteX8-215" fmla="*/ 4974928 w 4974928"/>
                <a:gd name="connsiteY8-216" fmla="*/ 3341570 h 3519374"/>
                <a:gd name="connsiteX9-217" fmla="*/ 4974928 w 4974928"/>
                <a:gd name="connsiteY9-218" fmla="*/ 177754 h 3519374"/>
                <a:gd name="connsiteX10-219" fmla="*/ 4797124 w 4974928"/>
                <a:gd name="connsiteY10-220" fmla="*/ 0 h 3519374"/>
                <a:gd name="connsiteX0-221" fmla="*/ 4797124 w 4974928"/>
                <a:gd name="connsiteY0-222" fmla="*/ 0 h 3519374"/>
                <a:gd name="connsiteX1-223" fmla="*/ 1296382 w 4974928"/>
                <a:gd name="connsiteY1-224" fmla="*/ 0 h 3519374"/>
                <a:gd name="connsiteX2-225" fmla="*/ 1151148 w 4974928"/>
                <a:gd name="connsiteY2-226" fmla="*/ 75212 h 3519374"/>
                <a:gd name="connsiteX3-227" fmla="*/ 33714 w 4974928"/>
                <a:gd name="connsiteY3-228" fmla="*/ 1657097 h 3519374"/>
                <a:gd name="connsiteX4-229" fmla="*/ 33705 w 4974928"/>
                <a:gd name="connsiteY4-230" fmla="*/ 1862264 h 3519374"/>
                <a:gd name="connsiteX5-231" fmla="*/ 1151139 w 4974928"/>
                <a:gd name="connsiteY5-232" fmla="*/ 3444150 h 3519374"/>
                <a:gd name="connsiteX6-233" fmla="*/ 1296361 w 4974928"/>
                <a:gd name="connsiteY6-234" fmla="*/ 3519374 h 3519374"/>
                <a:gd name="connsiteX7-235" fmla="*/ 4797103 w 4974928"/>
                <a:gd name="connsiteY7-236" fmla="*/ 3519374 h 3519374"/>
                <a:gd name="connsiteX8-237" fmla="*/ 4974928 w 4974928"/>
                <a:gd name="connsiteY8-238" fmla="*/ 3341570 h 3519374"/>
                <a:gd name="connsiteX9-239" fmla="*/ 4974928 w 4974928"/>
                <a:gd name="connsiteY9-240" fmla="*/ 177754 h 3519374"/>
                <a:gd name="connsiteX10-241" fmla="*/ 4797124 w 4974928"/>
                <a:gd name="connsiteY10-242" fmla="*/ 0 h 3519374"/>
                <a:gd name="connsiteX0-243" fmla="*/ 4797124 w 4974928"/>
                <a:gd name="connsiteY0-244" fmla="*/ 0 h 3519374"/>
                <a:gd name="connsiteX1-245" fmla="*/ 1296382 w 4974928"/>
                <a:gd name="connsiteY1-246" fmla="*/ 0 h 3519374"/>
                <a:gd name="connsiteX2-247" fmla="*/ 1151148 w 4974928"/>
                <a:gd name="connsiteY2-248" fmla="*/ 75212 h 3519374"/>
                <a:gd name="connsiteX3-249" fmla="*/ 33714 w 4974928"/>
                <a:gd name="connsiteY3-250" fmla="*/ 1657097 h 3519374"/>
                <a:gd name="connsiteX4-251" fmla="*/ 33705 w 4974928"/>
                <a:gd name="connsiteY4-252" fmla="*/ 1862264 h 3519374"/>
                <a:gd name="connsiteX5-253" fmla="*/ 1151139 w 4974928"/>
                <a:gd name="connsiteY5-254" fmla="*/ 3444150 h 3519374"/>
                <a:gd name="connsiteX6-255" fmla="*/ 1296361 w 4974928"/>
                <a:gd name="connsiteY6-256" fmla="*/ 3519374 h 3519374"/>
                <a:gd name="connsiteX7-257" fmla="*/ 4797103 w 4974928"/>
                <a:gd name="connsiteY7-258" fmla="*/ 3519374 h 3519374"/>
                <a:gd name="connsiteX8-259" fmla="*/ 4974928 w 4974928"/>
                <a:gd name="connsiteY8-260" fmla="*/ 3341570 h 3519374"/>
                <a:gd name="connsiteX9-261" fmla="*/ 4974928 w 4974928"/>
                <a:gd name="connsiteY9-262" fmla="*/ 177754 h 3519374"/>
                <a:gd name="connsiteX10-263" fmla="*/ 4797124 w 4974928"/>
                <a:gd name="connsiteY10-264" fmla="*/ 0 h 3519374"/>
                <a:gd name="connsiteX0-265" fmla="*/ 4797124 w 4974928"/>
                <a:gd name="connsiteY0-266" fmla="*/ 0 h 3519374"/>
                <a:gd name="connsiteX1-267" fmla="*/ 1296382 w 4974928"/>
                <a:gd name="connsiteY1-268" fmla="*/ 0 h 3519374"/>
                <a:gd name="connsiteX2-269" fmla="*/ 1151148 w 4974928"/>
                <a:gd name="connsiteY2-270" fmla="*/ 75212 h 3519374"/>
                <a:gd name="connsiteX3-271" fmla="*/ 33714 w 4974928"/>
                <a:gd name="connsiteY3-272" fmla="*/ 1657097 h 3519374"/>
                <a:gd name="connsiteX4-273" fmla="*/ 33705 w 4974928"/>
                <a:gd name="connsiteY4-274" fmla="*/ 1862264 h 3519374"/>
                <a:gd name="connsiteX5-275" fmla="*/ 1151139 w 4974928"/>
                <a:gd name="connsiteY5-276" fmla="*/ 3444150 h 3519374"/>
                <a:gd name="connsiteX6-277" fmla="*/ 1296361 w 4974928"/>
                <a:gd name="connsiteY6-278" fmla="*/ 3519374 h 3519374"/>
                <a:gd name="connsiteX7-279" fmla="*/ 4797103 w 4974928"/>
                <a:gd name="connsiteY7-280" fmla="*/ 3519374 h 3519374"/>
                <a:gd name="connsiteX8-281" fmla="*/ 4974928 w 4974928"/>
                <a:gd name="connsiteY8-282" fmla="*/ 3341570 h 3519374"/>
                <a:gd name="connsiteX9-283" fmla="*/ 4974928 w 4974928"/>
                <a:gd name="connsiteY9-284" fmla="*/ 177754 h 3519374"/>
                <a:gd name="connsiteX10-285" fmla="*/ 4797124 w 4974928"/>
                <a:gd name="connsiteY10-286" fmla="*/ 0 h 3519374"/>
                <a:gd name="connsiteX0-287" fmla="*/ 4797124 w 4974928"/>
                <a:gd name="connsiteY0-288" fmla="*/ 0 h 3519374"/>
                <a:gd name="connsiteX1-289" fmla="*/ 1296382 w 4974928"/>
                <a:gd name="connsiteY1-290" fmla="*/ 0 h 3519374"/>
                <a:gd name="connsiteX2-291" fmla="*/ 1151148 w 4974928"/>
                <a:gd name="connsiteY2-292" fmla="*/ 75212 h 3519374"/>
                <a:gd name="connsiteX3-293" fmla="*/ 33714 w 4974928"/>
                <a:gd name="connsiteY3-294" fmla="*/ 1657097 h 3519374"/>
                <a:gd name="connsiteX4-295" fmla="*/ 33705 w 4974928"/>
                <a:gd name="connsiteY4-296" fmla="*/ 1862264 h 3519374"/>
                <a:gd name="connsiteX5-297" fmla="*/ 1151139 w 4974928"/>
                <a:gd name="connsiteY5-298" fmla="*/ 3444150 h 3519374"/>
                <a:gd name="connsiteX6-299" fmla="*/ 1296361 w 4974928"/>
                <a:gd name="connsiteY6-300" fmla="*/ 3519374 h 3519374"/>
                <a:gd name="connsiteX7-301" fmla="*/ 4797103 w 4974928"/>
                <a:gd name="connsiteY7-302" fmla="*/ 3519374 h 3519374"/>
                <a:gd name="connsiteX8-303" fmla="*/ 4974928 w 4974928"/>
                <a:gd name="connsiteY8-304" fmla="*/ 3341570 h 3519374"/>
                <a:gd name="connsiteX9-305" fmla="*/ 4974928 w 4974928"/>
                <a:gd name="connsiteY9-306" fmla="*/ 177754 h 3519374"/>
                <a:gd name="connsiteX10-307" fmla="*/ 4797124 w 4974928"/>
                <a:gd name="connsiteY10-308" fmla="*/ 0 h 3519374"/>
                <a:gd name="connsiteX0-309" fmla="*/ 4797124 w 4974928"/>
                <a:gd name="connsiteY0-310" fmla="*/ 0 h 3519374"/>
                <a:gd name="connsiteX1-311" fmla="*/ 1296382 w 4974928"/>
                <a:gd name="connsiteY1-312" fmla="*/ 0 h 3519374"/>
                <a:gd name="connsiteX2-313" fmla="*/ 1151148 w 4974928"/>
                <a:gd name="connsiteY2-314" fmla="*/ 75212 h 3519374"/>
                <a:gd name="connsiteX3-315" fmla="*/ 33714 w 4974928"/>
                <a:gd name="connsiteY3-316" fmla="*/ 1657097 h 3519374"/>
                <a:gd name="connsiteX4-317" fmla="*/ 33705 w 4974928"/>
                <a:gd name="connsiteY4-318" fmla="*/ 1862264 h 3519374"/>
                <a:gd name="connsiteX5-319" fmla="*/ 1151139 w 4974928"/>
                <a:gd name="connsiteY5-320" fmla="*/ 3444150 h 3519374"/>
                <a:gd name="connsiteX6-321" fmla="*/ 1296361 w 4974928"/>
                <a:gd name="connsiteY6-322" fmla="*/ 3519374 h 3519374"/>
                <a:gd name="connsiteX7-323" fmla="*/ 4797103 w 4974928"/>
                <a:gd name="connsiteY7-324" fmla="*/ 3519374 h 3519374"/>
                <a:gd name="connsiteX8-325" fmla="*/ 4974928 w 4974928"/>
                <a:gd name="connsiteY8-326" fmla="*/ 3341570 h 3519374"/>
                <a:gd name="connsiteX9-327" fmla="*/ 4974928 w 4974928"/>
                <a:gd name="connsiteY9-328" fmla="*/ 177754 h 3519374"/>
                <a:gd name="connsiteX10-329" fmla="*/ 4797124 w 4974928"/>
                <a:gd name="connsiteY10-330" fmla="*/ 0 h 3519374"/>
                <a:gd name="connsiteX0-331" fmla="*/ 4797124 w 4974928"/>
                <a:gd name="connsiteY0-332" fmla="*/ 0 h 3519374"/>
                <a:gd name="connsiteX1-333" fmla="*/ 1296382 w 4974928"/>
                <a:gd name="connsiteY1-334" fmla="*/ 0 h 3519374"/>
                <a:gd name="connsiteX2-335" fmla="*/ 1151148 w 4974928"/>
                <a:gd name="connsiteY2-336" fmla="*/ 75212 h 3519374"/>
                <a:gd name="connsiteX3-337" fmla="*/ 33714 w 4974928"/>
                <a:gd name="connsiteY3-338" fmla="*/ 1657097 h 3519374"/>
                <a:gd name="connsiteX4-339" fmla="*/ 33705 w 4974928"/>
                <a:gd name="connsiteY4-340" fmla="*/ 1862264 h 3519374"/>
                <a:gd name="connsiteX5-341" fmla="*/ 1151139 w 4974928"/>
                <a:gd name="connsiteY5-342" fmla="*/ 3444150 h 3519374"/>
                <a:gd name="connsiteX6-343" fmla="*/ 1296361 w 4974928"/>
                <a:gd name="connsiteY6-344" fmla="*/ 3519374 h 3519374"/>
                <a:gd name="connsiteX7-345" fmla="*/ 4797103 w 4974928"/>
                <a:gd name="connsiteY7-346" fmla="*/ 3519374 h 3519374"/>
                <a:gd name="connsiteX8-347" fmla="*/ 4974928 w 4974928"/>
                <a:gd name="connsiteY8-348" fmla="*/ 3341570 h 3519374"/>
                <a:gd name="connsiteX9-349" fmla="*/ 4974928 w 4974928"/>
                <a:gd name="connsiteY9-350" fmla="*/ 177754 h 3519374"/>
                <a:gd name="connsiteX10-351" fmla="*/ 4797124 w 4974928"/>
                <a:gd name="connsiteY10-352" fmla="*/ 0 h 3519374"/>
                <a:gd name="connsiteX0-353" fmla="*/ 4797124 w 4974928"/>
                <a:gd name="connsiteY0-354" fmla="*/ 0 h 3519374"/>
                <a:gd name="connsiteX1-355" fmla="*/ 1296382 w 4974928"/>
                <a:gd name="connsiteY1-356" fmla="*/ 0 h 3519374"/>
                <a:gd name="connsiteX2-357" fmla="*/ 1151148 w 4974928"/>
                <a:gd name="connsiteY2-358" fmla="*/ 75212 h 3519374"/>
                <a:gd name="connsiteX3-359" fmla="*/ 33714 w 4974928"/>
                <a:gd name="connsiteY3-360" fmla="*/ 1657097 h 3519374"/>
                <a:gd name="connsiteX4-361" fmla="*/ 33705 w 4974928"/>
                <a:gd name="connsiteY4-362" fmla="*/ 1862264 h 3519374"/>
                <a:gd name="connsiteX5-363" fmla="*/ 1151139 w 4974928"/>
                <a:gd name="connsiteY5-364" fmla="*/ 3444150 h 3519374"/>
                <a:gd name="connsiteX6-365" fmla="*/ 1296361 w 4974928"/>
                <a:gd name="connsiteY6-366" fmla="*/ 3519374 h 3519374"/>
                <a:gd name="connsiteX7-367" fmla="*/ 4797103 w 4974928"/>
                <a:gd name="connsiteY7-368" fmla="*/ 3519374 h 3519374"/>
                <a:gd name="connsiteX8-369" fmla="*/ 4974928 w 4974928"/>
                <a:gd name="connsiteY8-370" fmla="*/ 3341570 h 3519374"/>
                <a:gd name="connsiteX9-371" fmla="*/ 4974928 w 4974928"/>
                <a:gd name="connsiteY9-372" fmla="*/ 177754 h 3519374"/>
                <a:gd name="connsiteX10-373" fmla="*/ 4797124 w 4974928"/>
                <a:gd name="connsiteY10-374" fmla="*/ 0 h 3519374"/>
                <a:gd name="connsiteX0-375" fmla="*/ 4797124 w 4974928"/>
                <a:gd name="connsiteY0-376" fmla="*/ 0 h 3519374"/>
                <a:gd name="connsiteX1-377" fmla="*/ 1296382 w 4974928"/>
                <a:gd name="connsiteY1-378" fmla="*/ 0 h 3519374"/>
                <a:gd name="connsiteX2-379" fmla="*/ 1151148 w 4974928"/>
                <a:gd name="connsiteY2-380" fmla="*/ 75212 h 3519374"/>
                <a:gd name="connsiteX3-381" fmla="*/ 33714 w 4974928"/>
                <a:gd name="connsiteY3-382" fmla="*/ 1657097 h 3519374"/>
                <a:gd name="connsiteX4-383" fmla="*/ 33705 w 4974928"/>
                <a:gd name="connsiteY4-384" fmla="*/ 1862264 h 3519374"/>
                <a:gd name="connsiteX5-385" fmla="*/ 1151139 w 4974928"/>
                <a:gd name="connsiteY5-386" fmla="*/ 3444150 h 3519374"/>
                <a:gd name="connsiteX6-387" fmla="*/ 1296361 w 4974928"/>
                <a:gd name="connsiteY6-388" fmla="*/ 3519374 h 3519374"/>
                <a:gd name="connsiteX7-389" fmla="*/ 4797103 w 4974928"/>
                <a:gd name="connsiteY7-390" fmla="*/ 3519374 h 3519374"/>
                <a:gd name="connsiteX8-391" fmla="*/ 4974928 w 4974928"/>
                <a:gd name="connsiteY8-392" fmla="*/ 3341570 h 3519374"/>
                <a:gd name="connsiteX9-393" fmla="*/ 4974928 w 4974928"/>
                <a:gd name="connsiteY9-394" fmla="*/ 177754 h 3519374"/>
                <a:gd name="connsiteX10-395" fmla="*/ 4797124 w 4974928"/>
                <a:gd name="connsiteY10-396" fmla="*/ 0 h 35193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4974928" h="3519374">
                  <a:moveTo>
                    <a:pt x="4797124" y="0"/>
                  </a:moveTo>
                  <a:cubicBezTo>
                    <a:pt x="4692969" y="0"/>
                    <a:pt x="1355294" y="0"/>
                    <a:pt x="1296382" y="0"/>
                  </a:cubicBezTo>
                  <a:cubicBezTo>
                    <a:pt x="1237470" y="0"/>
                    <a:pt x="1185138" y="27094"/>
                    <a:pt x="1151148" y="75212"/>
                  </a:cubicBezTo>
                  <a:cubicBezTo>
                    <a:pt x="1117158" y="123329"/>
                    <a:pt x="78660" y="1593470"/>
                    <a:pt x="33714" y="1657097"/>
                  </a:cubicBezTo>
                  <a:cubicBezTo>
                    <a:pt x="-11232" y="1720725"/>
                    <a:pt x="-11241" y="1798637"/>
                    <a:pt x="33705" y="1862264"/>
                  </a:cubicBezTo>
                  <a:cubicBezTo>
                    <a:pt x="78651" y="1925892"/>
                    <a:pt x="1117149" y="3396033"/>
                    <a:pt x="1151139" y="3444150"/>
                  </a:cubicBezTo>
                  <a:cubicBezTo>
                    <a:pt x="1185129" y="3492267"/>
                    <a:pt x="1237449" y="3519374"/>
                    <a:pt x="1296361" y="3519374"/>
                  </a:cubicBezTo>
                  <a:cubicBezTo>
                    <a:pt x="1355273" y="3519374"/>
                    <a:pt x="4692948" y="3519374"/>
                    <a:pt x="4797103" y="3519374"/>
                  </a:cubicBezTo>
                  <a:cubicBezTo>
                    <a:pt x="4901257" y="3519374"/>
                    <a:pt x="4974928" y="3445725"/>
                    <a:pt x="4974928" y="3341570"/>
                  </a:cubicBezTo>
                  <a:cubicBezTo>
                    <a:pt x="4974928" y="3237416"/>
                    <a:pt x="4974928" y="281908"/>
                    <a:pt x="4974928" y="177754"/>
                  </a:cubicBezTo>
                  <a:cubicBezTo>
                    <a:pt x="4974928" y="73599"/>
                    <a:pt x="4901279" y="0"/>
                    <a:pt x="4797124" y="0"/>
                  </a:cubicBezTo>
                  <a:close/>
                </a:path>
              </a:pathLst>
            </a:custGeom>
            <a:gradFill>
              <a:gsLst>
                <a:gs pos="70000">
                  <a:schemeClr val="accent2">
                    <a:lumMod val="60000"/>
                    <a:lumOff val="40000"/>
                    <a:alpha val="0"/>
                  </a:schemeClr>
                </a:gs>
                <a:gs pos="0">
                  <a:schemeClr val="accent2">
                    <a:lumMod val="60000"/>
                    <a:lumOff val="40000"/>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1368000" tIns="45720" rIns="0" bIns="45720" numCol="1" spcCol="0" rtlCol="0" fromWordArt="0" anchor="ctr" anchorCtr="0" forceAA="0" compatLnSpc="1">
              <a:noAutofit/>
            </a:bodyPr>
            <a:p>
              <a:pPr algn="just">
                <a:lnSpc>
                  <a:spcPct val="15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这种方式实质上是邀请专业人士帮助分析问题，关注的是高校和科研机构中的科研人员的专业能力。</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29" name="任意多边形: 形状 20"/>
            <p:cNvSpPr/>
            <p:nvPr>
              <p:custDataLst>
                <p:tags r:id="rId2"/>
              </p:custDataLst>
            </p:nvPr>
          </p:nvSpPr>
          <p:spPr>
            <a:xfrm>
              <a:off x="838" y="2982"/>
              <a:ext cx="8222" cy="5816"/>
            </a:xfrm>
            <a:custGeom>
              <a:avLst/>
              <a:gdLst>
                <a:gd name="connsiteX0" fmla="*/ 177804 w 4954193"/>
                <a:gd name="connsiteY0" fmla="*/ 0 h 3519374"/>
                <a:gd name="connsiteX1" fmla="*/ 3678546 w 4954193"/>
                <a:gd name="connsiteY1" fmla="*/ 0 h 3519374"/>
                <a:gd name="connsiteX2" fmla="*/ 3823780 w 4954193"/>
                <a:gd name="connsiteY2" fmla="*/ 75212 h 3519374"/>
                <a:gd name="connsiteX3" fmla="*/ 4941214 w 4954193"/>
                <a:gd name="connsiteY3" fmla="*/ 1657097 h 3519374"/>
                <a:gd name="connsiteX4" fmla="*/ 4941223 w 4954193"/>
                <a:gd name="connsiteY4" fmla="*/ 1862264 h 3519374"/>
                <a:gd name="connsiteX5" fmla="*/ 3823789 w 4954193"/>
                <a:gd name="connsiteY5" fmla="*/ 3444150 h 3519374"/>
                <a:gd name="connsiteX6" fmla="*/ 3678567 w 4954193"/>
                <a:gd name="connsiteY6" fmla="*/ 3519374 h 3519374"/>
                <a:gd name="connsiteX7" fmla="*/ 177825 w 4954193"/>
                <a:gd name="connsiteY7" fmla="*/ 3519374 h 3519374"/>
                <a:gd name="connsiteX8" fmla="*/ 0 w 4954193"/>
                <a:gd name="connsiteY8" fmla="*/ 3341570 h 3519374"/>
                <a:gd name="connsiteX9" fmla="*/ 0 w 4954193"/>
                <a:gd name="connsiteY9" fmla="*/ 177754 h 3519374"/>
                <a:gd name="connsiteX10" fmla="*/ 177804 w 4954193"/>
                <a:gd name="connsiteY10" fmla="*/ 0 h 3519374"/>
                <a:gd name="connsiteX0-1" fmla="*/ 177804 w 4954193"/>
                <a:gd name="connsiteY0-2" fmla="*/ 0 h 3519374"/>
                <a:gd name="connsiteX1-3" fmla="*/ 3678546 w 4954193"/>
                <a:gd name="connsiteY1-4" fmla="*/ 0 h 3519374"/>
                <a:gd name="connsiteX2-5" fmla="*/ 3823780 w 4954193"/>
                <a:gd name="connsiteY2-6" fmla="*/ 75212 h 3519374"/>
                <a:gd name="connsiteX3-7" fmla="*/ 4941214 w 4954193"/>
                <a:gd name="connsiteY3-8" fmla="*/ 1657097 h 3519374"/>
                <a:gd name="connsiteX4-9" fmla="*/ 4941223 w 4954193"/>
                <a:gd name="connsiteY4-10" fmla="*/ 1862264 h 3519374"/>
                <a:gd name="connsiteX5-11" fmla="*/ 3823789 w 4954193"/>
                <a:gd name="connsiteY5-12" fmla="*/ 3444150 h 3519374"/>
                <a:gd name="connsiteX6-13" fmla="*/ 3678567 w 4954193"/>
                <a:gd name="connsiteY6-14" fmla="*/ 3519374 h 3519374"/>
                <a:gd name="connsiteX7-15" fmla="*/ 177825 w 4954193"/>
                <a:gd name="connsiteY7-16" fmla="*/ 3519374 h 3519374"/>
                <a:gd name="connsiteX8-17" fmla="*/ 0 w 4954193"/>
                <a:gd name="connsiteY8-18" fmla="*/ 3341570 h 3519374"/>
                <a:gd name="connsiteX9-19" fmla="*/ 0 w 4954193"/>
                <a:gd name="connsiteY9-20" fmla="*/ 177754 h 3519374"/>
                <a:gd name="connsiteX10-21" fmla="*/ 177804 w 4954193"/>
                <a:gd name="connsiteY10-22" fmla="*/ 0 h 3519374"/>
                <a:gd name="connsiteX0-23" fmla="*/ 177804 w 4954193"/>
                <a:gd name="connsiteY0-24" fmla="*/ 0 h 3519374"/>
                <a:gd name="connsiteX1-25" fmla="*/ 3678546 w 4954193"/>
                <a:gd name="connsiteY1-26" fmla="*/ 0 h 3519374"/>
                <a:gd name="connsiteX2-27" fmla="*/ 3823780 w 4954193"/>
                <a:gd name="connsiteY2-28" fmla="*/ 75212 h 3519374"/>
                <a:gd name="connsiteX3-29" fmla="*/ 4941214 w 4954193"/>
                <a:gd name="connsiteY3-30" fmla="*/ 1657097 h 3519374"/>
                <a:gd name="connsiteX4-31" fmla="*/ 4941223 w 4954193"/>
                <a:gd name="connsiteY4-32" fmla="*/ 1862264 h 3519374"/>
                <a:gd name="connsiteX5-33" fmla="*/ 3823789 w 4954193"/>
                <a:gd name="connsiteY5-34" fmla="*/ 3444150 h 3519374"/>
                <a:gd name="connsiteX6-35" fmla="*/ 3678567 w 4954193"/>
                <a:gd name="connsiteY6-36" fmla="*/ 3519374 h 3519374"/>
                <a:gd name="connsiteX7-37" fmla="*/ 177825 w 4954193"/>
                <a:gd name="connsiteY7-38" fmla="*/ 3519374 h 3519374"/>
                <a:gd name="connsiteX8-39" fmla="*/ 0 w 4954193"/>
                <a:gd name="connsiteY8-40" fmla="*/ 3341570 h 3519374"/>
                <a:gd name="connsiteX9-41" fmla="*/ 0 w 4954193"/>
                <a:gd name="connsiteY9-42" fmla="*/ 177754 h 3519374"/>
                <a:gd name="connsiteX10-43" fmla="*/ 177804 w 4954193"/>
                <a:gd name="connsiteY10-44" fmla="*/ 0 h 3519374"/>
                <a:gd name="connsiteX0-45" fmla="*/ 177804 w 4954193"/>
                <a:gd name="connsiteY0-46" fmla="*/ 0 h 3519374"/>
                <a:gd name="connsiteX1-47" fmla="*/ 3678546 w 4954193"/>
                <a:gd name="connsiteY1-48" fmla="*/ 0 h 3519374"/>
                <a:gd name="connsiteX2-49" fmla="*/ 3823780 w 4954193"/>
                <a:gd name="connsiteY2-50" fmla="*/ 75212 h 3519374"/>
                <a:gd name="connsiteX3-51" fmla="*/ 4941214 w 4954193"/>
                <a:gd name="connsiteY3-52" fmla="*/ 1657097 h 3519374"/>
                <a:gd name="connsiteX4-53" fmla="*/ 4941223 w 4954193"/>
                <a:gd name="connsiteY4-54" fmla="*/ 1862264 h 3519374"/>
                <a:gd name="connsiteX5-55" fmla="*/ 3823789 w 4954193"/>
                <a:gd name="connsiteY5-56" fmla="*/ 3444150 h 3519374"/>
                <a:gd name="connsiteX6-57" fmla="*/ 3678567 w 4954193"/>
                <a:gd name="connsiteY6-58" fmla="*/ 3519374 h 3519374"/>
                <a:gd name="connsiteX7-59" fmla="*/ 177825 w 4954193"/>
                <a:gd name="connsiteY7-60" fmla="*/ 3519374 h 3519374"/>
                <a:gd name="connsiteX8-61" fmla="*/ 0 w 4954193"/>
                <a:gd name="connsiteY8-62" fmla="*/ 3341570 h 3519374"/>
                <a:gd name="connsiteX9-63" fmla="*/ 0 w 4954193"/>
                <a:gd name="connsiteY9-64" fmla="*/ 177754 h 3519374"/>
                <a:gd name="connsiteX10-65" fmla="*/ 177804 w 4954193"/>
                <a:gd name="connsiteY10-66" fmla="*/ 0 h 3519374"/>
                <a:gd name="connsiteX0-67" fmla="*/ 177804 w 4954193"/>
                <a:gd name="connsiteY0-68" fmla="*/ 0 h 3519374"/>
                <a:gd name="connsiteX1-69" fmla="*/ 3678546 w 4954193"/>
                <a:gd name="connsiteY1-70" fmla="*/ 0 h 3519374"/>
                <a:gd name="connsiteX2-71" fmla="*/ 3823780 w 4954193"/>
                <a:gd name="connsiteY2-72" fmla="*/ 75212 h 3519374"/>
                <a:gd name="connsiteX3-73" fmla="*/ 4941214 w 4954193"/>
                <a:gd name="connsiteY3-74" fmla="*/ 1657097 h 3519374"/>
                <a:gd name="connsiteX4-75" fmla="*/ 4941223 w 4954193"/>
                <a:gd name="connsiteY4-76" fmla="*/ 1862264 h 3519374"/>
                <a:gd name="connsiteX5-77" fmla="*/ 3823789 w 4954193"/>
                <a:gd name="connsiteY5-78" fmla="*/ 3444150 h 3519374"/>
                <a:gd name="connsiteX6-79" fmla="*/ 3678567 w 4954193"/>
                <a:gd name="connsiteY6-80" fmla="*/ 3519374 h 3519374"/>
                <a:gd name="connsiteX7-81" fmla="*/ 177825 w 4954193"/>
                <a:gd name="connsiteY7-82" fmla="*/ 3519374 h 3519374"/>
                <a:gd name="connsiteX8-83" fmla="*/ 0 w 4954193"/>
                <a:gd name="connsiteY8-84" fmla="*/ 3341570 h 3519374"/>
                <a:gd name="connsiteX9-85" fmla="*/ 0 w 4954193"/>
                <a:gd name="connsiteY9-86" fmla="*/ 177754 h 3519374"/>
                <a:gd name="connsiteX10-87" fmla="*/ 177804 w 4954193"/>
                <a:gd name="connsiteY10-88" fmla="*/ 0 h 3519374"/>
                <a:gd name="connsiteX0-89" fmla="*/ 177804 w 4954193"/>
                <a:gd name="connsiteY0-90" fmla="*/ 0 h 3519374"/>
                <a:gd name="connsiteX1-91" fmla="*/ 3678546 w 4954193"/>
                <a:gd name="connsiteY1-92" fmla="*/ 0 h 3519374"/>
                <a:gd name="connsiteX2-93" fmla="*/ 3823780 w 4954193"/>
                <a:gd name="connsiteY2-94" fmla="*/ 75212 h 3519374"/>
                <a:gd name="connsiteX3-95" fmla="*/ 4941214 w 4954193"/>
                <a:gd name="connsiteY3-96" fmla="*/ 1657097 h 3519374"/>
                <a:gd name="connsiteX4-97" fmla="*/ 4941223 w 4954193"/>
                <a:gd name="connsiteY4-98" fmla="*/ 1862264 h 3519374"/>
                <a:gd name="connsiteX5-99" fmla="*/ 3823789 w 4954193"/>
                <a:gd name="connsiteY5-100" fmla="*/ 3444150 h 3519374"/>
                <a:gd name="connsiteX6-101" fmla="*/ 3678567 w 4954193"/>
                <a:gd name="connsiteY6-102" fmla="*/ 3519374 h 3519374"/>
                <a:gd name="connsiteX7-103" fmla="*/ 177825 w 4954193"/>
                <a:gd name="connsiteY7-104" fmla="*/ 3519374 h 3519374"/>
                <a:gd name="connsiteX8-105" fmla="*/ 0 w 4954193"/>
                <a:gd name="connsiteY8-106" fmla="*/ 3341570 h 3519374"/>
                <a:gd name="connsiteX9-107" fmla="*/ 0 w 4954193"/>
                <a:gd name="connsiteY9-108" fmla="*/ 177754 h 3519374"/>
                <a:gd name="connsiteX10-109" fmla="*/ 177804 w 4954193"/>
                <a:gd name="connsiteY10-110" fmla="*/ 0 h 3519374"/>
                <a:gd name="connsiteX0-111" fmla="*/ 177804 w 4954190"/>
                <a:gd name="connsiteY0-112" fmla="*/ 0 h 3519374"/>
                <a:gd name="connsiteX1-113" fmla="*/ 3678546 w 4954190"/>
                <a:gd name="connsiteY1-114" fmla="*/ 0 h 3519374"/>
                <a:gd name="connsiteX2-115" fmla="*/ 3823780 w 4954190"/>
                <a:gd name="connsiteY2-116" fmla="*/ 75212 h 3519374"/>
                <a:gd name="connsiteX3-117" fmla="*/ 4941214 w 4954190"/>
                <a:gd name="connsiteY3-118" fmla="*/ 1657097 h 3519374"/>
                <a:gd name="connsiteX4-119" fmla="*/ 4941223 w 4954190"/>
                <a:gd name="connsiteY4-120" fmla="*/ 1862264 h 3519374"/>
                <a:gd name="connsiteX5-121" fmla="*/ 3823789 w 4954190"/>
                <a:gd name="connsiteY5-122" fmla="*/ 3444150 h 3519374"/>
                <a:gd name="connsiteX6-123" fmla="*/ 3678567 w 4954190"/>
                <a:gd name="connsiteY6-124" fmla="*/ 3519374 h 3519374"/>
                <a:gd name="connsiteX7-125" fmla="*/ 177825 w 4954190"/>
                <a:gd name="connsiteY7-126" fmla="*/ 3519374 h 3519374"/>
                <a:gd name="connsiteX8-127" fmla="*/ 0 w 4954190"/>
                <a:gd name="connsiteY8-128" fmla="*/ 3341570 h 3519374"/>
                <a:gd name="connsiteX9-129" fmla="*/ 0 w 4954190"/>
                <a:gd name="connsiteY9-130" fmla="*/ 177754 h 3519374"/>
                <a:gd name="connsiteX10-131" fmla="*/ 177804 w 4954190"/>
                <a:gd name="connsiteY10-132" fmla="*/ 0 h 3519374"/>
                <a:gd name="connsiteX0-133" fmla="*/ 177804 w 4974928"/>
                <a:gd name="connsiteY0-134" fmla="*/ 0 h 3519374"/>
                <a:gd name="connsiteX1-135" fmla="*/ 3678546 w 4974928"/>
                <a:gd name="connsiteY1-136" fmla="*/ 0 h 3519374"/>
                <a:gd name="connsiteX2-137" fmla="*/ 3823780 w 4974928"/>
                <a:gd name="connsiteY2-138" fmla="*/ 75212 h 3519374"/>
                <a:gd name="connsiteX3-139" fmla="*/ 4941214 w 4974928"/>
                <a:gd name="connsiteY3-140" fmla="*/ 1657097 h 3519374"/>
                <a:gd name="connsiteX4-141" fmla="*/ 4941223 w 4974928"/>
                <a:gd name="connsiteY4-142" fmla="*/ 1862264 h 3519374"/>
                <a:gd name="connsiteX5-143" fmla="*/ 3823789 w 4974928"/>
                <a:gd name="connsiteY5-144" fmla="*/ 3444150 h 3519374"/>
                <a:gd name="connsiteX6-145" fmla="*/ 3678567 w 4974928"/>
                <a:gd name="connsiteY6-146" fmla="*/ 3519374 h 3519374"/>
                <a:gd name="connsiteX7-147" fmla="*/ 177825 w 4974928"/>
                <a:gd name="connsiteY7-148" fmla="*/ 3519374 h 3519374"/>
                <a:gd name="connsiteX8-149" fmla="*/ 0 w 4974928"/>
                <a:gd name="connsiteY8-150" fmla="*/ 3341570 h 3519374"/>
                <a:gd name="connsiteX9-151" fmla="*/ 0 w 4974928"/>
                <a:gd name="connsiteY9-152" fmla="*/ 177754 h 3519374"/>
                <a:gd name="connsiteX10-153" fmla="*/ 177804 w 4974928"/>
                <a:gd name="connsiteY10-154" fmla="*/ 0 h 3519374"/>
                <a:gd name="connsiteX0-155" fmla="*/ 177804 w 4974928"/>
                <a:gd name="connsiteY0-156" fmla="*/ 0 h 3519374"/>
                <a:gd name="connsiteX1-157" fmla="*/ 3678546 w 4974928"/>
                <a:gd name="connsiteY1-158" fmla="*/ 0 h 3519374"/>
                <a:gd name="connsiteX2-159" fmla="*/ 3823780 w 4974928"/>
                <a:gd name="connsiteY2-160" fmla="*/ 75212 h 3519374"/>
                <a:gd name="connsiteX3-161" fmla="*/ 4941214 w 4974928"/>
                <a:gd name="connsiteY3-162" fmla="*/ 1657097 h 3519374"/>
                <a:gd name="connsiteX4-163" fmla="*/ 4941223 w 4974928"/>
                <a:gd name="connsiteY4-164" fmla="*/ 1862264 h 3519374"/>
                <a:gd name="connsiteX5-165" fmla="*/ 3823789 w 4974928"/>
                <a:gd name="connsiteY5-166" fmla="*/ 3444150 h 3519374"/>
                <a:gd name="connsiteX6-167" fmla="*/ 3678567 w 4974928"/>
                <a:gd name="connsiteY6-168" fmla="*/ 3519374 h 3519374"/>
                <a:gd name="connsiteX7-169" fmla="*/ 177825 w 4974928"/>
                <a:gd name="connsiteY7-170" fmla="*/ 3519374 h 3519374"/>
                <a:gd name="connsiteX8-171" fmla="*/ 0 w 4974928"/>
                <a:gd name="connsiteY8-172" fmla="*/ 3341570 h 3519374"/>
                <a:gd name="connsiteX9-173" fmla="*/ 0 w 4974928"/>
                <a:gd name="connsiteY9-174" fmla="*/ 177754 h 3519374"/>
                <a:gd name="connsiteX10-175" fmla="*/ 177804 w 4974928"/>
                <a:gd name="connsiteY10-176" fmla="*/ 0 h 3519374"/>
                <a:gd name="connsiteX0-177" fmla="*/ 177804 w 4974928"/>
                <a:gd name="connsiteY0-178" fmla="*/ 0 h 3519374"/>
                <a:gd name="connsiteX1-179" fmla="*/ 3678546 w 4974928"/>
                <a:gd name="connsiteY1-180" fmla="*/ 0 h 3519374"/>
                <a:gd name="connsiteX2-181" fmla="*/ 3823780 w 4974928"/>
                <a:gd name="connsiteY2-182" fmla="*/ 75212 h 3519374"/>
                <a:gd name="connsiteX3-183" fmla="*/ 4941214 w 4974928"/>
                <a:gd name="connsiteY3-184" fmla="*/ 1657097 h 3519374"/>
                <a:gd name="connsiteX4-185" fmla="*/ 4941223 w 4974928"/>
                <a:gd name="connsiteY4-186" fmla="*/ 1862264 h 3519374"/>
                <a:gd name="connsiteX5-187" fmla="*/ 3823789 w 4974928"/>
                <a:gd name="connsiteY5-188" fmla="*/ 3444150 h 3519374"/>
                <a:gd name="connsiteX6-189" fmla="*/ 3678567 w 4974928"/>
                <a:gd name="connsiteY6-190" fmla="*/ 3519374 h 3519374"/>
                <a:gd name="connsiteX7-191" fmla="*/ 177825 w 4974928"/>
                <a:gd name="connsiteY7-192" fmla="*/ 3519374 h 3519374"/>
                <a:gd name="connsiteX8-193" fmla="*/ 0 w 4974928"/>
                <a:gd name="connsiteY8-194" fmla="*/ 3341570 h 3519374"/>
                <a:gd name="connsiteX9-195" fmla="*/ 0 w 4974928"/>
                <a:gd name="connsiteY9-196" fmla="*/ 177754 h 3519374"/>
                <a:gd name="connsiteX10-197" fmla="*/ 177804 w 4974928"/>
                <a:gd name="connsiteY10-198" fmla="*/ 0 h 3519374"/>
                <a:gd name="connsiteX0-199" fmla="*/ 177804 w 4974928"/>
                <a:gd name="connsiteY0-200" fmla="*/ 0 h 3519374"/>
                <a:gd name="connsiteX1-201" fmla="*/ 3678546 w 4974928"/>
                <a:gd name="connsiteY1-202" fmla="*/ 0 h 3519374"/>
                <a:gd name="connsiteX2-203" fmla="*/ 3823780 w 4974928"/>
                <a:gd name="connsiteY2-204" fmla="*/ 75212 h 3519374"/>
                <a:gd name="connsiteX3-205" fmla="*/ 4941214 w 4974928"/>
                <a:gd name="connsiteY3-206" fmla="*/ 1657097 h 3519374"/>
                <a:gd name="connsiteX4-207" fmla="*/ 4941223 w 4974928"/>
                <a:gd name="connsiteY4-208" fmla="*/ 1862264 h 3519374"/>
                <a:gd name="connsiteX5-209" fmla="*/ 3823789 w 4974928"/>
                <a:gd name="connsiteY5-210" fmla="*/ 3444150 h 3519374"/>
                <a:gd name="connsiteX6-211" fmla="*/ 3678567 w 4974928"/>
                <a:gd name="connsiteY6-212" fmla="*/ 3519374 h 3519374"/>
                <a:gd name="connsiteX7-213" fmla="*/ 177825 w 4974928"/>
                <a:gd name="connsiteY7-214" fmla="*/ 3519374 h 3519374"/>
                <a:gd name="connsiteX8-215" fmla="*/ 0 w 4974928"/>
                <a:gd name="connsiteY8-216" fmla="*/ 3341570 h 3519374"/>
                <a:gd name="connsiteX9-217" fmla="*/ 0 w 4974928"/>
                <a:gd name="connsiteY9-218" fmla="*/ 177754 h 3519374"/>
                <a:gd name="connsiteX10-219" fmla="*/ 177804 w 4974928"/>
                <a:gd name="connsiteY10-220" fmla="*/ 0 h 3519374"/>
                <a:gd name="connsiteX0-221" fmla="*/ 177804 w 4974928"/>
                <a:gd name="connsiteY0-222" fmla="*/ 0 h 3519374"/>
                <a:gd name="connsiteX1-223" fmla="*/ 3678546 w 4974928"/>
                <a:gd name="connsiteY1-224" fmla="*/ 0 h 3519374"/>
                <a:gd name="connsiteX2-225" fmla="*/ 3823780 w 4974928"/>
                <a:gd name="connsiteY2-226" fmla="*/ 75212 h 3519374"/>
                <a:gd name="connsiteX3-227" fmla="*/ 4941214 w 4974928"/>
                <a:gd name="connsiteY3-228" fmla="*/ 1657097 h 3519374"/>
                <a:gd name="connsiteX4-229" fmla="*/ 4941223 w 4974928"/>
                <a:gd name="connsiteY4-230" fmla="*/ 1862264 h 3519374"/>
                <a:gd name="connsiteX5-231" fmla="*/ 3823789 w 4974928"/>
                <a:gd name="connsiteY5-232" fmla="*/ 3444150 h 3519374"/>
                <a:gd name="connsiteX6-233" fmla="*/ 3678567 w 4974928"/>
                <a:gd name="connsiteY6-234" fmla="*/ 3519374 h 3519374"/>
                <a:gd name="connsiteX7-235" fmla="*/ 177825 w 4974928"/>
                <a:gd name="connsiteY7-236" fmla="*/ 3519374 h 3519374"/>
                <a:gd name="connsiteX8-237" fmla="*/ 0 w 4974928"/>
                <a:gd name="connsiteY8-238" fmla="*/ 3341570 h 3519374"/>
                <a:gd name="connsiteX9-239" fmla="*/ 0 w 4974928"/>
                <a:gd name="connsiteY9-240" fmla="*/ 177754 h 3519374"/>
                <a:gd name="connsiteX10-241" fmla="*/ 177804 w 4974928"/>
                <a:gd name="connsiteY10-242" fmla="*/ 0 h 3519374"/>
                <a:gd name="connsiteX0-243" fmla="*/ 177804 w 4974928"/>
                <a:gd name="connsiteY0-244" fmla="*/ 0 h 3519374"/>
                <a:gd name="connsiteX1-245" fmla="*/ 3678546 w 4974928"/>
                <a:gd name="connsiteY1-246" fmla="*/ 0 h 3519374"/>
                <a:gd name="connsiteX2-247" fmla="*/ 3823780 w 4974928"/>
                <a:gd name="connsiteY2-248" fmla="*/ 75212 h 3519374"/>
                <a:gd name="connsiteX3-249" fmla="*/ 4941214 w 4974928"/>
                <a:gd name="connsiteY3-250" fmla="*/ 1657097 h 3519374"/>
                <a:gd name="connsiteX4-251" fmla="*/ 4941223 w 4974928"/>
                <a:gd name="connsiteY4-252" fmla="*/ 1862264 h 3519374"/>
                <a:gd name="connsiteX5-253" fmla="*/ 3823789 w 4974928"/>
                <a:gd name="connsiteY5-254" fmla="*/ 3444150 h 3519374"/>
                <a:gd name="connsiteX6-255" fmla="*/ 3678567 w 4974928"/>
                <a:gd name="connsiteY6-256" fmla="*/ 3519374 h 3519374"/>
                <a:gd name="connsiteX7-257" fmla="*/ 177825 w 4974928"/>
                <a:gd name="connsiteY7-258" fmla="*/ 3519374 h 3519374"/>
                <a:gd name="connsiteX8-259" fmla="*/ 0 w 4974928"/>
                <a:gd name="connsiteY8-260" fmla="*/ 3341570 h 3519374"/>
                <a:gd name="connsiteX9-261" fmla="*/ 0 w 4974928"/>
                <a:gd name="connsiteY9-262" fmla="*/ 177754 h 3519374"/>
                <a:gd name="connsiteX10-263" fmla="*/ 177804 w 4974928"/>
                <a:gd name="connsiteY10-264" fmla="*/ 0 h 3519374"/>
                <a:gd name="connsiteX0-265" fmla="*/ 177804 w 4974928"/>
                <a:gd name="connsiteY0-266" fmla="*/ 0 h 3519374"/>
                <a:gd name="connsiteX1-267" fmla="*/ 3678546 w 4974928"/>
                <a:gd name="connsiteY1-268" fmla="*/ 0 h 3519374"/>
                <a:gd name="connsiteX2-269" fmla="*/ 3823780 w 4974928"/>
                <a:gd name="connsiteY2-270" fmla="*/ 75212 h 3519374"/>
                <a:gd name="connsiteX3-271" fmla="*/ 4941214 w 4974928"/>
                <a:gd name="connsiteY3-272" fmla="*/ 1657097 h 3519374"/>
                <a:gd name="connsiteX4-273" fmla="*/ 4941223 w 4974928"/>
                <a:gd name="connsiteY4-274" fmla="*/ 1862264 h 3519374"/>
                <a:gd name="connsiteX5-275" fmla="*/ 3823789 w 4974928"/>
                <a:gd name="connsiteY5-276" fmla="*/ 3444150 h 3519374"/>
                <a:gd name="connsiteX6-277" fmla="*/ 3678567 w 4974928"/>
                <a:gd name="connsiteY6-278" fmla="*/ 3519374 h 3519374"/>
                <a:gd name="connsiteX7-279" fmla="*/ 177825 w 4974928"/>
                <a:gd name="connsiteY7-280" fmla="*/ 3519374 h 3519374"/>
                <a:gd name="connsiteX8-281" fmla="*/ 0 w 4974928"/>
                <a:gd name="connsiteY8-282" fmla="*/ 3341570 h 3519374"/>
                <a:gd name="connsiteX9-283" fmla="*/ 0 w 4974928"/>
                <a:gd name="connsiteY9-284" fmla="*/ 177754 h 3519374"/>
                <a:gd name="connsiteX10-285" fmla="*/ 177804 w 4974928"/>
                <a:gd name="connsiteY10-286" fmla="*/ 0 h 3519374"/>
                <a:gd name="connsiteX0-287" fmla="*/ 177804 w 4974928"/>
                <a:gd name="connsiteY0-288" fmla="*/ 0 h 3519374"/>
                <a:gd name="connsiteX1-289" fmla="*/ 3678546 w 4974928"/>
                <a:gd name="connsiteY1-290" fmla="*/ 0 h 3519374"/>
                <a:gd name="connsiteX2-291" fmla="*/ 3823780 w 4974928"/>
                <a:gd name="connsiteY2-292" fmla="*/ 75212 h 3519374"/>
                <a:gd name="connsiteX3-293" fmla="*/ 4941214 w 4974928"/>
                <a:gd name="connsiteY3-294" fmla="*/ 1657097 h 3519374"/>
                <a:gd name="connsiteX4-295" fmla="*/ 4941223 w 4974928"/>
                <a:gd name="connsiteY4-296" fmla="*/ 1862264 h 3519374"/>
                <a:gd name="connsiteX5-297" fmla="*/ 3823789 w 4974928"/>
                <a:gd name="connsiteY5-298" fmla="*/ 3444150 h 3519374"/>
                <a:gd name="connsiteX6-299" fmla="*/ 3678567 w 4974928"/>
                <a:gd name="connsiteY6-300" fmla="*/ 3519374 h 3519374"/>
                <a:gd name="connsiteX7-301" fmla="*/ 177825 w 4974928"/>
                <a:gd name="connsiteY7-302" fmla="*/ 3519374 h 3519374"/>
                <a:gd name="connsiteX8-303" fmla="*/ 0 w 4974928"/>
                <a:gd name="connsiteY8-304" fmla="*/ 3341570 h 3519374"/>
                <a:gd name="connsiteX9-305" fmla="*/ 0 w 4974928"/>
                <a:gd name="connsiteY9-306" fmla="*/ 177754 h 3519374"/>
                <a:gd name="connsiteX10-307" fmla="*/ 177804 w 4974928"/>
                <a:gd name="connsiteY10-308" fmla="*/ 0 h 3519374"/>
                <a:gd name="connsiteX0-309" fmla="*/ 177804 w 4974928"/>
                <a:gd name="connsiteY0-310" fmla="*/ 0 h 3519374"/>
                <a:gd name="connsiteX1-311" fmla="*/ 3678546 w 4974928"/>
                <a:gd name="connsiteY1-312" fmla="*/ 0 h 3519374"/>
                <a:gd name="connsiteX2-313" fmla="*/ 3823780 w 4974928"/>
                <a:gd name="connsiteY2-314" fmla="*/ 75212 h 3519374"/>
                <a:gd name="connsiteX3-315" fmla="*/ 4941214 w 4974928"/>
                <a:gd name="connsiteY3-316" fmla="*/ 1657097 h 3519374"/>
                <a:gd name="connsiteX4-317" fmla="*/ 4941223 w 4974928"/>
                <a:gd name="connsiteY4-318" fmla="*/ 1862264 h 3519374"/>
                <a:gd name="connsiteX5-319" fmla="*/ 3823789 w 4974928"/>
                <a:gd name="connsiteY5-320" fmla="*/ 3444150 h 3519374"/>
                <a:gd name="connsiteX6-321" fmla="*/ 3678567 w 4974928"/>
                <a:gd name="connsiteY6-322" fmla="*/ 3519374 h 3519374"/>
                <a:gd name="connsiteX7-323" fmla="*/ 177825 w 4974928"/>
                <a:gd name="connsiteY7-324" fmla="*/ 3519374 h 3519374"/>
                <a:gd name="connsiteX8-325" fmla="*/ 0 w 4974928"/>
                <a:gd name="connsiteY8-326" fmla="*/ 3341570 h 3519374"/>
                <a:gd name="connsiteX9-327" fmla="*/ 0 w 4974928"/>
                <a:gd name="connsiteY9-328" fmla="*/ 177754 h 3519374"/>
                <a:gd name="connsiteX10-329" fmla="*/ 177804 w 4974928"/>
                <a:gd name="connsiteY10-330" fmla="*/ 0 h 3519374"/>
                <a:gd name="connsiteX0-331" fmla="*/ 177804 w 4974928"/>
                <a:gd name="connsiteY0-332" fmla="*/ 0 h 3519374"/>
                <a:gd name="connsiteX1-333" fmla="*/ 3678546 w 4974928"/>
                <a:gd name="connsiteY1-334" fmla="*/ 0 h 3519374"/>
                <a:gd name="connsiteX2-335" fmla="*/ 3823780 w 4974928"/>
                <a:gd name="connsiteY2-336" fmla="*/ 75212 h 3519374"/>
                <a:gd name="connsiteX3-337" fmla="*/ 4941214 w 4974928"/>
                <a:gd name="connsiteY3-338" fmla="*/ 1657097 h 3519374"/>
                <a:gd name="connsiteX4-339" fmla="*/ 4941223 w 4974928"/>
                <a:gd name="connsiteY4-340" fmla="*/ 1862264 h 3519374"/>
                <a:gd name="connsiteX5-341" fmla="*/ 3823789 w 4974928"/>
                <a:gd name="connsiteY5-342" fmla="*/ 3444150 h 3519374"/>
                <a:gd name="connsiteX6-343" fmla="*/ 3678567 w 4974928"/>
                <a:gd name="connsiteY6-344" fmla="*/ 3519374 h 3519374"/>
                <a:gd name="connsiteX7-345" fmla="*/ 177825 w 4974928"/>
                <a:gd name="connsiteY7-346" fmla="*/ 3519374 h 3519374"/>
                <a:gd name="connsiteX8-347" fmla="*/ 0 w 4974928"/>
                <a:gd name="connsiteY8-348" fmla="*/ 3341570 h 3519374"/>
                <a:gd name="connsiteX9-349" fmla="*/ 0 w 4974928"/>
                <a:gd name="connsiteY9-350" fmla="*/ 177754 h 3519374"/>
                <a:gd name="connsiteX10-351" fmla="*/ 177804 w 4974928"/>
                <a:gd name="connsiteY10-352" fmla="*/ 0 h 3519374"/>
                <a:gd name="connsiteX0-353" fmla="*/ 177804 w 4974928"/>
                <a:gd name="connsiteY0-354" fmla="*/ 0 h 3519374"/>
                <a:gd name="connsiteX1-355" fmla="*/ 3678546 w 4974928"/>
                <a:gd name="connsiteY1-356" fmla="*/ 0 h 3519374"/>
                <a:gd name="connsiteX2-357" fmla="*/ 3823780 w 4974928"/>
                <a:gd name="connsiteY2-358" fmla="*/ 75212 h 3519374"/>
                <a:gd name="connsiteX3-359" fmla="*/ 4941214 w 4974928"/>
                <a:gd name="connsiteY3-360" fmla="*/ 1657097 h 3519374"/>
                <a:gd name="connsiteX4-361" fmla="*/ 4941223 w 4974928"/>
                <a:gd name="connsiteY4-362" fmla="*/ 1862264 h 3519374"/>
                <a:gd name="connsiteX5-363" fmla="*/ 3823789 w 4974928"/>
                <a:gd name="connsiteY5-364" fmla="*/ 3444150 h 3519374"/>
                <a:gd name="connsiteX6-365" fmla="*/ 3678567 w 4974928"/>
                <a:gd name="connsiteY6-366" fmla="*/ 3519374 h 3519374"/>
                <a:gd name="connsiteX7-367" fmla="*/ 177825 w 4974928"/>
                <a:gd name="connsiteY7-368" fmla="*/ 3519374 h 3519374"/>
                <a:gd name="connsiteX8-369" fmla="*/ 0 w 4974928"/>
                <a:gd name="connsiteY8-370" fmla="*/ 3341570 h 3519374"/>
                <a:gd name="connsiteX9-371" fmla="*/ 0 w 4974928"/>
                <a:gd name="connsiteY9-372" fmla="*/ 177754 h 3519374"/>
                <a:gd name="connsiteX10-373" fmla="*/ 177804 w 4974928"/>
                <a:gd name="connsiteY10-374" fmla="*/ 0 h 3519374"/>
                <a:gd name="connsiteX0-375" fmla="*/ 177804 w 4974928"/>
                <a:gd name="connsiteY0-376" fmla="*/ 0 h 3519374"/>
                <a:gd name="connsiteX1-377" fmla="*/ 3678546 w 4974928"/>
                <a:gd name="connsiteY1-378" fmla="*/ 0 h 3519374"/>
                <a:gd name="connsiteX2-379" fmla="*/ 3823780 w 4974928"/>
                <a:gd name="connsiteY2-380" fmla="*/ 75212 h 3519374"/>
                <a:gd name="connsiteX3-381" fmla="*/ 4941214 w 4974928"/>
                <a:gd name="connsiteY3-382" fmla="*/ 1657097 h 3519374"/>
                <a:gd name="connsiteX4-383" fmla="*/ 4941223 w 4974928"/>
                <a:gd name="connsiteY4-384" fmla="*/ 1862264 h 3519374"/>
                <a:gd name="connsiteX5-385" fmla="*/ 3823789 w 4974928"/>
                <a:gd name="connsiteY5-386" fmla="*/ 3444150 h 3519374"/>
                <a:gd name="connsiteX6-387" fmla="*/ 3678567 w 4974928"/>
                <a:gd name="connsiteY6-388" fmla="*/ 3519374 h 3519374"/>
                <a:gd name="connsiteX7-389" fmla="*/ 177825 w 4974928"/>
                <a:gd name="connsiteY7-390" fmla="*/ 3519374 h 3519374"/>
                <a:gd name="connsiteX8-391" fmla="*/ 0 w 4974928"/>
                <a:gd name="connsiteY8-392" fmla="*/ 3341570 h 3519374"/>
                <a:gd name="connsiteX9-393" fmla="*/ 0 w 4974928"/>
                <a:gd name="connsiteY9-394" fmla="*/ 177754 h 3519374"/>
                <a:gd name="connsiteX10-395" fmla="*/ 177804 w 4974928"/>
                <a:gd name="connsiteY10-396" fmla="*/ 0 h 35193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4974928" h="3519374">
                  <a:moveTo>
                    <a:pt x="177804" y="0"/>
                  </a:moveTo>
                  <a:cubicBezTo>
                    <a:pt x="281958" y="0"/>
                    <a:pt x="3619635" y="0"/>
                    <a:pt x="3678546" y="0"/>
                  </a:cubicBezTo>
                  <a:cubicBezTo>
                    <a:pt x="3737459" y="0"/>
                    <a:pt x="3789791" y="27094"/>
                    <a:pt x="3823780" y="75212"/>
                  </a:cubicBezTo>
                  <a:cubicBezTo>
                    <a:pt x="3857771" y="123329"/>
                    <a:pt x="4896269" y="1593470"/>
                    <a:pt x="4941214" y="1657097"/>
                  </a:cubicBezTo>
                  <a:cubicBezTo>
                    <a:pt x="4986161" y="1720725"/>
                    <a:pt x="4986170" y="1798637"/>
                    <a:pt x="4941223" y="1862264"/>
                  </a:cubicBezTo>
                  <a:cubicBezTo>
                    <a:pt x="4896278" y="1925892"/>
                    <a:pt x="3857780" y="3396033"/>
                    <a:pt x="3823789" y="3444150"/>
                  </a:cubicBezTo>
                  <a:cubicBezTo>
                    <a:pt x="3789800" y="3492267"/>
                    <a:pt x="3737480" y="3519374"/>
                    <a:pt x="3678567" y="3519374"/>
                  </a:cubicBezTo>
                  <a:cubicBezTo>
                    <a:pt x="3619656" y="3519374"/>
                    <a:pt x="281981" y="3519374"/>
                    <a:pt x="177825" y="3519374"/>
                  </a:cubicBezTo>
                  <a:cubicBezTo>
                    <a:pt x="73671" y="3519374"/>
                    <a:pt x="1" y="3445725"/>
                    <a:pt x="0" y="3341570"/>
                  </a:cubicBezTo>
                  <a:cubicBezTo>
                    <a:pt x="1" y="3237416"/>
                    <a:pt x="1" y="281908"/>
                    <a:pt x="0" y="177754"/>
                  </a:cubicBezTo>
                  <a:cubicBezTo>
                    <a:pt x="1" y="73599"/>
                    <a:pt x="73649" y="0"/>
                    <a:pt x="177804" y="0"/>
                  </a:cubicBezTo>
                  <a:close/>
                </a:path>
              </a:pathLst>
            </a:custGeom>
            <a:gradFill>
              <a:gsLst>
                <a:gs pos="30000">
                  <a:schemeClr val="accent1">
                    <a:lumMod val="60000"/>
                    <a:lumOff val="40000"/>
                    <a:alpha val="0"/>
                  </a:schemeClr>
                </a:gs>
                <a:gs pos="100000">
                  <a:schemeClr val="accent1">
                    <a:lumMod val="60000"/>
                    <a:lumOff val="40000"/>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1368000" bIns="45720" numCol="1" spcCol="0" rtlCol="0" fromWordArt="0" anchor="ctr" anchorCtr="0" forceAA="0" compatLnSpc="1">
              <a:noAutofit/>
            </a:bodyPr>
            <a:p>
              <a:pPr algn="r">
                <a:lnSpc>
                  <a:spcPct val="15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需要媒体方向它们购买数据抓取和分析服务或数据使用权限，具有较高门槛，是一般较为成熟的市场化媒体的选择。</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30" name="椭圆 229"/>
            <p:cNvSpPr/>
            <p:nvPr>
              <p:custDataLst>
                <p:tags r:id="rId3"/>
              </p:custDataLst>
            </p:nvPr>
          </p:nvSpPr>
          <p:spPr>
            <a:xfrm>
              <a:off x="7247" y="3585"/>
              <a:ext cx="4610" cy="461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购 买 数 据</a:t>
              </a:r>
              <a:endParaRPr lang="zh-CN" altLang="en-US" sz="2400" b="1">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32" name="文本框 231"/>
            <p:cNvSpPr txBox="1"/>
            <p:nvPr/>
          </p:nvSpPr>
          <p:spPr>
            <a:xfrm>
              <a:off x="-475" y="3217"/>
              <a:ext cx="7281" cy="1730"/>
            </a:xfrm>
            <a:prstGeom prst="rect">
              <a:avLst/>
            </a:prstGeom>
          </p:spPr>
          <p:txBody>
            <a:bodyPr wrap="square" lIns="0" tIns="0" rIns="0" bIns="0" rtlCol="0" anchor="t">
              <a:spAutoFit/>
            </a:bodyPr>
            <a:p>
              <a:pPr marL="0" lvl="1" indent="0" algn="r">
                <a:lnSpc>
                  <a:spcPts val="8570"/>
                </a:lnSpc>
                <a:spcBef>
                  <a:spcPct val="0"/>
                </a:spcBef>
              </a:pPr>
              <a:r>
                <a:rPr lang="zh-CN" altLang="en-US" sz="2000" b="1" dirty="0">
                  <a:ln>
                    <a:noFill/>
                    <a:prstDash val="sysDot"/>
                  </a:ln>
                  <a:solidFill>
                    <a:schemeClr val="accent1"/>
                  </a:solidFill>
                  <a:latin typeface="微软雅黑" panose="020B0503020204020204" charset="-122"/>
                  <a:ea typeface="微软雅黑" panose="020B0503020204020204" charset="-122"/>
                  <a:cs typeface="+mn-ea"/>
                  <a:sym typeface="+mn-ea"/>
                </a:rPr>
                <a:t>从商业数据公司和平台获取数据</a:t>
              </a:r>
              <a:endParaRPr lang="zh-CN" altLang="en-US" sz="2000" b="1" spc="492" dirty="0">
                <a:ln>
                  <a:noFill/>
                  <a:prstDash val="sysDot"/>
                </a:ln>
                <a:solidFill>
                  <a:schemeClr val="accent1"/>
                </a:solidFill>
                <a:latin typeface="微软雅黑" panose="020B0503020204020204" charset="-122"/>
                <a:ea typeface="微软雅黑" panose="020B0503020204020204" charset="-122"/>
                <a:cs typeface="+mn-ea"/>
                <a:sym typeface="+mn-ea"/>
              </a:endParaRPr>
            </a:p>
          </p:txBody>
        </p:sp>
        <p:sp>
          <p:nvSpPr>
            <p:cNvPr id="233" name="文本框 232"/>
            <p:cNvSpPr txBox="1"/>
            <p:nvPr/>
          </p:nvSpPr>
          <p:spPr>
            <a:xfrm>
              <a:off x="12106" y="3217"/>
              <a:ext cx="7281" cy="1730"/>
            </a:xfrm>
            <a:prstGeom prst="rect">
              <a:avLst/>
            </a:prstGeom>
          </p:spPr>
          <p:txBody>
            <a:bodyPr wrap="square" lIns="0" tIns="0" rIns="0" bIns="0" rtlCol="0" anchor="t">
              <a:spAutoFit/>
            </a:bodyPr>
            <a:p>
              <a:pPr marL="0" lvl="1" indent="0" algn="l">
                <a:lnSpc>
                  <a:spcPts val="8570"/>
                </a:lnSpc>
                <a:spcBef>
                  <a:spcPct val="0"/>
                </a:spcBef>
              </a:pPr>
              <a:r>
                <a:rPr lang="zh-CN" altLang="en-US" sz="2000" b="1" dirty="0">
                  <a:ln>
                    <a:noFill/>
                    <a:prstDash val="sysDot"/>
                  </a:ln>
                  <a:solidFill>
                    <a:schemeClr val="accent2"/>
                  </a:solidFill>
                  <a:uFillTx/>
                  <a:latin typeface="微软雅黑" panose="020B0503020204020204" charset="-122"/>
                  <a:ea typeface="微软雅黑" panose="020B0503020204020204" charset="-122"/>
                  <a:cs typeface="+mn-ea"/>
                  <a:sym typeface="+mn-ea"/>
                </a:rPr>
                <a:t>与高校、科研机构合作获得数据</a:t>
              </a:r>
              <a:endParaRPr lang="zh-CN" altLang="en-US" sz="2000" b="1" dirty="0">
                <a:ln>
                  <a:noFill/>
                  <a:prstDash val="sysDot"/>
                </a:ln>
                <a:solidFill>
                  <a:schemeClr val="accent2"/>
                </a:solidFill>
                <a:uFillTx/>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96" name="图形 4"/>
          <p:cNvSpPr/>
          <p:nvPr>
            <p:custDataLst>
              <p:tags r:id="rId1"/>
            </p:custDataLst>
          </p:nvPr>
        </p:nvSpPr>
        <p:spPr>
          <a:xfrm>
            <a:off x="10346025" y="1055839"/>
            <a:ext cx="1157659" cy="5214866"/>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197" name="图形 4"/>
          <p:cNvSpPr/>
          <p:nvPr>
            <p:custDataLst>
              <p:tags r:id="rId2"/>
            </p:custDataLst>
          </p:nvPr>
        </p:nvSpPr>
        <p:spPr>
          <a:xfrm flipH="1">
            <a:off x="598380" y="1056616"/>
            <a:ext cx="1157659" cy="5214866"/>
          </a:xfrm>
          <a:custGeom>
            <a:avLst/>
            <a:gdLst>
              <a:gd name="connsiteX0" fmla="*/ -259 w 944642"/>
              <a:gd name="connsiteY0" fmla="*/ 4255111 h 4255294"/>
              <a:gd name="connsiteX1" fmla="*/ 203548 w 944642"/>
              <a:gd name="connsiteY1" fmla="*/ 203623 h 4255294"/>
              <a:gd name="connsiteX2" fmla="*/ -259 w 944642"/>
              <a:gd name="connsiteY2" fmla="*/ -183 h 4255294"/>
            </a:gdLst>
            <a:ahLst/>
            <a:cxnLst>
              <a:cxn ang="0">
                <a:pos x="connsiteX0" y="connsiteY0"/>
              </a:cxn>
              <a:cxn ang="0">
                <a:pos x="connsiteX1" y="connsiteY1"/>
              </a:cxn>
              <a:cxn ang="0">
                <a:pos x="connsiteX2" y="connsiteY2"/>
              </a:cxn>
            </a:cxnLst>
            <a:rect l="l" t="t" r="r" b="b"/>
            <a:pathLst>
              <a:path w="944642" h="4255294">
                <a:moveTo>
                  <a:pt x="-259" y="4255111"/>
                </a:moveTo>
                <a:cubicBezTo>
                  <a:pt x="1174812" y="3192606"/>
                  <a:pt x="1266062" y="1378694"/>
                  <a:pt x="203548" y="203623"/>
                </a:cubicBezTo>
                <a:cubicBezTo>
                  <a:pt x="139073" y="132319"/>
                  <a:pt x="71055" y="64291"/>
                  <a:pt x="-259" y="-183"/>
                </a:cubicBezTo>
              </a:path>
            </a:pathLst>
          </a:custGeom>
          <a:noFill/>
          <a:ln w="15875" cap="flat">
            <a:gradFill>
              <a:gsLst>
                <a:gs pos="100000">
                  <a:schemeClr val="accent2">
                    <a:lumMod val="20000"/>
                    <a:lumOff val="80000"/>
                    <a:alpha val="0"/>
                  </a:schemeClr>
                </a:gs>
                <a:gs pos="0">
                  <a:schemeClr val="accent2">
                    <a:lumMod val="20000"/>
                    <a:lumOff val="80000"/>
                    <a:alpha val="0"/>
                  </a:schemeClr>
                </a:gs>
                <a:gs pos="70000">
                  <a:schemeClr val="accent2">
                    <a:lumMod val="60000"/>
                    <a:lumOff val="40000"/>
                    <a:alpha val="100000"/>
                  </a:schemeClr>
                </a:gs>
                <a:gs pos="30000">
                  <a:schemeClr val="accent2">
                    <a:lumMod val="60000"/>
                    <a:lumOff val="40000"/>
                    <a:alpha val="100000"/>
                  </a:schemeClr>
                </a:gs>
              </a:gsLst>
              <a:lin ang="16200000" scaled="1"/>
            </a:gra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198" name="矩形 197"/>
          <p:cNvSpPr/>
          <p:nvPr>
            <p:custDataLst>
              <p:tags r:id="rId3"/>
            </p:custDataLst>
          </p:nvPr>
        </p:nvSpPr>
        <p:spPr>
          <a:xfrm>
            <a:off x="1450034" y="3626088"/>
            <a:ext cx="2822506" cy="856791"/>
          </a:xfrm>
          <a:prstGeom prst="rect">
            <a:avLst/>
          </a:prstGeom>
          <a:noFill/>
        </p:spPr>
        <p:txBody>
          <a:bodyPr wrap="square" lIns="0" tIns="0" rIns="0" bIns="0" rtlCol="0" anchor="b">
            <a:noAutofit/>
          </a:bodyPr>
          <a:lstStyle/>
          <a:p>
            <a:pP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rPr>
              <a:t>数据要有新闻价值</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grpSp>
        <p:nvGrpSpPr>
          <p:cNvPr id="199" name="组合 198"/>
          <p:cNvGrpSpPr/>
          <p:nvPr>
            <p:custDataLst>
              <p:tags r:id="rId4"/>
            </p:custDataLst>
          </p:nvPr>
        </p:nvGrpSpPr>
        <p:grpSpPr>
          <a:xfrm>
            <a:off x="499110" y="4314246"/>
            <a:ext cx="747050" cy="747050"/>
            <a:chOff x="1235" y="6370"/>
            <a:chExt cx="1120" cy="1120"/>
          </a:xfrm>
        </p:grpSpPr>
        <p:sp>
          <p:nvSpPr>
            <p:cNvPr id="200" name="椭圆 199"/>
            <p:cNvSpPr/>
            <p:nvPr>
              <p:custDataLst>
                <p:tags r:id="rId5"/>
              </p:custDataLst>
            </p:nvPr>
          </p:nvSpPr>
          <p:spPr>
            <a:xfrm>
              <a:off x="1235" y="6370"/>
              <a:ext cx="1120" cy="1120"/>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a:bodyPr>
            <a:lstStyle/>
            <a:p>
              <a:pPr lvl="0" algn="ctr">
                <a:buClrTx/>
                <a:buSzTx/>
                <a:buFontTx/>
              </a:pPr>
              <a:endParaRPr lang="zh-CN" altLang="en-US" sz="9600" b="1" spc="130" dirty="0">
                <a:solidFill>
                  <a:schemeClr val="bg1"/>
                </a:solidFill>
                <a:uFillTx/>
                <a:latin typeface="微软雅黑" panose="020B0503020204020204" charset="-122"/>
                <a:ea typeface="微软雅黑" panose="020B0503020204020204" charset="-122"/>
                <a:cs typeface="+mj-ea"/>
                <a:sym typeface="+mn-ea"/>
              </a:endParaRPr>
            </a:p>
          </p:txBody>
        </p:sp>
        <p:pic>
          <p:nvPicPr>
            <p:cNvPr id="201" name="图片 19" descr="/data/temp/a560250e-d8fd-11ef-a14f-263784be0f91.pnga560250e-d8fd-11ef-a14f-263784be0f9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a:stretch>
              <a:fillRect/>
            </a:stretch>
          </p:blipFill>
          <p:spPr>
            <a:xfrm>
              <a:off x="1546" y="6681"/>
              <a:ext cx="529" cy="529"/>
            </a:xfrm>
            <a:prstGeom prst="rect">
              <a:avLst/>
            </a:prstGeom>
            <a:noFill/>
            <a:effectLst/>
          </p:spPr>
        </p:pic>
      </p:grpSp>
      <p:sp>
        <p:nvSpPr>
          <p:cNvPr id="202" name="矩形 201"/>
          <p:cNvSpPr/>
          <p:nvPr>
            <p:custDataLst>
              <p:tags r:id="rId9"/>
            </p:custDataLst>
          </p:nvPr>
        </p:nvSpPr>
        <p:spPr>
          <a:xfrm>
            <a:off x="1450199" y="4599357"/>
            <a:ext cx="2822506" cy="711269"/>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数据是数据新闻的基石，数据的价值直接影响数据新闻的价值。在选择数据时，要注意选择具有时效性、显著性的数据，这样才能保证数据新闻作品是有新闻价值的。</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03" name="矩形 202"/>
          <p:cNvSpPr/>
          <p:nvPr>
            <p:custDataLst>
              <p:tags r:id="rId10"/>
            </p:custDataLst>
          </p:nvPr>
        </p:nvSpPr>
        <p:spPr>
          <a:xfrm>
            <a:off x="1451610" y="1416685"/>
            <a:ext cx="2569845" cy="856615"/>
          </a:xfrm>
          <a:prstGeom prst="rect">
            <a:avLst/>
          </a:prstGeom>
          <a:noFill/>
        </p:spPr>
        <p:txBody>
          <a:bodyPr wrap="square" lIns="0" tIns="0" rIns="0" bIns="0" rtlCol="0" anchor="b">
            <a:noAutofit/>
          </a:bodyPr>
          <a:lstStyle/>
          <a:p>
            <a:pPr>
              <a:lnSpc>
                <a:spcPct val="150000"/>
              </a:lnSpc>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尽量使用官方、公开、权威数据</a:t>
            </a:r>
            <a:endParaRPr lang="zh-CN" altLang="en-US" sz="2000" b="1" dirty="0">
              <a:solidFill>
                <a:schemeClr val="accent1"/>
              </a:solidFill>
              <a:latin typeface="微软雅黑" panose="020B0503020204020204" charset="-122"/>
              <a:ea typeface="微软雅黑" panose="020B0503020204020204" charset="-122"/>
              <a:cs typeface="+mn-ea"/>
              <a:sym typeface="+mn-ea"/>
            </a:endParaRPr>
          </a:p>
        </p:txBody>
      </p:sp>
      <p:sp>
        <p:nvSpPr>
          <p:cNvPr id="204" name="矩形 203"/>
          <p:cNvSpPr/>
          <p:nvPr>
            <p:custDataLst>
              <p:tags r:id="rId11"/>
            </p:custDataLst>
          </p:nvPr>
        </p:nvSpPr>
        <p:spPr>
          <a:xfrm>
            <a:off x="1427586" y="2323225"/>
            <a:ext cx="2813442" cy="711031"/>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收集数据时，数据新闻团队要尽可能地对公开数据进行地毯式检索，尤其是官方公告等内容，需要采纳和使用官方来源的数据。</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05" name="矩形 204"/>
          <p:cNvSpPr/>
          <p:nvPr>
            <p:custDataLst>
              <p:tags r:id="rId12"/>
            </p:custDataLst>
          </p:nvPr>
        </p:nvSpPr>
        <p:spPr>
          <a:xfrm>
            <a:off x="8085152" y="1418820"/>
            <a:ext cx="2662975" cy="856791"/>
          </a:xfrm>
          <a:prstGeom prst="rect">
            <a:avLst/>
          </a:prstGeom>
          <a:noFill/>
        </p:spPr>
        <p:txBody>
          <a:bodyPr wrap="square" lIns="0" tIns="0" rIns="0" bIns="0" rtlCol="0" anchor="b">
            <a:noAutofit/>
          </a:bodyPr>
          <a:lstStyle/>
          <a:p>
            <a:pPr algn="r">
              <a:lnSpc>
                <a:spcPct val="150000"/>
              </a:lnSpc>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使用二手数据时，注意核查数据来源</a:t>
            </a:r>
            <a:endParaRPr lang="zh-CN" altLang="en-US" sz="2000" b="1" dirty="0">
              <a:solidFill>
                <a:schemeClr val="accent2"/>
              </a:solidFill>
              <a:latin typeface="微软雅黑" panose="020B0503020204020204" charset="-122"/>
              <a:ea typeface="微软雅黑" panose="020B0503020204020204" charset="-122"/>
              <a:cs typeface="+mn-ea"/>
              <a:sym typeface="+mn-ea"/>
            </a:endParaRPr>
          </a:p>
        </p:txBody>
      </p:sp>
      <p:grpSp>
        <p:nvGrpSpPr>
          <p:cNvPr id="206" name="组合 205"/>
          <p:cNvGrpSpPr/>
          <p:nvPr>
            <p:custDataLst>
              <p:tags r:id="rId13"/>
            </p:custDataLst>
          </p:nvPr>
        </p:nvGrpSpPr>
        <p:grpSpPr>
          <a:xfrm>
            <a:off x="501111" y="1926355"/>
            <a:ext cx="747050" cy="747050"/>
            <a:chOff x="1208" y="3870"/>
            <a:chExt cx="1120" cy="1120"/>
          </a:xfrm>
        </p:grpSpPr>
        <p:sp>
          <p:nvSpPr>
            <p:cNvPr id="207" name="椭圆 206"/>
            <p:cNvSpPr/>
            <p:nvPr>
              <p:custDataLst>
                <p:tags r:id="rId14"/>
              </p:custDataLst>
            </p:nvPr>
          </p:nvSpPr>
          <p:spPr>
            <a:xfrm>
              <a:off x="1208" y="3870"/>
              <a:ext cx="1120" cy="1120"/>
            </a:xfrm>
            <a:prstGeom prst="ellipse">
              <a:avLst/>
            </a:prstGeom>
            <a:gradFill>
              <a:gsLst>
                <a:gs pos="0">
                  <a:schemeClr val="accent1">
                    <a:alpha val="100000"/>
                  </a:schemeClr>
                </a:gs>
                <a:gs pos="100000">
                  <a:schemeClr val="accent1">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a:bodyPr>
            <a:lstStyle/>
            <a:p>
              <a:pPr lvl="0" algn="ctr">
                <a:buClrTx/>
                <a:buSzTx/>
                <a:buFontTx/>
              </a:pPr>
              <a:endParaRPr lang="zh-CN" altLang="en-US" sz="9600" b="1" spc="130" dirty="0">
                <a:solidFill>
                  <a:schemeClr val="bg1"/>
                </a:solidFill>
                <a:uFillTx/>
                <a:latin typeface="微软雅黑" panose="020B0503020204020204" charset="-122"/>
                <a:ea typeface="微软雅黑" panose="020B0503020204020204" charset="-122"/>
                <a:cs typeface="+mj-ea"/>
                <a:sym typeface="+mn-ea"/>
              </a:endParaRPr>
            </a:p>
          </p:txBody>
        </p:sp>
        <p:pic>
          <p:nvPicPr>
            <p:cNvPr id="208" name="图片 12" descr="/data/temp/a56023f6-d8fd-11ef-a14f-263784be0f91.pnga56023f6-d8fd-11ef-a14f-263784be0f91"/>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rcRect/>
            <a:stretch>
              <a:fillRect/>
            </a:stretch>
          </p:blipFill>
          <p:spPr>
            <a:xfrm>
              <a:off x="1503" y="4165"/>
              <a:ext cx="529" cy="529"/>
            </a:xfrm>
            <a:prstGeom prst="rect">
              <a:avLst/>
            </a:prstGeom>
            <a:noFill/>
          </p:spPr>
        </p:pic>
      </p:grpSp>
      <p:sp>
        <p:nvSpPr>
          <p:cNvPr id="209" name="矩形 208"/>
          <p:cNvSpPr/>
          <p:nvPr>
            <p:custDataLst>
              <p:tags r:id="rId18"/>
            </p:custDataLst>
          </p:nvPr>
        </p:nvSpPr>
        <p:spPr>
          <a:xfrm>
            <a:off x="8085152" y="2325416"/>
            <a:ext cx="2662975" cy="711269"/>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使用二手数据时，数据新闻团队要尽可能溯源原始数据或原始出处，注重核查来源可信度，避免使用错误、失效的数据。</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0" name="矩形 209"/>
          <p:cNvSpPr/>
          <p:nvPr>
            <p:custDataLst>
              <p:tags r:id="rId19"/>
            </p:custDataLst>
          </p:nvPr>
        </p:nvSpPr>
        <p:spPr>
          <a:xfrm>
            <a:off x="7861300" y="3625850"/>
            <a:ext cx="2880995" cy="856615"/>
          </a:xfrm>
          <a:prstGeom prst="rect">
            <a:avLst/>
          </a:prstGeom>
          <a:noFill/>
        </p:spPr>
        <p:txBody>
          <a:bodyPr wrap="square" lIns="0" tIns="0" rIns="0" bIns="0" rtlCol="0" anchor="b">
            <a:noAutofit/>
          </a:bodyPr>
          <a:lstStyle/>
          <a:p>
            <a:pPr algn="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标注数据来源与参考资料</a:t>
            </a:r>
            <a:endParaRPr lang="zh-CN" altLang="en-US" sz="2000" b="1" dirty="0">
              <a:solidFill>
                <a:schemeClr val="accent2"/>
              </a:solidFill>
              <a:latin typeface="微软雅黑" panose="020B0503020204020204" charset="-122"/>
              <a:ea typeface="微软雅黑" panose="020B0503020204020204" charset="-122"/>
              <a:cs typeface="+mn-ea"/>
              <a:sym typeface="+mn-ea"/>
            </a:endParaRPr>
          </a:p>
        </p:txBody>
      </p:sp>
      <p:grpSp>
        <p:nvGrpSpPr>
          <p:cNvPr id="211" name="组合 210"/>
          <p:cNvGrpSpPr/>
          <p:nvPr>
            <p:custDataLst>
              <p:tags r:id="rId20"/>
            </p:custDataLst>
          </p:nvPr>
        </p:nvGrpSpPr>
        <p:grpSpPr>
          <a:xfrm>
            <a:off x="10854418" y="1932358"/>
            <a:ext cx="747050" cy="747050"/>
            <a:chOff x="17285" y="3879"/>
            <a:chExt cx="1120" cy="1120"/>
          </a:xfrm>
        </p:grpSpPr>
        <p:sp>
          <p:nvSpPr>
            <p:cNvPr id="212" name="椭圆 211"/>
            <p:cNvSpPr/>
            <p:nvPr>
              <p:custDataLst>
                <p:tags r:id="rId21"/>
              </p:custDataLst>
            </p:nvPr>
          </p:nvSpPr>
          <p:spPr>
            <a:xfrm>
              <a:off x="17285" y="3879"/>
              <a:ext cx="1120" cy="1120"/>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pic>
          <p:nvPicPr>
            <p:cNvPr id="213" name="图片 14" descr="/data/temp/a5602481-d8fd-11ef-a14f-263784be0f91.pnga5602481-d8fd-11ef-a14f-263784be0f91"/>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rcRect/>
            <a:stretch>
              <a:fillRect/>
            </a:stretch>
          </p:blipFill>
          <p:spPr>
            <a:xfrm>
              <a:off x="17587" y="4181"/>
              <a:ext cx="529" cy="529"/>
            </a:xfrm>
            <a:prstGeom prst="rect">
              <a:avLst/>
            </a:prstGeom>
            <a:noFill/>
          </p:spPr>
        </p:pic>
      </p:grpSp>
      <p:sp>
        <p:nvSpPr>
          <p:cNvPr id="214" name="矩形 213"/>
          <p:cNvSpPr/>
          <p:nvPr>
            <p:custDataLst>
              <p:tags r:id="rId25"/>
            </p:custDataLst>
          </p:nvPr>
        </p:nvSpPr>
        <p:spPr>
          <a:xfrm>
            <a:off x="8013065" y="4599305"/>
            <a:ext cx="2727325" cy="71120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数据来源是指直接引用的报告、文献、调查资料等数据的出处，参考资料是指没有直接引用，但是在调查分析过程中有帮助的资料。</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215" name="组合 214"/>
          <p:cNvGrpSpPr/>
          <p:nvPr>
            <p:custDataLst>
              <p:tags r:id="rId26"/>
            </p:custDataLst>
          </p:nvPr>
        </p:nvGrpSpPr>
        <p:grpSpPr>
          <a:xfrm>
            <a:off x="10973145" y="4296236"/>
            <a:ext cx="747050" cy="747050"/>
            <a:chOff x="17285" y="6343"/>
            <a:chExt cx="1120" cy="1120"/>
          </a:xfrm>
        </p:grpSpPr>
        <p:sp>
          <p:nvSpPr>
            <p:cNvPr id="216" name="椭圆 215"/>
            <p:cNvSpPr/>
            <p:nvPr>
              <p:custDataLst>
                <p:tags r:id="rId27"/>
              </p:custDataLst>
            </p:nvPr>
          </p:nvSpPr>
          <p:spPr>
            <a:xfrm>
              <a:off x="17285" y="6343"/>
              <a:ext cx="1120" cy="1120"/>
            </a:xfrm>
            <a:prstGeom prst="ellipse">
              <a:avLst/>
            </a:prstGeom>
            <a:gradFill>
              <a:gsLst>
                <a:gs pos="0">
                  <a:schemeClr val="accent2">
                    <a:alpha val="100000"/>
                  </a:schemeClr>
                </a:gs>
                <a:gs pos="100000">
                  <a:schemeClr val="accent2">
                    <a:lumMod val="80000"/>
                    <a:lumOff val="20000"/>
                    <a:alpha val="100000"/>
                  </a:schemeClr>
                </a:gs>
              </a:gsLst>
              <a:lin ang="13500000"/>
            </a:gradFill>
            <a:ln w="12700">
              <a:gradFill>
                <a:gsLst>
                  <a:gs pos="100000">
                    <a:schemeClr val="bg1">
                      <a:alpha val="0"/>
                    </a:schemeClr>
                  </a:gs>
                  <a:gs pos="0">
                    <a:schemeClr val="bg1"/>
                  </a:gs>
                </a:gsLst>
                <a:lin ang="15960000" scaled="0"/>
              </a:gradFill>
            </a:ln>
            <a:effectLst>
              <a:outerShdw blurRad="215900" dist="1143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240" rIns="71755" bIns="45720" numCol="1" spcCol="0" rtlCol="0" fromWordArt="0" anchor="ctr" anchorCtr="0" forceAA="0" compatLnSpc="1">
              <a:normAutofit fontScale="25000" lnSpcReduction="20000"/>
            </a:bodyPr>
            <a:lstStyle/>
            <a:p>
              <a:pPr lvl="0" algn="ctr">
                <a:buClrTx/>
                <a:buSzTx/>
                <a:buFontTx/>
              </a:pPr>
              <a:endParaRPr lang="zh-CN" altLang="en-US" b="1" spc="130" dirty="0">
                <a:solidFill>
                  <a:schemeClr val="bg1"/>
                </a:solidFill>
                <a:uFillTx/>
                <a:latin typeface="+中文标题" charset="0"/>
                <a:ea typeface="+mj-ea"/>
                <a:cs typeface="+mj-ea"/>
                <a:sym typeface="+mn-ea"/>
              </a:endParaRPr>
            </a:p>
          </p:txBody>
        </p:sp>
        <p:pic>
          <p:nvPicPr>
            <p:cNvPr id="217" name="图片 5" descr="/data/temp/a56025a9-d8fd-11ef-a14f-263784be0f91.pnga56025a9-d8fd-11ef-a14f-263784be0f91"/>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rcRect/>
            <a:stretch>
              <a:fillRect/>
            </a:stretch>
          </p:blipFill>
          <p:spPr>
            <a:xfrm>
              <a:off x="17564" y="6622"/>
              <a:ext cx="529" cy="529"/>
            </a:xfrm>
            <a:prstGeom prst="rect">
              <a:avLst/>
            </a:prstGeom>
            <a:noFill/>
          </p:spPr>
        </p:pic>
      </p:grpSp>
      <p:sp>
        <p:nvSpPr>
          <p:cNvPr id="218" name="椭圆 217"/>
          <p:cNvSpPr/>
          <p:nvPr>
            <p:custDataLst>
              <p:tags r:id="rId31"/>
            </p:custDataLst>
          </p:nvPr>
        </p:nvSpPr>
        <p:spPr>
          <a:xfrm>
            <a:off x="4829415" y="2441799"/>
            <a:ext cx="2441970" cy="2441970"/>
          </a:xfrm>
          <a:prstGeom prst="ellipse">
            <a:avLst/>
          </a:prstGeom>
          <a:gradFill>
            <a:gsLst>
              <a:gs pos="0">
                <a:schemeClr val="accent1">
                  <a:alpha val="100000"/>
                </a:schemeClr>
              </a:gs>
              <a:gs pos="100000">
                <a:schemeClr val="accent1">
                  <a:lumMod val="80000"/>
                  <a:lumOff val="20000"/>
                  <a:alpha val="100000"/>
                </a:schemeClr>
              </a:gs>
            </a:gsLst>
            <a:lin ang="13500000"/>
          </a:gradFill>
          <a:ln w="19050">
            <a:gradFill>
              <a:gsLst>
                <a:gs pos="100000">
                  <a:srgbClr val="FFFFFF">
                    <a:alpha val="0"/>
                  </a:srgbClr>
                </a:gs>
                <a:gs pos="0">
                  <a:srgbClr val="FFFFFF"/>
                </a:gs>
              </a:gsLst>
              <a:lin ang="16200000" scaled="1"/>
            </a:grad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indent="0" algn="ctr" fontAlgn="auto">
              <a:lnSpc>
                <a:spcPct val="150000"/>
              </a:lnSpc>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数据收集</a:t>
            </a:r>
            <a:endPar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50000"/>
              </a:lnSpc>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rPr>
              <a:t>注意事项</a:t>
            </a:r>
            <a:endParaRPr lang="zh-CN" altLang="en-US" sz="2400" b="1" dirty="0">
              <a:solidFill>
                <a:schemeClr val="lt1">
                  <a:lumMod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19" name="弧形 218"/>
          <p:cNvSpPr/>
          <p:nvPr>
            <p:custDataLst>
              <p:tags r:id="rId32"/>
            </p:custDataLst>
          </p:nvPr>
        </p:nvSpPr>
        <p:spPr>
          <a:xfrm rot="20460000">
            <a:off x="4634868" y="2281492"/>
            <a:ext cx="2832623" cy="2832623"/>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20" name="弧形 219"/>
          <p:cNvSpPr/>
          <p:nvPr>
            <p:custDataLst>
              <p:tags r:id="rId33"/>
            </p:custDataLst>
          </p:nvPr>
        </p:nvSpPr>
        <p:spPr>
          <a:xfrm rot="9660000">
            <a:off x="4634868" y="2246473"/>
            <a:ext cx="2832623" cy="2832623"/>
          </a:xfrm>
          <a:prstGeom prst="arc">
            <a:avLst>
              <a:gd name="adj1" fmla="val 13075779"/>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vertOverflow="overflow" horzOverflow="overflow" vert="horz" wrap="square" tIns="0" numCol="1" spcCol="0" rtlCol="0" fromWordArt="0" anchor="ctr" anchorCtr="0" forceAA="0" compatLnSpc="1">
            <a:noAutofit/>
          </a:bodyPr>
          <a:lstStyle/>
          <a:p>
            <a:pPr lvl="0" algn="ctr">
              <a:buClrTx/>
              <a:buSzTx/>
              <a:buFontTx/>
            </a:pPr>
            <a:endParaRPr lang="zh-CN" altLang="en-US" sz="2400">
              <a:solidFill>
                <a:schemeClr val="tx1"/>
              </a:solidFill>
              <a:latin typeface="微软雅黑" panose="020B0503020204020204" charset="-122"/>
              <a:ea typeface="微软雅黑" panose="020B0503020204020204" charset="-122"/>
              <a:sym typeface="+mn-ea"/>
            </a:endParaRPr>
          </a:p>
        </p:txBody>
      </p:sp>
      <p:sp>
        <p:nvSpPr>
          <p:cNvPr id="221" name="椭圆 220"/>
          <p:cNvSpPr/>
          <p:nvPr>
            <p:custDataLst>
              <p:tags r:id="rId34"/>
            </p:custDataLst>
          </p:nvPr>
        </p:nvSpPr>
        <p:spPr>
          <a:xfrm>
            <a:off x="4477672" y="2089278"/>
            <a:ext cx="3147012" cy="3147012"/>
          </a:xfrm>
          <a:prstGeom prst="ellipse">
            <a:avLst/>
          </a:prstGeom>
          <a:noFill/>
          <a:ln w="44450">
            <a:gradFill>
              <a:gsLst>
                <a:gs pos="99000">
                  <a:schemeClr val="accent1">
                    <a:alpha val="21000"/>
                  </a:schemeClr>
                </a:gs>
                <a:gs pos="0">
                  <a:schemeClr val="accent1">
                    <a:alpha val="10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39750" numCol="1" spcCol="0" rtlCol="0" fromWordArt="0" anchor="ctr" anchorCtr="0" forceAA="0" compatLnSpc="1">
            <a:noAutofit/>
          </a:bodyPr>
          <a:lstStyle/>
          <a:p>
            <a:pPr lvl="0" algn="ctr">
              <a:buClrTx/>
              <a:buSzTx/>
              <a:buFontTx/>
            </a:pPr>
            <a:endParaRPr lang="zh-CN" altLang="en-US" sz="2400" b="1" spc="130" dirty="0">
              <a:solidFill>
                <a:schemeClr val="bg1"/>
              </a:solidFill>
              <a:uFillTx/>
              <a:latin typeface="微软雅黑" panose="020B0503020204020204" charset="-122"/>
              <a:ea typeface="微软雅黑" panose="020B0503020204020204" charset="-122"/>
              <a:cs typeface="+mj-ea"/>
              <a:sym typeface="+mn-ea"/>
            </a:endParaRPr>
          </a:p>
        </p:txBody>
      </p:sp>
      <p:sp>
        <p:nvSpPr>
          <p:cNvPr id="222" name="椭圆 221"/>
          <p:cNvSpPr/>
          <p:nvPr>
            <p:custDataLst>
              <p:tags r:id="rId35"/>
            </p:custDataLst>
          </p:nvPr>
        </p:nvSpPr>
        <p:spPr>
          <a:xfrm>
            <a:off x="4285459" y="1932084"/>
            <a:ext cx="3531440" cy="3531440"/>
          </a:xfrm>
          <a:prstGeom prst="ellipse">
            <a:avLst/>
          </a:prstGeom>
          <a:noFill/>
          <a:ln w="44450">
            <a:gradFill>
              <a:gsLst>
                <a:gs pos="100000">
                  <a:schemeClr val="accent1">
                    <a:alpha val="4000"/>
                  </a:schemeClr>
                </a:gs>
                <a:gs pos="0">
                  <a:schemeClr val="accent1">
                    <a:alpha val="7000"/>
                  </a:schemeClr>
                </a:gs>
              </a:gsLst>
              <a:lin ang="16200000" scaled="1"/>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575945" numCol="1" spcCol="0" rtlCol="0" fromWordArt="0" anchor="ctr" anchorCtr="0" forceAA="0" compatLnSpc="1">
            <a:noAutofit/>
          </a:bodyPr>
          <a:lstStyle/>
          <a:p>
            <a:pPr lvl="0" algn="ctr">
              <a:buClrTx/>
              <a:buSzTx/>
              <a:buFontTx/>
            </a:pPr>
            <a:endParaRPr lang="zh-CN" altLang="en-US" sz="2400" b="1" spc="130" dirty="0">
              <a:solidFill>
                <a:schemeClr val="bg1"/>
              </a:solidFill>
              <a:uFillTx/>
              <a:latin typeface="微软雅黑" panose="020B0503020204020204" charset="-122"/>
              <a:ea typeface="微软雅黑" panose="020B0503020204020204" charset="-122"/>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16" name="Rectangle 11"/>
          <p:cNvSpPr/>
          <p:nvPr/>
        </p:nvSpPr>
        <p:spPr>
          <a:xfrm>
            <a:off x="975995" y="2052955"/>
            <a:ext cx="4888230" cy="423100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政策文件、法律文件类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指数、指标类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古籍、史料类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调查报告、学术文献、年鉴类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流程、模式、机制、过程类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采访、个案调查、网络发言类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150000"/>
              </a:lnSpc>
              <a:buClr>
                <a:srgbClr val="027FFD"/>
              </a:buClr>
              <a:buFont typeface="Wingdings" panose="05000000000000000000" charset="0"/>
              <a:buChar char="l"/>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视频、音频、游戏等多媒体类</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17" name="圆角矩形 516"/>
          <p:cNvSpPr/>
          <p:nvPr/>
        </p:nvSpPr>
        <p:spPr>
          <a:xfrm>
            <a:off x="975995" y="1381125"/>
            <a:ext cx="302704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数据的基本类型</a:t>
            </a:r>
            <a:endParaRPr lang="zh-CN" altLang="en-US" sz="2400" b="1">
              <a:latin typeface="微软雅黑" panose="020B0503020204020204" charset="-122"/>
              <a:ea typeface="微软雅黑" panose="020B0503020204020204" charset="-122"/>
            </a:endParaRPr>
          </a:p>
        </p:txBody>
      </p:sp>
      <p:sp>
        <p:nvSpPr>
          <p:cNvPr id="518" name="Freeform 3"/>
          <p:cNvSpPr/>
          <p:nvPr/>
        </p:nvSpPr>
        <p:spPr>
          <a:xfrm>
            <a:off x="6280150" y="2053590"/>
            <a:ext cx="4956175" cy="3945890"/>
          </a:xfrm>
          <a:custGeom>
            <a:avLst/>
            <a:gdLst/>
            <a:ahLst/>
            <a:cxnLst/>
            <a:rect l="l" t="t" r="r" b="b"/>
            <a:pathLst>
              <a:path w="5402270" h="4423109">
                <a:moveTo>
                  <a:pt x="0" y="0"/>
                </a:moveTo>
                <a:lnTo>
                  <a:pt x="5402270" y="0"/>
                </a:lnTo>
                <a:lnTo>
                  <a:pt x="5402270" y="4423109"/>
                </a:lnTo>
                <a:lnTo>
                  <a:pt x="0" y="4423109"/>
                </a:lnTo>
                <a:lnTo>
                  <a:pt x="0" y="0"/>
                </a:lnTo>
                <a:close/>
              </a:path>
            </a:pathLst>
          </a:custGeom>
          <a:blipFill>
            <a:blip r:embed="rId1"/>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285875" y="3359150"/>
            <a:ext cx="9756140" cy="3266440"/>
            <a:chOff x="2025" y="5290"/>
            <a:chExt cx="15364" cy="5144"/>
          </a:xfrm>
        </p:grpSpPr>
        <p:pic>
          <p:nvPicPr>
            <p:cNvPr id="82" name="图片 1"/>
            <p:cNvPicPr>
              <a:picLocks noChangeAspect="1"/>
            </p:cNvPicPr>
            <p:nvPr/>
          </p:nvPicPr>
          <p:blipFill>
            <a:blip r:embed="rId1"/>
            <a:stretch>
              <a:fillRect/>
            </a:stretch>
          </p:blipFill>
          <p:spPr>
            <a:xfrm>
              <a:off x="2025" y="5290"/>
              <a:ext cx="15364" cy="4214"/>
            </a:xfrm>
            <a:prstGeom prst="rect">
              <a:avLst/>
            </a:prstGeom>
            <a:noFill/>
            <a:ln>
              <a:noFill/>
            </a:ln>
          </p:spPr>
        </p:pic>
        <p:sp>
          <p:nvSpPr>
            <p:cNvPr id="13" name="文本框 12"/>
            <p:cNvSpPr txBox="1"/>
            <p:nvPr/>
          </p:nvSpPr>
          <p:spPr>
            <a:xfrm>
              <a:off x="5327" y="8704"/>
              <a:ext cx="8546" cy="173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《外卖骑手：我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接单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，谁来为我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买单</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grpSp>
      <p:grpSp>
        <p:nvGrpSpPr>
          <p:cNvPr id="6" name="组合 5"/>
          <p:cNvGrpSpPr/>
          <p:nvPr/>
        </p:nvGrpSpPr>
        <p:grpSpPr>
          <a:xfrm>
            <a:off x="288290" y="1226820"/>
            <a:ext cx="10983595" cy="2426970"/>
            <a:chOff x="671" y="2188"/>
            <a:chExt cx="17297" cy="3822"/>
          </a:xfrm>
        </p:grpSpPr>
        <p:sp>
          <p:nvSpPr>
            <p:cNvPr id="4" name="矩形 3"/>
            <p:cNvSpPr/>
            <p:nvPr>
              <p:custDataLst>
                <p:tags r:id="rId2"/>
              </p:custDataLst>
            </p:nvPr>
          </p:nvSpPr>
          <p:spPr>
            <a:xfrm>
              <a:off x="671" y="2188"/>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政策文件、法律文件类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5" name="矩形 4"/>
            <p:cNvSpPr/>
            <p:nvPr>
              <p:custDataLst>
                <p:tags r:id="rId3"/>
              </p:custDataLst>
            </p:nvPr>
          </p:nvSpPr>
          <p:spPr>
            <a:xfrm>
              <a:off x="1844" y="2996"/>
              <a:ext cx="16125" cy="3014"/>
            </a:xfrm>
            <a:prstGeom prst="rect">
              <a:avLst/>
            </a:prstGeom>
            <a:noFill/>
          </p:spPr>
          <p:txBody>
            <a:bodyPr wrap="square" lIns="0" tIns="0" rIns="0" bIns="0" rtlCol="0">
              <a:noAutofit/>
            </a:bodyPr>
            <a:p>
              <a:pPr indent="0" algn="just" fontAlgn="auto">
                <a:lnSpc>
                  <a:spcPts val="35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是指由国家权力机关、行政机关、司法机关等根据法定程序所制定的文件，包括法律、法规、规章和其他规范性文件等。此类数据具有来源权威、内容可靠、公开透明、检索便捷等显著优势。</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5688965" y="1805940"/>
            <a:ext cx="6121400" cy="4035425"/>
            <a:chOff x="8832" y="2844"/>
            <a:chExt cx="9640" cy="6355"/>
          </a:xfrm>
        </p:grpSpPr>
        <p:sp>
          <p:nvSpPr>
            <p:cNvPr id="13" name="文本框 12"/>
            <p:cNvSpPr txBox="1"/>
            <p:nvPr/>
          </p:nvSpPr>
          <p:spPr>
            <a:xfrm>
              <a:off x="9380" y="7469"/>
              <a:ext cx="8546" cy="173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《数说南沙</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湾区新高地，扬帆正当时》</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83" name="图片 1"/>
            <p:cNvPicPr>
              <a:picLocks noChangeAspect="1"/>
            </p:cNvPicPr>
            <p:nvPr/>
          </p:nvPicPr>
          <p:blipFill>
            <a:blip r:embed="rId1"/>
            <a:stretch>
              <a:fillRect/>
            </a:stretch>
          </p:blipFill>
          <p:spPr>
            <a:xfrm>
              <a:off x="8832" y="2844"/>
              <a:ext cx="9641" cy="5423"/>
            </a:xfrm>
            <a:prstGeom prst="rect">
              <a:avLst/>
            </a:prstGeom>
            <a:noFill/>
            <a:ln>
              <a:noFill/>
            </a:ln>
          </p:spPr>
        </p:pic>
      </p:grpSp>
      <p:grpSp>
        <p:nvGrpSpPr>
          <p:cNvPr id="7" name="组合 6"/>
          <p:cNvGrpSpPr/>
          <p:nvPr/>
        </p:nvGrpSpPr>
        <p:grpSpPr>
          <a:xfrm>
            <a:off x="-341630" y="1529080"/>
            <a:ext cx="5628640" cy="4220845"/>
            <a:chOff x="-474" y="2552"/>
            <a:chExt cx="8864" cy="6647"/>
          </a:xfrm>
        </p:grpSpPr>
        <p:sp>
          <p:nvSpPr>
            <p:cNvPr id="5" name="矩形 4"/>
            <p:cNvSpPr/>
            <p:nvPr>
              <p:custDataLst>
                <p:tags r:id="rId2"/>
              </p:custDataLst>
            </p:nvPr>
          </p:nvSpPr>
          <p:spPr>
            <a:xfrm>
              <a:off x="-474" y="2552"/>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指数、指标类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6" name="矩形 5"/>
            <p:cNvSpPr/>
            <p:nvPr>
              <p:custDataLst>
                <p:tags r:id="rId3"/>
              </p:custDataLst>
            </p:nvPr>
          </p:nvSpPr>
          <p:spPr>
            <a:xfrm>
              <a:off x="1663" y="3360"/>
              <a:ext cx="6727" cy="583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指数、指标类是数据新闻中最常用的数据类型，它们以数字或数值的形式对某事物或现象进行量化描述，直接鲜明，如社会保障发展指数、身体质量指数、恩格尔系数、国内生产总值等。</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对象7"/>
          <p:cNvSpPr/>
          <p:nvPr>
            <p:custDataLst>
              <p:tags r:id="rId1"/>
            </p:custDataLst>
          </p:nvPr>
        </p:nvSpPr>
        <p:spPr>
          <a:xfrm>
            <a:off x="1501067" y="4296850"/>
            <a:ext cx="1235240" cy="1235240"/>
          </a:xfrm>
          <a:custGeom>
            <a:avLst/>
            <a:gdLst/>
            <a:ahLst/>
            <a:cxnLst/>
            <a:rect l="l" t="t" r="r" b="b"/>
            <a:pathLst>
              <a:path w="1929384" h="1929384">
                <a:moveTo>
                  <a:pt x="923544" y="0"/>
                </a:moveTo>
                <a:cubicBezTo>
                  <a:pt x="941832" y="0"/>
                  <a:pt x="950976" y="0"/>
                  <a:pt x="969264" y="0"/>
                </a:cubicBezTo>
                <a:cubicBezTo>
                  <a:pt x="978408" y="0"/>
                  <a:pt x="987552" y="0"/>
                  <a:pt x="1005840" y="0"/>
                </a:cubicBezTo>
                <a:lnTo>
                  <a:pt x="1005840" y="9144"/>
                </a:lnTo>
                <a:cubicBezTo>
                  <a:pt x="987552" y="9144"/>
                  <a:pt x="978408" y="9144"/>
                  <a:pt x="969264" y="9144"/>
                </a:cubicBezTo>
                <a:cubicBezTo>
                  <a:pt x="950976" y="9144"/>
                  <a:pt x="941832" y="9144"/>
                  <a:pt x="923544" y="9144"/>
                </a:cubicBezTo>
                <a:lnTo>
                  <a:pt x="923544" y="0"/>
                </a:lnTo>
                <a:moveTo>
                  <a:pt x="777240" y="18288"/>
                </a:moveTo>
                <a:cubicBezTo>
                  <a:pt x="804672" y="9144"/>
                  <a:pt x="822960" y="9144"/>
                  <a:pt x="850392" y="9144"/>
                </a:cubicBezTo>
                <a:lnTo>
                  <a:pt x="850392" y="18288"/>
                </a:lnTo>
                <a:cubicBezTo>
                  <a:pt x="832104" y="18288"/>
                  <a:pt x="804672" y="27432"/>
                  <a:pt x="777240" y="27432"/>
                </a:cubicBezTo>
                <a:lnTo>
                  <a:pt x="777240" y="18288"/>
                </a:lnTo>
                <a:moveTo>
                  <a:pt x="1078992" y="9144"/>
                </a:moveTo>
                <a:cubicBezTo>
                  <a:pt x="1106424" y="9144"/>
                  <a:pt x="1124712" y="9144"/>
                  <a:pt x="1152144" y="18288"/>
                </a:cubicBezTo>
                <a:lnTo>
                  <a:pt x="1152144" y="27432"/>
                </a:lnTo>
                <a:cubicBezTo>
                  <a:pt x="1124712" y="27432"/>
                  <a:pt x="1106424" y="18288"/>
                  <a:pt x="1078992" y="18288"/>
                </a:cubicBezTo>
                <a:lnTo>
                  <a:pt x="1078992" y="9144"/>
                </a:lnTo>
                <a:moveTo>
                  <a:pt x="630936" y="54864"/>
                </a:moveTo>
                <a:cubicBezTo>
                  <a:pt x="658368" y="54864"/>
                  <a:pt x="676656" y="45720"/>
                  <a:pt x="704088" y="36576"/>
                </a:cubicBezTo>
                <a:lnTo>
                  <a:pt x="704088" y="45720"/>
                </a:lnTo>
                <a:cubicBezTo>
                  <a:pt x="685800" y="54864"/>
                  <a:pt x="658368" y="64008"/>
                  <a:pt x="630936" y="73152"/>
                </a:cubicBezTo>
                <a:lnTo>
                  <a:pt x="630936" y="54864"/>
                </a:lnTo>
                <a:moveTo>
                  <a:pt x="1225296" y="36576"/>
                </a:moveTo>
                <a:cubicBezTo>
                  <a:pt x="1252728" y="45720"/>
                  <a:pt x="1271016" y="54864"/>
                  <a:pt x="1298448" y="54864"/>
                </a:cubicBezTo>
                <a:lnTo>
                  <a:pt x="1298448" y="73152"/>
                </a:lnTo>
                <a:cubicBezTo>
                  <a:pt x="1271016" y="64008"/>
                  <a:pt x="1243584" y="54864"/>
                  <a:pt x="1225296" y="45720"/>
                </a:cubicBezTo>
                <a:lnTo>
                  <a:pt x="1225296" y="36576"/>
                </a:lnTo>
                <a:moveTo>
                  <a:pt x="1371600" y="91440"/>
                </a:moveTo>
                <a:cubicBezTo>
                  <a:pt x="1389888" y="100584"/>
                  <a:pt x="1417320" y="109728"/>
                  <a:pt x="1435608" y="118872"/>
                </a:cubicBezTo>
                <a:lnTo>
                  <a:pt x="1426464" y="137160"/>
                </a:lnTo>
                <a:cubicBezTo>
                  <a:pt x="1408176" y="118872"/>
                  <a:pt x="1389888" y="109728"/>
                  <a:pt x="1362456" y="100584"/>
                </a:cubicBezTo>
                <a:lnTo>
                  <a:pt x="1371600" y="91440"/>
                </a:lnTo>
                <a:moveTo>
                  <a:pt x="493776" y="118872"/>
                </a:moveTo>
                <a:cubicBezTo>
                  <a:pt x="512064" y="109728"/>
                  <a:pt x="539496" y="100584"/>
                  <a:pt x="557784" y="91440"/>
                </a:cubicBezTo>
                <a:lnTo>
                  <a:pt x="566928" y="100584"/>
                </a:lnTo>
                <a:cubicBezTo>
                  <a:pt x="539496" y="109728"/>
                  <a:pt x="521208" y="118872"/>
                  <a:pt x="502920" y="137160"/>
                </a:cubicBezTo>
                <a:lnTo>
                  <a:pt x="493776" y="118872"/>
                </a:lnTo>
                <a:moveTo>
                  <a:pt x="1499616" y="164592"/>
                </a:moveTo>
                <a:cubicBezTo>
                  <a:pt x="1517904" y="173736"/>
                  <a:pt x="1545336" y="192024"/>
                  <a:pt x="1563624" y="210312"/>
                </a:cubicBezTo>
                <a:lnTo>
                  <a:pt x="1554480" y="219456"/>
                </a:lnTo>
                <a:cubicBezTo>
                  <a:pt x="1536192" y="201168"/>
                  <a:pt x="1517904" y="182880"/>
                  <a:pt x="1490472" y="173736"/>
                </a:cubicBezTo>
                <a:lnTo>
                  <a:pt x="1499616" y="164592"/>
                </a:lnTo>
                <a:moveTo>
                  <a:pt x="365760" y="210312"/>
                </a:moveTo>
                <a:cubicBezTo>
                  <a:pt x="384048" y="192024"/>
                  <a:pt x="411480" y="173736"/>
                  <a:pt x="429768" y="164592"/>
                </a:cubicBezTo>
                <a:lnTo>
                  <a:pt x="438912" y="173736"/>
                </a:lnTo>
                <a:cubicBezTo>
                  <a:pt x="411480" y="182880"/>
                  <a:pt x="393192" y="201168"/>
                  <a:pt x="374904" y="219456"/>
                </a:cubicBezTo>
                <a:lnTo>
                  <a:pt x="365760" y="210312"/>
                </a:lnTo>
                <a:moveTo>
                  <a:pt x="1618488" y="256032"/>
                </a:moveTo>
                <a:cubicBezTo>
                  <a:pt x="1636776" y="274320"/>
                  <a:pt x="1655064" y="292608"/>
                  <a:pt x="1673352" y="310896"/>
                </a:cubicBezTo>
                <a:lnTo>
                  <a:pt x="1664208" y="320040"/>
                </a:lnTo>
                <a:cubicBezTo>
                  <a:pt x="1645920" y="301752"/>
                  <a:pt x="1627632" y="283464"/>
                  <a:pt x="1609344" y="265176"/>
                </a:cubicBezTo>
                <a:lnTo>
                  <a:pt x="1618488" y="256032"/>
                </a:lnTo>
                <a:moveTo>
                  <a:pt x="256032" y="310896"/>
                </a:moveTo>
                <a:cubicBezTo>
                  <a:pt x="274320" y="292608"/>
                  <a:pt x="292608" y="274320"/>
                  <a:pt x="310896" y="256032"/>
                </a:cubicBezTo>
                <a:lnTo>
                  <a:pt x="320040" y="265176"/>
                </a:lnTo>
                <a:cubicBezTo>
                  <a:pt x="301752" y="283464"/>
                  <a:pt x="283464" y="301752"/>
                  <a:pt x="265176" y="320040"/>
                </a:cubicBezTo>
                <a:lnTo>
                  <a:pt x="256032" y="310896"/>
                </a:lnTo>
                <a:moveTo>
                  <a:pt x="1719072" y="365760"/>
                </a:moveTo>
                <a:cubicBezTo>
                  <a:pt x="1737360" y="384048"/>
                  <a:pt x="1755648" y="411480"/>
                  <a:pt x="1764792" y="429768"/>
                </a:cubicBezTo>
                <a:lnTo>
                  <a:pt x="1755648" y="438912"/>
                </a:lnTo>
                <a:cubicBezTo>
                  <a:pt x="1746504" y="411480"/>
                  <a:pt x="1728216" y="393192"/>
                  <a:pt x="1709928" y="374904"/>
                </a:cubicBezTo>
                <a:lnTo>
                  <a:pt x="1719072" y="365760"/>
                </a:lnTo>
                <a:moveTo>
                  <a:pt x="164592" y="429768"/>
                </a:moveTo>
                <a:cubicBezTo>
                  <a:pt x="173736" y="411480"/>
                  <a:pt x="192024" y="384048"/>
                  <a:pt x="210312" y="365760"/>
                </a:cubicBezTo>
                <a:lnTo>
                  <a:pt x="219456" y="374904"/>
                </a:lnTo>
                <a:cubicBezTo>
                  <a:pt x="201168" y="393192"/>
                  <a:pt x="182880" y="411480"/>
                  <a:pt x="173736" y="438912"/>
                </a:cubicBezTo>
                <a:lnTo>
                  <a:pt x="164592" y="429768"/>
                </a:lnTo>
                <a:moveTo>
                  <a:pt x="1810512" y="493776"/>
                </a:moveTo>
                <a:cubicBezTo>
                  <a:pt x="1819656" y="512064"/>
                  <a:pt x="1828800" y="539496"/>
                  <a:pt x="1837944" y="557784"/>
                </a:cubicBezTo>
                <a:lnTo>
                  <a:pt x="1828800" y="566928"/>
                </a:lnTo>
                <a:cubicBezTo>
                  <a:pt x="1819656" y="539496"/>
                  <a:pt x="1810512" y="521208"/>
                  <a:pt x="1792224" y="502920"/>
                </a:cubicBezTo>
                <a:lnTo>
                  <a:pt x="1810512" y="493776"/>
                </a:lnTo>
                <a:moveTo>
                  <a:pt x="91440" y="557784"/>
                </a:moveTo>
                <a:cubicBezTo>
                  <a:pt x="100584" y="539496"/>
                  <a:pt x="109728" y="512064"/>
                  <a:pt x="118872" y="493776"/>
                </a:cubicBezTo>
                <a:lnTo>
                  <a:pt x="137160" y="502920"/>
                </a:lnTo>
                <a:cubicBezTo>
                  <a:pt x="118872" y="521208"/>
                  <a:pt x="109728" y="539496"/>
                  <a:pt x="100584" y="566928"/>
                </a:cubicBezTo>
                <a:lnTo>
                  <a:pt x="91440" y="557784"/>
                </a:lnTo>
                <a:moveTo>
                  <a:pt x="1874520" y="630936"/>
                </a:moveTo>
                <a:cubicBezTo>
                  <a:pt x="1883664" y="658368"/>
                  <a:pt x="1883664" y="676656"/>
                  <a:pt x="1892808" y="704088"/>
                </a:cubicBezTo>
                <a:lnTo>
                  <a:pt x="1883664" y="704088"/>
                </a:lnTo>
                <a:cubicBezTo>
                  <a:pt x="1874520" y="685800"/>
                  <a:pt x="1865376" y="658368"/>
                  <a:pt x="1856232" y="630936"/>
                </a:cubicBezTo>
                <a:lnTo>
                  <a:pt x="1874520" y="630936"/>
                </a:lnTo>
                <a:moveTo>
                  <a:pt x="36576" y="704088"/>
                </a:moveTo>
                <a:cubicBezTo>
                  <a:pt x="45720" y="676656"/>
                  <a:pt x="54864" y="658368"/>
                  <a:pt x="64008" y="630936"/>
                </a:cubicBezTo>
                <a:lnTo>
                  <a:pt x="73152" y="630936"/>
                </a:lnTo>
                <a:cubicBezTo>
                  <a:pt x="64008" y="658368"/>
                  <a:pt x="54864" y="685800"/>
                  <a:pt x="45720" y="704088"/>
                </a:cubicBezTo>
                <a:lnTo>
                  <a:pt x="36576" y="704088"/>
                </a:lnTo>
                <a:moveTo>
                  <a:pt x="1911096" y="777240"/>
                </a:moveTo>
                <a:cubicBezTo>
                  <a:pt x="1920240" y="804672"/>
                  <a:pt x="1920240" y="822960"/>
                  <a:pt x="1920240" y="850392"/>
                </a:cubicBezTo>
                <a:lnTo>
                  <a:pt x="1911096" y="850392"/>
                </a:lnTo>
                <a:cubicBezTo>
                  <a:pt x="1911096" y="832104"/>
                  <a:pt x="1901952" y="804672"/>
                  <a:pt x="1901952" y="777240"/>
                </a:cubicBezTo>
                <a:lnTo>
                  <a:pt x="1911096" y="777240"/>
                </a:lnTo>
                <a:moveTo>
                  <a:pt x="9144" y="850392"/>
                </a:moveTo>
                <a:cubicBezTo>
                  <a:pt x="9144" y="822960"/>
                  <a:pt x="9144" y="804672"/>
                  <a:pt x="18288" y="777240"/>
                </a:cubicBezTo>
                <a:lnTo>
                  <a:pt x="27432" y="777240"/>
                </a:lnTo>
                <a:cubicBezTo>
                  <a:pt x="27432" y="804672"/>
                  <a:pt x="18288" y="832104"/>
                  <a:pt x="18288" y="850392"/>
                </a:cubicBezTo>
                <a:lnTo>
                  <a:pt x="9144" y="850392"/>
                </a:lnTo>
                <a:moveTo>
                  <a:pt x="1929384" y="923544"/>
                </a:moveTo>
                <a:cubicBezTo>
                  <a:pt x="1929384" y="941832"/>
                  <a:pt x="1929384" y="950976"/>
                  <a:pt x="1929384" y="960120"/>
                </a:cubicBezTo>
                <a:cubicBezTo>
                  <a:pt x="1929384" y="978408"/>
                  <a:pt x="1929384" y="987552"/>
                  <a:pt x="1929384" y="1005840"/>
                </a:cubicBezTo>
                <a:lnTo>
                  <a:pt x="1920240" y="1005840"/>
                </a:lnTo>
                <a:cubicBezTo>
                  <a:pt x="1920240" y="987552"/>
                  <a:pt x="1920240" y="978408"/>
                  <a:pt x="1920240" y="960120"/>
                </a:cubicBezTo>
                <a:cubicBezTo>
                  <a:pt x="1920240" y="950976"/>
                  <a:pt x="1920240" y="941832"/>
                  <a:pt x="1920240" y="923544"/>
                </a:cubicBezTo>
                <a:lnTo>
                  <a:pt x="1929384" y="923544"/>
                </a:lnTo>
                <a:moveTo>
                  <a:pt x="0" y="960120"/>
                </a:moveTo>
                <a:cubicBezTo>
                  <a:pt x="0" y="950976"/>
                  <a:pt x="0" y="941832"/>
                  <a:pt x="0" y="923544"/>
                </a:cubicBezTo>
                <a:lnTo>
                  <a:pt x="9144" y="923544"/>
                </a:lnTo>
                <a:cubicBezTo>
                  <a:pt x="9144" y="941832"/>
                  <a:pt x="9144" y="950976"/>
                  <a:pt x="9144" y="960120"/>
                </a:cubicBezTo>
                <a:cubicBezTo>
                  <a:pt x="9144" y="978408"/>
                  <a:pt x="9144" y="987552"/>
                  <a:pt x="9144" y="1005840"/>
                </a:cubicBezTo>
                <a:lnTo>
                  <a:pt x="0" y="1005840"/>
                </a:lnTo>
                <a:cubicBezTo>
                  <a:pt x="0" y="987552"/>
                  <a:pt x="0" y="978408"/>
                  <a:pt x="0" y="960120"/>
                </a:cubicBezTo>
                <a:moveTo>
                  <a:pt x="1920240" y="1078992"/>
                </a:moveTo>
                <a:cubicBezTo>
                  <a:pt x="1920240" y="1106424"/>
                  <a:pt x="1920240" y="1124712"/>
                  <a:pt x="1911096" y="1152144"/>
                </a:cubicBezTo>
                <a:lnTo>
                  <a:pt x="1901952" y="1152144"/>
                </a:lnTo>
                <a:cubicBezTo>
                  <a:pt x="1901952" y="1124712"/>
                  <a:pt x="1911096" y="1097280"/>
                  <a:pt x="1911096" y="1078992"/>
                </a:cubicBezTo>
                <a:lnTo>
                  <a:pt x="1920240" y="1078992"/>
                </a:lnTo>
                <a:moveTo>
                  <a:pt x="18288" y="1152144"/>
                </a:moveTo>
                <a:cubicBezTo>
                  <a:pt x="9144" y="1124712"/>
                  <a:pt x="9144" y="1106424"/>
                  <a:pt x="9144" y="1078992"/>
                </a:cubicBezTo>
                <a:lnTo>
                  <a:pt x="18288" y="1078992"/>
                </a:lnTo>
                <a:cubicBezTo>
                  <a:pt x="18288" y="1097280"/>
                  <a:pt x="27432" y="1124712"/>
                  <a:pt x="27432" y="1152144"/>
                </a:cubicBezTo>
                <a:lnTo>
                  <a:pt x="18288" y="1152144"/>
                </a:lnTo>
                <a:moveTo>
                  <a:pt x="1892808" y="1225296"/>
                </a:moveTo>
                <a:cubicBezTo>
                  <a:pt x="1883664" y="1252728"/>
                  <a:pt x="1883664" y="1271016"/>
                  <a:pt x="1874520" y="1298448"/>
                </a:cubicBezTo>
                <a:lnTo>
                  <a:pt x="1856232" y="1298448"/>
                </a:lnTo>
                <a:cubicBezTo>
                  <a:pt x="1865376" y="1271016"/>
                  <a:pt x="1874520" y="1243584"/>
                  <a:pt x="1883664" y="1225296"/>
                </a:cubicBezTo>
                <a:lnTo>
                  <a:pt x="1892808" y="1225296"/>
                </a:lnTo>
                <a:moveTo>
                  <a:pt x="64008" y="1298448"/>
                </a:moveTo>
                <a:cubicBezTo>
                  <a:pt x="54864" y="1271016"/>
                  <a:pt x="45720" y="1252728"/>
                  <a:pt x="36576" y="1225296"/>
                </a:cubicBezTo>
                <a:lnTo>
                  <a:pt x="45720" y="1225296"/>
                </a:lnTo>
                <a:cubicBezTo>
                  <a:pt x="54864" y="1243584"/>
                  <a:pt x="64008" y="1271016"/>
                  <a:pt x="73152" y="1298448"/>
                </a:cubicBezTo>
                <a:lnTo>
                  <a:pt x="64008" y="1298448"/>
                </a:lnTo>
                <a:moveTo>
                  <a:pt x="1837944" y="1371600"/>
                </a:moveTo>
                <a:cubicBezTo>
                  <a:pt x="1828800" y="1389888"/>
                  <a:pt x="1819656" y="1417320"/>
                  <a:pt x="1810512" y="1435608"/>
                </a:cubicBezTo>
                <a:lnTo>
                  <a:pt x="1792224" y="1426464"/>
                </a:lnTo>
                <a:cubicBezTo>
                  <a:pt x="1810512" y="1408176"/>
                  <a:pt x="1819656" y="1389888"/>
                  <a:pt x="1828800" y="1362456"/>
                </a:cubicBezTo>
                <a:lnTo>
                  <a:pt x="1837944" y="1371600"/>
                </a:lnTo>
                <a:moveTo>
                  <a:pt x="118872" y="1435608"/>
                </a:moveTo>
                <a:cubicBezTo>
                  <a:pt x="109728" y="1417320"/>
                  <a:pt x="100584" y="1389888"/>
                  <a:pt x="91440" y="1371600"/>
                </a:cubicBezTo>
                <a:lnTo>
                  <a:pt x="100584" y="1362456"/>
                </a:lnTo>
                <a:cubicBezTo>
                  <a:pt x="109728" y="1389888"/>
                  <a:pt x="118872" y="1408176"/>
                  <a:pt x="137160" y="1426464"/>
                </a:cubicBezTo>
                <a:lnTo>
                  <a:pt x="118872" y="1435608"/>
                </a:lnTo>
                <a:moveTo>
                  <a:pt x="1764792" y="1499616"/>
                </a:moveTo>
                <a:cubicBezTo>
                  <a:pt x="1755648" y="1517904"/>
                  <a:pt x="1737360" y="1545336"/>
                  <a:pt x="1719072" y="1563624"/>
                </a:cubicBezTo>
                <a:lnTo>
                  <a:pt x="1709928" y="1554480"/>
                </a:lnTo>
                <a:cubicBezTo>
                  <a:pt x="1728216" y="1536192"/>
                  <a:pt x="1746504" y="1517904"/>
                  <a:pt x="1755648" y="1490472"/>
                </a:cubicBezTo>
                <a:lnTo>
                  <a:pt x="1764792" y="1499616"/>
                </a:lnTo>
                <a:moveTo>
                  <a:pt x="210312" y="1563624"/>
                </a:moveTo>
                <a:cubicBezTo>
                  <a:pt x="192024" y="1545336"/>
                  <a:pt x="173736" y="1517904"/>
                  <a:pt x="164592" y="1499616"/>
                </a:cubicBezTo>
                <a:lnTo>
                  <a:pt x="173736" y="1490472"/>
                </a:lnTo>
                <a:cubicBezTo>
                  <a:pt x="182880" y="1517904"/>
                  <a:pt x="201168" y="1536192"/>
                  <a:pt x="219456" y="1554480"/>
                </a:cubicBezTo>
                <a:lnTo>
                  <a:pt x="210312" y="1563624"/>
                </a:lnTo>
                <a:moveTo>
                  <a:pt x="1673352" y="1618488"/>
                </a:moveTo>
                <a:cubicBezTo>
                  <a:pt x="1655064" y="1636776"/>
                  <a:pt x="1636776" y="1655064"/>
                  <a:pt x="1618488" y="1673352"/>
                </a:cubicBezTo>
                <a:lnTo>
                  <a:pt x="1609344" y="1664208"/>
                </a:lnTo>
                <a:cubicBezTo>
                  <a:pt x="1627632" y="1645920"/>
                  <a:pt x="1645920" y="1627632"/>
                  <a:pt x="1664208" y="1609344"/>
                </a:cubicBezTo>
                <a:lnTo>
                  <a:pt x="1673352" y="1618488"/>
                </a:lnTo>
                <a:moveTo>
                  <a:pt x="310896" y="1673352"/>
                </a:moveTo>
                <a:cubicBezTo>
                  <a:pt x="292608" y="1655064"/>
                  <a:pt x="274320" y="1636776"/>
                  <a:pt x="256032" y="1618488"/>
                </a:cubicBezTo>
                <a:lnTo>
                  <a:pt x="265176" y="1609344"/>
                </a:lnTo>
                <a:cubicBezTo>
                  <a:pt x="283464" y="1627632"/>
                  <a:pt x="301752" y="1645920"/>
                  <a:pt x="320040" y="1664208"/>
                </a:cubicBezTo>
                <a:lnTo>
                  <a:pt x="310896" y="1673352"/>
                </a:lnTo>
                <a:moveTo>
                  <a:pt x="1563624" y="1719072"/>
                </a:moveTo>
                <a:cubicBezTo>
                  <a:pt x="1545336" y="1737360"/>
                  <a:pt x="1517904" y="1755648"/>
                  <a:pt x="1499616" y="1764792"/>
                </a:cubicBezTo>
                <a:lnTo>
                  <a:pt x="1490472" y="1755648"/>
                </a:lnTo>
                <a:cubicBezTo>
                  <a:pt x="1517904" y="1746504"/>
                  <a:pt x="1536192" y="1728216"/>
                  <a:pt x="1554480" y="1709928"/>
                </a:cubicBezTo>
                <a:lnTo>
                  <a:pt x="1563624" y="1719072"/>
                </a:lnTo>
                <a:moveTo>
                  <a:pt x="429768" y="1764792"/>
                </a:moveTo>
                <a:cubicBezTo>
                  <a:pt x="411480" y="1755648"/>
                  <a:pt x="384048" y="1737360"/>
                  <a:pt x="365760" y="1719072"/>
                </a:cubicBezTo>
                <a:lnTo>
                  <a:pt x="374904" y="1709928"/>
                </a:lnTo>
                <a:cubicBezTo>
                  <a:pt x="393192" y="1728216"/>
                  <a:pt x="411480" y="1746504"/>
                  <a:pt x="438912" y="1755648"/>
                </a:cubicBezTo>
                <a:lnTo>
                  <a:pt x="429768" y="1764792"/>
                </a:lnTo>
                <a:moveTo>
                  <a:pt x="557784" y="1837944"/>
                </a:moveTo>
                <a:cubicBezTo>
                  <a:pt x="539496" y="1828800"/>
                  <a:pt x="512064" y="1819656"/>
                  <a:pt x="493776" y="1810512"/>
                </a:cubicBezTo>
                <a:lnTo>
                  <a:pt x="502920" y="1792224"/>
                </a:lnTo>
                <a:cubicBezTo>
                  <a:pt x="521208" y="1810512"/>
                  <a:pt x="539496" y="1819656"/>
                  <a:pt x="566928" y="1828800"/>
                </a:cubicBezTo>
                <a:lnTo>
                  <a:pt x="557784" y="1837944"/>
                </a:lnTo>
                <a:moveTo>
                  <a:pt x="1435608" y="1810512"/>
                </a:moveTo>
                <a:cubicBezTo>
                  <a:pt x="1417320" y="1819656"/>
                  <a:pt x="1389888" y="1828800"/>
                  <a:pt x="1371600" y="1837944"/>
                </a:cubicBezTo>
                <a:lnTo>
                  <a:pt x="1362456" y="1828800"/>
                </a:lnTo>
                <a:cubicBezTo>
                  <a:pt x="1389888" y="1819656"/>
                  <a:pt x="1408176" y="1810512"/>
                  <a:pt x="1426464" y="1792224"/>
                </a:cubicBezTo>
                <a:lnTo>
                  <a:pt x="1435608" y="1810512"/>
                </a:lnTo>
                <a:moveTo>
                  <a:pt x="704088" y="1892808"/>
                </a:moveTo>
                <a:cubicBezTo>
                  <a:pt x="676656" y="1883664"/>
                  <a:pt x="658368" y="1874520"/>
                  <a:pt x="630936" y="1865376"/>
                </a:cubicBezTo>
                <a:lnTo>
                  <a:pt x="630936" y="1856232"/>
                </a:lnTo>
                <a:cubicBezTo>
                  <a:pt x="658368" y="1865376"/>
                  <a:pt x="685800" y="1874520"/>
                  <a:pt x="704088" y="1883664"/>
                </a:cubicBezTo>
                <a:lnTo>
                  <a:pt x="704088" y="1892808"/>
                </a:lnTo>
                <a:moveTo>
                  <a:pt x="1298448" y="1865376"/>
                </a:moveTo>
                <a:cubicBezTo>
                  <a:pt x="1271016" y="1874520"/>
                  <a:pt x="1252728" y="1883664"/>
                  <a:pt x="1225296" y="1892808"/>
                </a:cubicBezTo>
                <a:lnTo>
                  <a:pt x="1225296" y="1883664"/>
                </a:lnTo>
                <a:cubicBezTo>
                  <a:pt x="1243584" y="1874520"/>
                  <a:pt x="1271016" y="1865376"/>
                  <a:pt x="1298448" y="1856232"/>
                </a:cubicBezTo>
                <a:lnTo>
                  <a:pt x="1298448" y="1865376"/>
                </a:lnTo>
                <a:moveTo>
                  <a:pt x="850392" y="1920240"/>
                </a:moveTo>
                <a:cubicBezTo>
                  <a:pt x="822960" y="1920240"/>
                  <a:pt x="804672" y="1911096"/>
                  <a:pt x="777240" y="1911096"/>
                </a:cubicBezTo>
                <a:lnTo>
                  <a:pt x="777240" y="1901952"/>
                </a:lnTo>
                <a:cubicBezTo>
                  <a:pt x="804672" y="1901952"/>
                  <a:pt x="832104" y="1911096"/>
                  <a:pt x="850392" y="1911096"/>
                </a:cubicBezTo>
                <a:lnTo>
                  <a:pt x="850392" y="1920240"/>
                </a:lnTo>
                <a:moveTo>
                  <a:pt x="1152144" y="1911096"/>
                </a:moveTo>
                <a:cubicBezTo>
                  <a:pt x="1124712" y="1911096"/>
                  <a:pt x="1106424" y="1920240"/>
                  <a:pt x="1078992" y="1920240"/>
                </a:cubicBezTo>
                <a:lnTo>
                  <a:pt x="1078992" y="1911096"/>
                </a:lnTo>
                <a:cubicBezTo>
                  <a:pt x="1106424" y="1911096"/>
                  <a:pt x="1124712" y="1901952"/>
                  <a:pt x="1152144" y="1901952"/>
                </a:cubicBezTo>
                <a:lnTo>
                  <a:pt x="1152144" y="1911096"/>
                </a:lnTo>
                <a:moveTo>
                  <a:pt x="969264" y="1929384"/>
                </a:moveTo>
                <a:cubicBezTo>
                  <a:pt x="950976" y="1929384"/>
                  <a:pt x="941832" y="1929384"/>
                  <a:pt x="923544" y="1929384"/>
                </a:cubicBezTo>
                <a:lnTo>
                  <a:pt x="923544" y="1911096"/>
                </a:lnTo>
                <a:cubicBezTo>
                  <a:pt x="941832" y="1920240"/>
                  <a:pt x="950976" y="1920240"/>
                  <a:pt x="969264" y="1920240"/>
                </a:cubicBezTo>
                <a:cubicBezTo>
                  <a:pt x="978408" y="1920240"/>
                  <a:pt x="987552" y="1920240"/>
                  <a:pt x="1005840" y="1911096"/>
                </a:cubicBezTo>
                <a:lnTo>
                  <a:pt x="1005840" y="1929384"/>
                </a:lnTo>
                <a:cubicBezTo>
                  <a:pt x="987552" y="1929384"/>
                  <a:pt x="978408" y="1929384"/>
                  <a:pt x="969264" y="1929384"/>
                </a:cubicBezTo>
              </a:path>
            </a:pathLst>
          </a:custGeom>
          <a:gradFill>
            <a:gsLst>
              <a:gs pos="0">
                <a:schemeClr val="accent1">
                  <a:alpha val="100000"/>
                </a:schemeClr>
              </a:gs>
              <a:gs pos="100000">
                <a:schemeClr val="accent1">
                  <a:alpha val="10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0" tIns="0" rIns="0" bIns="0" anchor="ctr" anchorCtr="0">
            <a:noAutofit/>
          </a:bodyPr>
          <a:p>
            <a:pPr algn="ctr"/>
            <a:r>
              <a:rPr lang="zh-CN" altLang="en-US" sz="2000" b="1" dirty="0">
                <a:solidFill>
                  <a:schemeClr val="tx1">
                    <a:lumMod val="100000"/>
                  </a:schemeClr>
                </a:solidFill>
                <a:latin typeface="微软雅黑" panose="020B0503020204020204" charset="-122"/>
                <a:ea typeface="微软雅黑" panose="020B0503020204020204" charset="-122"/>
                <a:cs typeface="+mn-ea"/>
              </a:rPr>
              <a:t>按表现</a:t>
            </a:r>
            <a:endParaRPr lang="zh-CN" altLang="en-US" sz="2000" b="1" dirty="0">
              <a:solidFill>
                <a:schemeClr val="tx1">
                  <a:lumMod val="100000"/>
                </a:schemeClr>
              </a:solidFill>
              <a:latin typeface="微软雅黑" panose="020B0503020204020204" charset="-122"/>
              <a:ea typeface="微软雅黑" panose="020B0503020204020204" charset="-122"/>
              <a:cs typeface="+mn-ea"/>
            </a:endParaRPr>
          </a:p>
          <a:p>
            <a:pPr algn="ctr"/>
            <a:r>
              <a:rPr lang="zh-CN" altLang="en-US" sz="2000" b="1" dirty="0">
                <a:solidFill>
                  <a:schemeClr val="tx1">
                    <a:lumMod val="100000"/>
                  </a:schemeClr>
                </a:solidFill>
                <a:latin typeface="微软雅黑" panose="020B0503020204020204" charset="-122"/>
                <a:ea typeface="微软雅黑" panose="020B0503020204020204" charset="-122"/>
                <a:cs typeface="+mn-ea"/>
              </a:rPr>
              <a:t>形式</a:t>
            </a:r>
            <a:endParaRPr lang="zh-CN" altLang="en-US" sz="2000" b="1" dirty="0">
              <a:solidFill>
                <a:schemeClr val="tx1">
                  <a:lumMod val="100000"/>
                </a:schemeClr>
              </a:solidFill>
              <a:latin typeface="微软雅黑" panose="020B0503020204020204" charset="-122"/>
              <a:ea typeface="微软雅黑" panose="020B0503020204020204" charset="-122"/>
              <a:cs typeface="+mn-ea"/>
            </a:endParaRPr>
          </a:p>
        </p:txBody>
      </p:sp>
      <p:sp>
        <p:nvSpPr>
          <p:cNvPr id="7" name="对象2"/>
          <p:cNvSpPr/>
          <p:nvPr>
            <p:custDataLst>
              <p:tags r:id="rId2"/>
            </p:custDataLst>
          </p:nvPr>
        </p:nvSpPr>
        <p:spPr>
          <a:xfrm>
            <a:off x="2853055" y="5514340"/>
            <a:ext cx="8096885" cy="983615"/>
          </a:xfrm>
          <a:custGeom>
            <a:avLst/>
            <a:gdLst/>
            <a:ahLst/>
            <a:cxnLst/>
            <a:rect l="l" t="t" r="r" b="b"/>
            <a:pathLst>
              <a:path w="8193024" h="1536192">
                <a:moveTo>
                  <a:pt x="0" y="658368"/>
                </a:moveTo>
                <a:lnTo>
                  <a:pt x="0" y="786384"/>
                </a:lnTo>
                <a:cubicBezTo>
                  <a:pt x="0" y="1197864"/>
                  <a:pt x="338328" y="1536192"/>
                  <a:pt x="758952" y="1536192"/>
                </a:cubicBezTo>
                <a:lnTo>
                  <a:pt x="8193024" y="1536192"/>
                </a:lnTo>
                <a:lnTo>
                  <a:pt x="8193024" y="0"/>
                </a:lnTo>
                <a:lnTo>
                  <a:pt x="585216" y="0"/>
                </a:lnTo>
                <a:cubicBezTo>
                  <a:pt x="448056" y="265176"/>
                  <a:pt x="246888" y="484632"/>
                  <a:pt x="0" y="658368"/>
                </a:cubicBezTo>
              </a:path>
            </a:pathLst>
          </a:custGeom>
          <a:gradFill>
            <a:gsLst>
              <a:gs pos="0">
                <a:schemeClr val="lt1">
                  <a:alpha val="0"/>
                </a:schemeClr>
              </a:gs>
              <a:gs pos="100000">
                <a:schemeClr val="accent1">
                  <a:alpha val="10000"/>
                </a:schemeClr>
              </a:gs>
            </a:gsLst>
            <a:lin ang="10800000" scaled="0"/>
          </a:gradFill>
          <a:ln w="12700">
            <a:gradFill>
              <a:gsLst>
                <a:gs pos="0">
                  <a:schemeClr val="bg1">
                    <a:alpha val="0"/>
                  </a:schemeClr>
                </a:gs>
                <a:gs pos="100000">
                  <a:schemeClr val="accent1">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619885" rIns="91440" numCol="1" spcCol="0" rtlCol="0" fromWordArt="0" anchor="ctr" anchorCtr="1" forceAA="0" compatLnSpc="1">
            <a:noAutofit/>
          </a:bodyPr>
          <a:p>
            <a:pPr lvl="0" algn="l">
              <a:lnSpc>
                <a:spcPct val="150000"/>
              </a:lnSpc>
              <a:spcBef>
                <a:spcPct val="0"/>
              </a:spcBef>
              <a:spcAft>
                <a:spcPct val="0"/>
              </a:spcAft>
              <a:buClrTx/>
              <a:buSzTx/>
              <a:buFontTx/>
            </a:pPr>
            <a:r>
              <a:rPr lang="zh-CN" altLang="en-US" b="1" dirty="0">
                <a:solidFill>
                  <a:schemeClr val="accent1"/>
                </a:solidFill>
                <a:latin typeface="微软雅黑" panose="020B0503020204020204" charset="-122"/>
                <a:ea typeface="微软雅黑" panose="020B0503020204020204" charset="-122"/>
                <a:cs typeface="+mn-ea"/>
                <a:sym typeface="+mn-ea"/>
              </a:rPr>
              <a:t>口述史料：</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是人们口头讲述并被记录下来的史料。如神话、传说、故事、史诗、回忆录、访谈录等。</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5" name="对象3"/>
          <p:cNvSpPr/>
          <p:nvPr>
            <p:custDataLst>
              <p:tags r:id="rId3"/>
            </p:custDataLst>
          </p:nvPr>
        </p:nvSpPr>
        <p:spPr>
          <a:xfrm>
            <a:off x="3245485" y="4495800"/>
            <a:ext cx="7703185" cy="983615"/>
          </a:xfrm>
          <a:custGeom>
            <a:avLst/>
            <a:gdLst/>
            <a:ahLst/>
            <a:cxnLst/>
            <a:rect l="l" t="t" r="r" b="b"/>
            <a:pathLst>
              <a:path w="7543800" h="1536192">
                <a:moveTo>
                  <a:pt x="0" y="1536192"/>
                </a:moveTo>
                <a:cubicBezTo>
                  <a:pt x="109728" y="1298448"/>
                  <a:pt x="164592" y="1042416"/>
                  <a:pt x="164592" y="768096"/>
                </a:cubicBezTo>
                <a:cubicBezTo>
                  <a:pt x="164592" y="493776"/>
                  <a:pt x="109728" y="237744"/>
                  <a:pt x="9144" y="0"/>
                </a:cubicBezTo>
                <a:lnTo>
                  <a:pt x="7543800" y="0"/>
                </a:lnTo>
                <a:lnTo>
                  <a:pt x="7543800" y="1536192"/>
                </a:lnTo>
                <a:lnTo>
                  <a:pt x="0" y="1536192"/>
                </a:lnTo>
              </a:path>
            </a:pathLst>
          </a:custGeom>
          <a:gradFill>
            <a:gsLst>
              <a:gs pos="0">
                <a:schemeClr val="lt1">
                  <a:alpha val="0"/>
                </a:schemeClr>
              </a:gs>
              <a:gs pos="100000">
                <a:schemeClr val="accent2">
                  <a:alpha val="10000"/>
                </a:schemeClr>
              </a:gs>
            </a:gsLst>
            <a:lin ang="10800000" scaled="0"/>
          </a:gradFill>
          <a:ln w="12700">
            <a:gradFill>
              <a:gsLst>
                <a:gs pos="0">
                  <a:schemeClr val="bg1">
                    <a:alpha val="0"/>
                  </a:schemeClr>
                </a:gs>
                <a:gs pos="100000">
                  <a:schemeClr val="accent2">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619885" rIns="91440" numCol="1" spcCol="0" rtlCol="0" fromWordArt="0" anchor="ctr" anchorCtr="1" forceAA="0" compatLnSpc="1">
            <a:noAutofit/>
          </a:bodyPr>
          <a:p>
            <a:pPr lvl="0" algn="l">
              <a:lnSpc>
                <a:spcPct val="150000"/>
              </a:lnSpc>
              <a:spcBef>
                <a:spcPct val="0"/>
              </a:spcBef>
              <a:spcAft>
                <a:spcPct val="0"/>
              </a:spcAft>
              <a:buClrTx/>
              <a:buSzTx/>
              <a:buFontTx/>
            </a:pPr>
            <a:r>
              <a:rPr lang="zh-CN" altLang="en-US" b="1" dirty="0">
                <a:solidFill>
                  <a:schemeClr val="accent2"/>
                </a:solidFill>
                <a:latin typeface="微软雅黑" panose="020B0503020204020204" charset="-122"/>
                <a:ea typeface="微软雅黑" panose="020B0503020204020204" charset="-122"/>
                <a:cs typeface="+mn-ea"/>
                <a:sym typeface="+mn-ea"/>
              </a:rPr>
              <a:t>实物史料：</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是指历史上遗留下来的各种物件。包括各类文物、古迹、遗址、建筑、碑刻、雕塑和绘画等。</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9" name="对象4"/>
          <p:cNvSpPr/>
          <p:nvPr>
            <p:custDataLst>
              <p:tags r:id="rId4"/>
            </p:custDataLst>
          </p:nvPr>
        </p:nvSpPr>
        <p:spPr>
          <a:xfrm>
            <a:off x="2853055" y="3477260"/>
            <a:ext cx="8096250" cy="977900"/>
          </a:xfrm>
          <a:custGeom>
            <a:avLst/>
            <a:gdLst/>
            <a:ahLst/>
            <a:cxnLst/>
            <a:rect l="l" t="t" r="r" b="b"/>
            <a:pathLst>
              <a:path w="8193024" h="1527048">
                <a:moveTo>
                  <a:pt x="758952" y="0"/>
                </a:moveTo>
                <a:cubicBezTo>
                  <a:pt x="338328" y="0"/>
                  <a:pt x="0" y="329184"/>
                  <a:pt x="0" y="740664"/>
                </a:cubicBezTo>
                <a:lnTo>
                  <a:pt x="0" y="868680"/>
                </a:lnTo>
                <a:cubicBezTo>
                  <a:pt x="246888" y="1042416"/>
                  <a:pt x="448056" y="1261872"/>
                  <a:pt x="585216" y="1527048"/>
                </a:cubicBezTo>
                <a:lnTo>
                  <a:pt x="8193024" y="1527048"/>
                </a:lnTo>
                <a:lnTo>
                  <a:pt x="8193024" y="0"/>
                </a:lnTo>
                <a:lnTo>
                  <a:pt x="758952" y="0"/>
                </a:lnTo>
              </a:path>
            </a:pathLst>
          </a:custGeom>
          <a:gradFill>
            <a:gsLst>
              <a:gs pos="0">
                <a:schemeClr val="lt1">
                  <a:alpha val="0"/>
                </a:schemeClr>
              </a:gs>
              <a:gs pos="100000">
                <a:schemeClr val="accent1">
                  <a:alpha val="10000"/>
                </a:schemeClr>
              </a:gs>
            </a:gsLst>
            <a:lin ang="10800000" scaled="0"/>
          </a:gradFill>
          <a:ln w="12700">
            <a:gradFill>
              <a:gsLst>
                <a:gs pos="0">
                  <a:schemeClr val="bg1">
                    <a:alpha val="0"/>
                  </a:schemeClr>
                </a:gs>
                <a:gs pos="100000">
                  <a:schemeClr val="accent1">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619885" rIns="91440" numCol="1" spcCol="0" rtlCol="0" fromWordArt="0" anchor="ctr" anchorCtr="1" forceAA="0" compatLnSpc="1">
            <a:noAutofit/>
          </a:bodyPr>
          <a:p>
            <a:pPr lvl="0" algn="l">
              <a:lnSpc>
                <a:spcPct val="150000"/>
              </a:lnSpc>
              <a:spcBef>
                <a:spcPct val="0"/>
              </a:spcBef>
              <a:spcAft>
                <a:spcPct val="0"/>
              </a:spcAft>
              <a:buClrTx/>
              <a:buSzTx/>
              <a:buFontTx/>
            </a:pPr>
            <a:r>
              <a:rPr lang="zh-CN" altLang="en-US" b="1" dirty="0">
                <a:solidFill>
                  <a:schemeClr val="accent1"/>
                </a:solidFill>
                <a:latin typeface="微软雅黑" panose="020B0503020204020204" charset="-122"/>
                <a:ea typeface="微软雅黑" panose="020B0503020204020204" charset="-122"/>
                <a:cs typeface="+mn-ea"/>
                <a:sym typeface="+mn-ea"/>
              </a:rPr>
              <a:t>文献史料：</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是指一切以文字形式记录的史料。如史书、档案、传记、笔记、报刊等。</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9" name="对象5"/>
          <p:cNvSpPr/>
          <p:nvPr>
            <p:custDataLst>
              <p:tags r:id="rId5"/>
            </p:custDataLst>
          </p:nvPr>
        </p:nvSpPr>
        <p:spPr>
          <a:xfrm>
            <a:off x="1096963" y="3892747"/>
            <a:ext cx="2048976" cy="2048976"/>
          </a:xfrm>
          <a:custGeom>
            <a:avLst/>
            <a:gdLst/>
            <a:ahLst/>
            <a:cxnLst/>
            <a:rect l="l" t="t" r="r" b="b"/>
            <a:pathLst>
              <a:path w="3200400" h="3200400">
                <a:moveTo>
                  <a:pt x="1600200" y="3200400"/>
                </a:moveTo>
                <a:cubicBezTo>
                  <a:pt x="2487168" y="3200400"/>
                  <a:pt x="3200400" y="2478024"/>
                  <a:pt x="3200400" y="1600200"/>
                </a:cubicBezTo>
                <a:cubicBezTo>
                  <a:pt x="3200400" y="713232"/>
                  <a:pt x="2487168" y="0"/>
                  <a:pt x="1600200" y="0"/>
                </a:cubicBezTo>
                <a:cubicBezTo>
                  <a:pt x="713232" y="0"/>
                  <a:pt x="0" y="713232"/>
                  <a:pt x="0" y="1600200"/>
                </a:cubicBezTo>
                <a:cubicBezTo>
                  <a:pt x="0" y="2478024"/>
                  <a:pt x="713232" y="3200400"/>
                  <a:pt x="1600200" y="3200400"/>
                </a:cubicBezTo>
                <a:moveTo>
                  <a:pt x="1600200" y="2770632"/>
                </a:moveTo>
                <a:cubicBezTo>
                  <a:pt x="2249424" y="2770632"/>
                  <a:pt x="2770632" y="2249424"/>
                  <a:pt x="2770632" y="1600200"/>
                </a:cubicBezTo>
                <a:cubicBezTo>
                  <a:pt x="2770632" y="950976"/>
                  <a:pt x="2249424" y="429768"/>
                  <a:pt x="1600200" y="429768"/>
                </a:cubicBezTo>
                <a:cubicBezTo>
                  <a:pt x="950976" y="429768"/>
                  <a:pt x="429768" y="950976"/>
                  <a:pt x="429768" y="1600200"/>
                </a:cubicBezTo>
                <a:cubicBezTo>
                  <a:pt x="429768" y="2249424"/>
                  <a:pt x="950976" y="2770632"/>
                  <a:pt x="1600200" y="2770632"/>
                </a:cubicBezTo>
              </a:path>
            </a:pathLst>
          </a:custGeom>
          <a:gradFill>
            <a:gsLst>
              <a:gs pos="0">
                <a:schemeClr val="accent1">
                  <a:alpha val="20000"/>
                </a:schemeClr>
              </a:gs>
              <a:gs pos="100000">
                <a:schemeClr val="accent1">
                  <a:alpha val="2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p>
            <a:endParaRPr lang="zh-CN" altLang="en-US" sz="2000">
              <a:solidFill>
                <a:schemeClr val="lt1"/>
              </a:solidFill>
              <a:latin typeface="微软雅黑" panose="020B0503020204020204" charset="-122"/>
              <a:ea typeface="微软雅黑" panose="020B0503020204020204" charset="-122"/>
            </a:endParaRPr>
          </a:p>
        </p:txBody>
      </p:sp>
      <p:sp>
        <p:nvSpPr>
          <p:cNvPr id="20" name="对象6"/>
          <p:cNvSpPr/>
          <p:nvPr>
            <p:custDataLst>
              <p:tags r:id="rId6"/>
            </p:custDataLst>
          </p:nvPr>
        </p:nvSpPr>
        <p:spPr>
          <a:xfrm>
            <a:off x="1184776" y="3986252"/>
            <a:ext cx="1867495" cy="1867495"/>
          </a:xfrm>
          <a:custGeom>
            <a:avLst/>
            <a:gdLst/>
            <a:ahLst/>
            <a:cxnLst/>
            <a:rect l="l" t="t" r="r" b="b"/>
            <a:pathLst>
              <a:path w="2916936" h="2916936">
                <a:moveTo>
                  <a:pt x="1453896" y="2916936"/>
                </a:moveTo>
                <a:cubicBezTo>
                  <a:pt x="2258568" y="2916936"/>
                  <a:pt x="2916936" y="2258568"/>
                  <a:pt x="2916936" y="1453896"/>
                </a:cubicBezTo>
                <a:cubicBezTo>
                  <a:pt x="2916936" y="649224"/>
                  <a:pt x="2258568" y="0"/>
                  <a:pt x="1453896" y="0"/>
                </a:cubicBezTo>
                <a:cubicBezTo>
                  <a:pt x="649224" y="0"/>
                  <a:pt x="0" y="649224"/>
                  <a:pt x="0" y="1453896"/>
                </a:cubicBezTo>
                <a:cubicBezTo>
                  <a:pt x="0" y="2258568"/>
                  <a:pt x="649224" y="2916936"/>
                  <a:pt x="1453896" y="2916936"/>
                </a:cubicBezTo>
                <a:moveTo>
                  <a:pt x="1453896" y="2523744"/>
                </a:moveTo>
                <a:cubicBezTo>
                  <a:pt x="2048256" y="2523744"/>
                  <a:pt x="2523744" y="2048256"/>
                  <a:pt x="2523744" y="1453896"/>
                </a:cubicBezTo>
                <a:cubicBezTo>
                  <a:pt x="2523744" y="868680"/>
                  <a:pt x="2048256" y="393192"/>
                  <a:pt x="1453896" y="393192"/>
                </a:cubicBezTo>
                <a:cubicBezTo>
                  <a:pt x="868680" y="393192"/>
                  <a:pt x="393192" y="868680"/>
                  <a:pt x="393192" y="1453896"/>
                </a:cubicBezTo>
                <a:cubicBezTo>
                  <a:pt x="393192" y="2048256"/>
                  <a:pt x="868680" y="2523744"/>
                  <a:pt x="1453896" y="2523744"/>
                </a:cubicBezTo>
              </a:path>
            </a:pathLst>
          </a:custGeom>
          <a:gradFill>
            <a:gsLst>
              <a:gs pos="0">
                <a:schemeClr val="accent1">
                  <a:alpha val="100000"/>
                </a:schemeClr>
              </a:gs>
              <a:gs pos="100000">
                <a:schemeClr val="accent1">
                  <a:alpha val="10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p>
            <a:endParaRPr lang="zh-CN" altLang="en-US" sz="2000">
              <a:solidFill>
                <a:schemeClr val="lt1"/>
              </a:solidFill>
              <a:latin typeface="微软雅黑" panose="020B0503020204020204" charset="-122"/>
              <a:ea typeface="微软雅黑" panose="020B0503020204020204" charset="-122"/>
            </a:endParaRPr>
          </a:p>
        </p:txBody>
      </p:sp>
      <p:sp>
        <p:nvSpPr>
          <p:cNvPr id="11" name="椭圆 10"/>
          <p:cNvSpPr/>
          <p:nvPr>
            <p:custDataLst>
              <p:tags r:id="rId7"/>
            </p:custDataLst>
          </p:nvPr>
        </p:nvSpPr>
        <p:spPr>
          <a:xfrm>
            <a:off x="3316281" y="3802088"/>
            <a:ext cx="327283" cy="327283"/>
          </a:xfrm>
          <a:prstGeom prst="ellipse">
            <a:avLst/>
          </a:prstGeom>
          <a:gradFill>
            <a:gsLst>
              <a:gs pos="0">
                <a:schemeClr val="accent1">
                  <a:alpha val="100000"/>
                </a:schemeClr>
              </a:gs>
              <a:gs pos="100000">
                <a:schemeClr val="accent1">
                  <a:alpha val="100000"/>
                </a:schemeClr>
              </a:gs>
            </a:gsLst>
            <a:lin ang="3594000" scaled="0"/>
          </a:gradFill>
          <a:effectLst>
            <a:outerShdw blurRad="254000" dist="50800" dir="5400000" sx="102000" sy="102000" algn="ctr" rotWithShape="0">
              <a:schemeClr val="accent1">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1600" b="1">
                <a:solidFill>
                  <a:schemeClr val="lt1">
                    <a:lumMod val="100000"/>
                  </a:schemeClr>
                </a:solidFill>
                <a:latin typeface="微软雅黑" panose="020B0503020204020204" charset="-122"/>
                <a:ea typeface="微软雅黑" panose="020B0503020204020204" charset="-122"/>
                <a:cs typeface="+mn-ea"/>
                <a:sym typeface="+mn-ea"/>
              </a:rPr>
              <a:t>01</a:t>
            </a:r>
            <a:endParaRPr lang="en-US" altLang="zh-CN" sz="16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14" name="椭圆 13"/>
          <p:cNvSpPr/>
          <p:nvPr>
            <p:custDataLst>
              <p:tags r:id="rId8"/>
            </p:custDataLst>
          </p:nvPr>
        </p:nvSpPr>
        <p:spPr>
          <a:xfrm>
            <a:off x="3462636" y="4820884"/>
            <a:ext cx="327283" cy="327283"/>
          </a:xfrm>
          <a:prstGeom prst="ellipse">
            <a:avLst/>
          </a:prstGeom>
          <a:gradFill>
            <a:gsLst>
              <a:gs pos="0">
                <a:schemeClr val="accent2">
                  <a:alpha val="100000"/>
                </a:schemeClr>
              </a:gs>
              <a:gs pos="100000">
                <a:schemeClr val="accent2">
                  <a:alpha val="100000"/>
                </a:schemeClr>
              </a:gs>
            </a:gsLst>
            <a:lin ang="3594000" scaled="0"/>
          </a:gradFill>
          <a:effectLst>
            <a:outerShdw blurRad="254000" dist="50800" dir="5400000" sx="102000" sy="102000" algn="ctr" rotWithShape="0">
              <a:schemeClr val="accent2">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1600" b="1">
                <a:solidFill>
                  <a:schemeClr val="lt1">
                    <a:lumMod val="100000"/>
                  </a:schemeClr>
                </a:solidFill>
                <a:latin typeface="微软雅黑" panose="020B0503020204020204" charset="-122"/>
                <a:ea typeface="微软雅黑" panose="020B0503020204020204" charset="-122"/>
                <a:cs typeface="+mn-ea"/>
                <a:sym typeface="+mn-ea"/>
              </a:rPr>
              <a:t>02</a:t>
            </a:r>
            <a:endParaRPr lang="en-US" altLang="zh-CN" sz="16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16" name="椭圆 15"/>
          <p:cNvSpPr/>
          <p:nvPr>
            <p:custDataLst>
              <p:tags r:id="rId9"/>
            </p:custDataLst>
          </p:nvPr>
        </p:nvSpPr>
        <p:spPr>
          <a:xfrm>
            <a:off x="3316281" y="5842527"/>
            <a:ext cx="327283" cy="327283"/>
          </a:xfrm>
          <a:prstGeom prst="ellipse">
            <a:avLst/>
          </a:prstGeom>
          <a:gradFill>
            <a:gsLst>
              <a:gs pos="0">
                <a:schemeClr val="accent1">
                  <a:alpha val="100000"/>
                </a:schemeClr>
              </a:gs>
              <a:gs pos="100000">
                <a:schemeClr val="accent1">
                  <a:alpha val="100000"/>
                </a:schemeClr>
              </a:gs>
            </a:gsLst>
            <a:lin ang="3594000" scaled="0"/>
          </a:gradFill>
          <a:effectLst>
            <a:outerShdw blurRad="254000" dist="50800" dir="5400000" sx="102000" sy="102000" algn="ctr" rotWithShape="0">
              <a:schemeClr val="accent1">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1600" b="1">
                <a:solidFill>
                  <a:schemeClr val="lt1">
                    <a:lumMod val="100000"/>
                  </a:schemeClr>
                </a:solidFill>
                <a:latin typeface="微软雅黑" panose="020B0503020204020204" charset="-122"/>
                <a:ea typeface="微软雅黑" panose="020B0503020204020204" charset="-122"/>
                <a:cs typeface="+mn-ea"/>
                <a:sym typeface="+mn-ea"/>
              </a:rPr>
              <a:t>03</a:t>
            </a:r>
            <a:endParaRPr lang="en-US" altLang="zh-CN" sz="1600" b="1">
              <a:solidFill>
                <a:schemeClr val="lt1">
                  <a:lumMod val="100000"/>
                </a:schemeClr>
              </a:solidFill>
              <a:latin typeface="微软雅黑" panose="020B0503020204020204" charset="-122"/>
              <a:ea typeface="微软雅黑" panose="020B0503020204020204" charset="-122"/>
              <a:cs typeface="+mn-ea"/>
              <a:sym typeface="+mn-ea"/>
            </a:endParaRPr>
          </a:p>
        </p:txBody>
      </p:sp>
      <p:grpSp>
        <p:nvGrpSpPr>
          <p:cNvPr id="23" name="组合 22"/>
          <p:cNvGrpSpPr/>
          <p:nvPr/>
        </p:nvGrpSpPr>
        <p:grpSpPr>
          <a:xfrm>
            <a:off x="-303530" y="1193165"/>
            <a:ext cx="11997055" cy="2386965"/>
            <a:chOff x="-366" y="2007"/>
            <a:chExt cx="18893" cy="3759"/>
          </a:xfrm>
        </p:grpSpPr>
        <p:sp>
          <p:nvSpPr>
            <p:cNvPr id="18" name="矩形 17"/>
            <p:cNvSpPr/>
            <p:nvPr>
              <p:custDataLst>
                <p:tags r:id="rId10"/>
              </p:custDataLst>
            </p:nvPr>
          </p:nvSpPr>
          <p:spPr>
            <a:xfrm>
              <a:off x="-366" y="2007"/>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古籍、史料类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21" name="矩形 20"/>
            <p:cNvSpPr/>
            <p:nvPr>
              <p:custDataLst>
                <p:tags r:id="rId11"/>
              </p:custDataLst>
            </p:nvPr>
          </p:nvSpPr>
          <p:spPr>
            <a:xfrm>
              <a:off x="1791" y="2752"/>
              <a:ext cx="16736" cy="3014"/>
            </a:xfrm>
            <a:prstGeom prst="rect">
              <a:avLst/>
            </a:prstGeom>
            <a:noFill/>
          </p:spPr>
          <p:txBody>
            <a:bodyPr wrap="square" lIns="0" tIns="0" rIns="0" bIns="0" rtlCol="0">
              <a:noAutofit/>
            </a:bodyPr>
            <a:p>
              <a:pPr indent="0" algn="just" fontAlgn="auto">
                <a:lnSpc>
                  <a:spcPts val="4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古籍，是中国古代书籍的简称，主要是指书写或印刷于</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1912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年以前，具有中国古典装帧形式的书籍。古籍归属于文献史料，是史料中的重要组成部分。我们常说的</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前四史</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《史记》《汉书》《后汉书》《三国志》</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就是比较权威、可靠的文献史料。</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8" name="椭圆 37"/>
          <p:cNvSpPr/>
          <p:nvPr>
            <p:custDataLst>
              <p:tags r:id="rId1"/>
            </p:custDataLst>
          </p:nvPr>
        </p:nvSpPr>
        <p:spPr>
          <a:xfrm>
            <a:off x="5104757" y="3448528"/>
            <a:ext cx="1904281" cy="1904281"/>
          </a:xfrm>
          <a:prstGeom prst="ellipse">
            <a:avLst/>
          </a:prstGeom>
          <a:gradFill>
            <a:gsLst>
              <a:gs pos="0">
                <a:schemeClr val="accent1">
                  <a:lumMod val="20000"/>
                  <a:lumOff val="80000"/>
                  <a:alpha val="0"/>
                </a:schemeClr>
              </a:gs>
              <a:gs pos="100000">
                <a:schemeClr val="accent1">
                  <a:lumMod val="20000"/>
                  <a:lumOff val="80000"/>
                  <a:alpha val="5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2000" dirty="0">
              <a:solidFill>
                <a:schemeClr val="lt1"/>
              </a:solidFill>
              <a:latin typeface="微软雅黑" panose="020B0503020204020204" charset="-122"/>
              <a:ea typeface="微软雅黑" panose="020B0503020204020204" charset="-122"/>
              <a:sym typeface="+mn-ea"/>
            </a:endParaRPr>
          </a:p>
        </p:txBody>
      </p:sp>
      <p:sp>
        <p:nvSpPr>
          <p:cNvPr id="39" name="椭圆 38"/>
          <p:cNvSpPr/>
          <p:nvPr>
            <p:custDataLst>
              <p:tags r:id="rId2"/>
            </p:custDataLst>
          </p:nvPr>
        </p:nvSpPr>
        <p:spPr>
          <a:xfrm>
            <a:off x="5333065" y="3680950"/>
            <a:ext cx="1439737" cy="1439737"/>
          </a:xfrm>
          <a:prstGeom prst="ellipse">
            <a:avLst/>
          </a:prstGeom>
          <a:gradFill>
            <a:gsLst>
              <a:gs pos="100000">
                <a:schemeClr val="accent1">
                  <a:alpha val="100000"/>
                </a:schemeClr>
              </a:gs>
              <a:gs pos="50000">
                <a:schemeClr val="accent1">
                  <a:lumMod val="80000"/>
                  <a:lumOff val="20000"/>
                  <a:alpha val="100000"/>
                </a:schemeClr>
              </a:gs>
              <a:gs pos="0">
                <a:schemeClr val="accent1">
                  <a:lumMod val="60000"/>
                  <a:lumOff val="40000"/>
                  <a:alpha val="100000"/>
                </a:schemeClr>
              </a:gs>
            </a:gsLst>
            <a:lin ang="16200000" scaled="0"/>
          </a:gradFill>
          <a:ln>
            <a:noFill/>
          </a:ln>
          <a:effectLst>
            <a:outerShdw blurRad="215900" dist="381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rmAutofit/>
          </a:bodyPr>
          <a:lstStyle/>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按学术</a:t>
            </a:r>
            <a:endParaRPr lang="zh-CN" altLang="en-US" sz="2000" b="1" dirty="0">
              <a:solidFill>
                <a:srgbClr val="FFFFFF"/>
              </a:solidFill>
              <a:latin typeface="微软雅黑" panose="020B0503020204020204" charset="-122"/>
              <a:ea typeface="微软雅黑" panose="020B0503020204020204" charset="-122"/>
              <a:cs typeface="+mn-ea"/>
            </a:endParaRPr>
          </a:p>
          <a:p>
            <a:pPr algn="ctr">
              <a:spcBef>
                <a:spcPct val="0"/>
              </a:spcBef>
              <a:spcAft>
                <a:spcPct val="0"/>
              </a:spcAft>
            </a:pPr>
            <a:r>
              <a:rPr lang="zh-CN" altLang="en-US" sz="2000" b="1" dirty="0">
                <a:solidFill>
                  <a:srgbClr val="FFFFFF"/>
                </a:solidFill>
                <a:latin typeface="微软雅黑" panose="020B0503020204020204" charset="-122"/>
                <a:ea typeface="微软雅黑" panose="020B0503020204020204" charset="-122"/>
                <a:cs typeface="+mn-ea"/>
              </a:rPr>
              <a:t>价值</a:t>
            </a:r>
            <a:endParaRPr lang="zh-CN" altLang="en-US" sz="2000" b="1" dirty="0">
              <a:solidFill>
                <a:srgbClr val="FFFFFF"/>
              </a:solidFill>
              <a:latin typeface="微软雅黑" panose="020B0503020204020204" charset="-122"/>
              <a:ea typeface="微软雅黑" panose="020B0503020204020204" charset="-122"/>
              <a:cs typeface="+mn-ea"/>
            </a:endParaRPr>
          </a:p>
        </p:txBody>
      </p:sp>
      <p:sp>
        <p:nvSpPr>
          <p:cNvPr id="40" name="矩形 39"/>
          <p:cNvSpPr/>
          <p:nvPr>
            <p:custDataLst>
              <p:tags r:id="rId3"/>
            </p:custDataLst>
          </p:nvPr>
        </p:nvSpPr>
        <p:spPr>
          <a:xfrm>
            <a:off x="1702747" y="3806931"/>
            <a:ext cx="3165550" cy="355796"/>
          </a:xfrm>
          <a:prstGeom prst="rect">
            <a:avLst/>
          </a:prstGeom>
          <a:noFill/>
        </p:spPr>
        <p:txBody>
          <a:bodyPr wrap="square" lIns="0" tIns="0" rIns="0" bIns="0" rtlCol="0" anchor="b">
            <a:noAutofit/>
          </a:bodyPr>
          <a:lstStyle/>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第一手史料</a:t>
            </a:r>
            <a:endParaRPr lang="zh-CN" altLang="en-US" sz="2000" b="1" dirty="0">
              <a:solidFill>
                <a:schemeClr val="accent1"/>
              </a:solidFill>
              <a:latin typeface="微软雅黑" panose="020B0503020204020204" charset="-122"/>
              <a:ea typeface="微软雅黑" panose="020B0503020204020204" charset="-122"/>
              <a:cs typeface="+mn-ea"/>
              <a:sym typeface="+mn-ea"/>
            </a:endParaRPr>
          </a:p>
        </p:txBody>
      </p:sp>
      <p:sp>
        <p:nvSpPr>
          <p:cNvPr id="41" name="矩形 40"/>
          <p:cNvSpPr/>
          <p:nvPr>
            <p:custDataLst>
              <p:tags r:id="rId4"/>
            </p:custDataLst>
          </p:nvPr>
        </p:nvSpPr>
        <p:spPr>
          <a:xfrm>
            <a:off x="490538" y="4176879"/>
            <a:ext cx="4378118" cy="862988"/>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又称</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直接史料</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或</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原始史料</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，是指在历史事件发生的当时由当事人、目击者或其他直接相关人员记录的原始资料，更接近历史原貌，史料价值最高。</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42" name="弧形 41"/>
          <p:cNvSpPr/>
          <p:nvPr>
            <p:custDataLst>
              <p:tags r:id="rId5"/>
            </p:custDataLst>
          </p:nvPr>
        </p:nvSpPr>
        <p:spPr>
          <a:xfrm rot="20460000">
            <a:off x="5216340" y="3567310"/>
            <a:ext cx="1680739" cy="1680739"/>
          </a:xfrm>
          <a:prstGeom prst="arc">
            <a:avLst>
              <a:gd name="adj1" fmla="val 12007265"/>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3" name="弧形 42"/>
          <p:cNvSpPr/>
          <p:nvPr>
            <p:custDataLst>
              <p:tags r:id="rId6"/>
            </p:custDataLst>
          </p:nvPr>
        </p:nvSpPr>
        <p:spPr>
          <a:xfrm rot="9660000">
            <a:off x="5216340" y="3544170"/>
            <a:ext cx="1680739" cy="1680739"/>
          </a:xfrm>
          <a:prstGeom prst="arc">
            <a:avLst>
              <a:gd name="adj1" fmla="val 11982301"/>
              <a:gd name="adj2" fmla="val 0"/>
            </a:avLst>
          </a:prstGeom>
          <a:ln>
            <a:gradFill>
              <a:gsLst>
                <a:gs pos="100000">
                  <a:schemeClr val="accent1">
                    <a:alpha val="5000"/>
                  </a:schemeClr>
                </a:gs>
                <a:gs pos="0">
                  <a:schemeClr val="accent1">
                    <a:alpha val="100000"/>
                  </a:schemeClr>
                </a:gs>
              </a:gsLst>
              <a:lin ang="0" scaled="1"/>
            </a:gradFill>
            <a:headEnd type="oval"/>
          </a:ln>
        </p:spPr>
        <p:style>
          <a:lnRef idx="2">
            <a:schemeClr val="accent1"/>
          </a:lnRef>
          <a:fillRef idx="0">
            <a:srgbClr val="FFFFFF"/>
          </a:fillRef>
          <a:effectRef idx="0">
            <a:srgbClr val="FFFFFF"/>
          </a:effectRef>
          <a:fontRef idx="minor">
            <a:schemeClr val="tx1"/>
          </a:fontRef>
        </p:style>
        <p:txBody>
          <a:bodyPr vert="horz" wrap="square" tIns="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2000">
              <a:solidFill>
                <a:schemeClr val="tx1"/>
              </a:solidFill>
              <a:latin typeface="微软雅黑" panose="020B0503020204020204" charset="-122"/>
              <a:ea typeface="微软雅黑" panose="020B0503020204020204" charset="-122"/>
              <a:sym typeface="+mn-ea"/>
            </a:endParaRPr>
          </a:p>
        </p:txBody>
      </p:sp>
      <p:sp>
        <p:nvSpPr>
          <p:cNvPr id="44" name="矩形 43"/>
          <p:cNvSpPr/>
          <p:nvPr>
            <p:custDataLst>
              <p:tags r:id="rId7"/>
            </p:custDataLst>
          </p:nvPr>
        </p:nvSpPr>
        <p:spPr>
          <a:xfrm flipH="1">
            <a:off x="7254152" y="3806931"/>
            <a:ext cx="3198176" cy="355796"/>
          </a:xfrm>
          <a:prstGeom prst="rect">
            <a:avLst/>
          </a:prstGeom>
          <a:noFill/>
        </p:spPr>
        <p:txBody>
          <a:bodyPr wrap="square" lIns="0" tIns="0" rIns="0" bIns="0" rtlCol="0" anchor="b">
            <a:noAutofit/>
          </a:bodyPr>
          <a:lstStyle/>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微软雅黑" panose="020B0503020204020204" charset="-122"/>
                <a:sym typeface="+mn-ea"/>
              </a:rPr>
              <a:t>第二手史料</a:t>
            </a:r>
            <a:r>
              <a:rPr lang="en-US" altLang="zh-CN" sz="2000" b="1" dirty="0">
                <a:solidFill>
                  <a:schemeClr val="accent2"/>
                </a:solidFill>
                <a:latin typeface="微软雅黑" panose="020B0503020204020204" charset="-122"/>
                <a:ea typeface="微软雅黑" panose="020B0503020204020204" charset="-122"/>
                <a:cs typeface="微软雅黑" panose="020B0503020204020204" charset="-122"/>
                <a:sym typeface="+mn-ea"/>
              </a:rPr>
              <a:t> </a:t>
            </a:r>
            <a:endParaRPr lang="en-US" altLang="zh-CN" sz="2000" b="1"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45" name="矩形 44"/>
          <p:cNvSpPr/>
          <p:nvPr>
            <p:custDataLst>
              <p:tags r:id="rId8"/>
            </p:custDataLst>
          </p:nvPr>
        </p:nvSpPr>
        <p:spPr>
          <a:xfrm flipH="1">
            <a:off x="7251281" y="4176879"/>
            <a:ext cx="4556226" cy="862988"/>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又称</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间接史料</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，是距离历史事件较远，通常是后人分析、解释和研究一手史料后得出的记录和转述，需要与其他史料相互印证，以确保其真实性和可信度。</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nvGrpSpPr>
          <p:cNvPr id="46" name="组合 45"/>
          <p:cNvGrpSpPr/>
          <p:nvPr/>
        </p:nvGrpSpPr>
        <p:grpSpPr>
          <a:xfrm>
            <a:off x="-303530" y="1193165"/>
            <a:ext cx="11997055" cy="2386965"/>
            <a:chOff x="-366" y="2007"/>
            <a:chExt cx="18893" cy="3759"/>
          </a:xfrm>
        </p:grpSpPr>
        <p:sp>
          <p:nvSpPr>
            <p:cNvPr id="47" name="矩形 46"/>
            <p:cNvSpPr/>
            <p:nvPr>
              <p:custDataLst>
                <p:tags r:id="rId9"/>
              </p:custDataLst>
            </p:nvPr>
          </p:nvSpPr>
          <p:spPr>
            <a:xfrm>
              <a:off x="-366" y="2007"/>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古籍、史料类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48" name="矩形 47"/>
            <p:cNvSpPr/>
            <p:nvPr>
              <p:custDataLst>
                <p:tags r:id="rId10"/>
              </p:custDataLst>
            </p:nvPr>
          </p:nvSpPr>
          <p:spPr>
            <a:xfrm>
              <a:off x="1791" y="2752"/>
              <a:ext cx="16736" cy="3014"/>
            </a:xfrm>
            <a:prstGeom prst="rect">
              <a:avLst/>
            </a:prstGeom>
            <a:noFill/>
          </p:spPr>
          <p:txBody>
            <a:bodyPr wrap="square" lIns="0" tIns="0" rIns="0" bIns="0" rtlCol="0">
              <a:noAutofit/>
            </a:bodyPr>
            <a:p>
              <a:pPr indent="0" algn="just" fontAlgn="auto">
                <a:lnSpc>
                  <a:spcPts val="4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古籍，是中国古代书籍的简称，主要是指书写或印刷于</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1912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年以前，具有中国古典装帧形式的书籍。古籍归属于文献史料，是史料中的重要组成部分。我们常说的</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前四史</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《史记》《汉书》《后汉书》《三国志》</a:t>
              </a:r>
              <a:r>
                <a:rPr kumimoji="1" lang="en-US" altLang="zh-CN" sz="200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就是比较权威、可靠的文献史料。</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rPr>
                <a:t>04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rPr>
                <a:t>数据收集</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703570" y="1457325"/>
            <a:ext cx="5732780" cy="4650740"/>
            <a:chOff x="9266" y="2295"/>
            <a:chExt cx="9028" cy="7324"/>
          </a:xfrm>
        </p:grpSpPr>
        <p:sp>
          <p:nvSpPr>
            <p:cNvPr id="13" name="文本框 12"/>
            <p:cNvSpPr txBox="1"/>
            <p:nvPr/>
          </p:nvSpPr>
          <p:spPr>
            <a:xfrm>
              <a:off x="9464" y="8603"/>
              <a:ext cx="8546" cy="1017"/>
            </a:xfrm>
            <a:prstGeom prst="rect">
              <a:avLst/>
            </a:prstGeom>
          </p:spPr>
          <p:txBody>
            <a:bodyPr wrap="square" lIns="0" tIns="0" rIns="0" bIns="0" rtlCol="0" anchor="t">
              <a:spAutoFit/>
            </a:bodyPr>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世界卫生组织发布的</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《世界视觉报告》</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成果，</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出自数据新闻作品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《视力障碍：翻越</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看不见</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的藩篱》</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65" name="图片 10"/>
            <p:cNvPicPr>
              <a:picLocks noChangeAspect="1"/>
            </p:cNvPicPr>
            <p:nvPr/>
          </p:nvPicPr>
          <p:blipFill>
            <a:blip r:embed="rId1"/>
            <a:stretch>
              <a:fillRect/>
            </a:stretch>
          </p:blipFill>
          <p:spPr>
            <a:xfrm>
              <a:off x="9266" y="2295"/>
              <a:ext cx="9028" cy="6107"/>
            </a:xfrm>
            <a:prstGeom prst="rect">
              <a:avLst/>
            </a:prstGeom>
            <a:noFill/>
            <a:ln>
              <a:noFill/>
            </a:ln>
          </p:spPr>
        </p:pic>
      </p:grpSp>
      <p:grpSp>
        <p:nvGrpSpPr>
          <p:cNvPr id="7" name="组合 6"/>
          <p:cNvGrpSpPr/>
          <p:nvPr/>
        </p:nvGrpSpPr>
        <p:grpSpPr>
          <a:xfrm>
            <a:off x="467360" y="1529080"/>
            <a:ext cx="4740275" cy="4529455"/>
            <a:chOff x="944" y="2568"/>
            <a:chExt cx="7465" cy="7133"/>
          </a:xfrm>
        </p:grpSpPr>
        <p:sp>
          <p:nvSpPr>
            <p:cNvPr id="5" name="矩形 4"/>
            <p:cNvSpPr/>
            <p:nvPr>
              <p:custDataLst>
                <p:tags r:id="rId2"/>
              </p:custDataLst>
            </p:nvPr>
          </p:nvSpPr>
          <p:spPr>
            <a:xfrm>
              <a:off x="944" y="2568"/>
              <a:ext cx="7465"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400" b="1">
                  <a:solidFill>
                    <a:schemeClr val="accent1"/>
                  </a:solidFill>
                  <a:latin typeface="微软雅黑" panose="020B0503020204020204" charset="-122"/>
                  <a:ea typeface="微软雅黑" panose="020B0503020204020204" charset="-122"/>
                  <a:cs typeface="+mn-ea"/>
                  <a:sym typeface="+mn-ea"/>
                </a:rPr>
                <a:t>调查报告、学术文献、年鉴类</a:t>
              </a:r>
              <a:endParaRPr lang="zh-CN" altLang="en-US" sz="2400" b="1">
                <a:solidFill>
                  <a:schemeClr val="accent1"/>
                </a:solidFill>
                <a:latin typeface="微软雅黑" panose="020B0503020204020204" charset="-122"/>
                <a:ea typeface="微软雅黑" panose="020B0503020204020204" charset="-122"/>
                <a:cs typeface="+mn-ea"/>
                <a:sym typeface="+mn-ea"/>
              </a:endParaRPr>
            </a:p>
          </p:txBody>
        </p:sp>
        <p:sp>
          <p:nvSpPr>
            <p:cNvPr id="6" name="矩形 5"/>
            <p:cNvSpPr/>
            <p:nvPr>
              <p:custDataLst>
                <p:tags r:id="rId3"/>
              </p:custDataLst>
            </p:nvPr>
          </p:nvSpPr>
          <p:spPr>
            <a:xfrm>
              <a:off x="1834" y="3352"/>
              <a:ext cx="6309" cy="6349"/>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调查报告是指对某一问题、现象或事件进行深入调查，经过分析、综合，从而揭示其本质规律的书面报告。按调查主体、对象、频率、范围，可以将调查报告划分为不同的种类。</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7"/>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7"/>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0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29.7,&quot;left&quot;:10.45,&quot;top&quot;:129.2,&quot;width&quot;:425.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68.7,&quot;left&quot;:10.45,&quot;top&quot;:90.2,&quot;width&quot;:898.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29.7,&quot;left&quot;:10.45,&quot;top&quot;:129.2,&quot;width&quot;:451.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5.95,&quot;left&quot;:5.4,&quot;top&quot;:102.95,&quot;width&quot;:4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5.95,&quot;left&quot;:5.4,&quot;top&quot;:102.95,&quot;width&quot;: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8"/>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8"/>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5.95,&quot;left&quot;:5.4,&quot;top&quot;:102.95,&quot;width&quot;:46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2.xml><?xml version="1.0" encoding="utf-8"?>
<p:tagLst xmlns:p="http://schemas.openxmlformats.org/presentationml/2006/main">
  <p:tag name="KSO_WM_DIAGRAM_VIRTUALLY_FRAME" val="{&quot;height&quot;:456.15,&quot;left&quot;:5.4,&quot;top&quot;:102.75,&quot;width&quot;:651.2}"/>
</p:tagLst>
</file>

<file path=ppt/tags/tag11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9"/>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9"/>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2*l_h_f*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6499938964844,&quot;left&quot;:54.377960205078125,&quot;top&quot;:145.15,&quot;width&quot;:851.2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5.xml><?xml version="1.0" encoding="utf-8"?>
<p:tagLst xmlns:p="http://schemas.openxmlformats.org/presentationml/2006/main">
  <p:tag name="KSO_WM_DIAGRAM_VIRTUALLY_FRAME" val="{&quot;height&quot;:456.15,&quot;left&quot;:5.4,&quot;top&quot;:102.75,&quot;width&quot;:651.2}"/>
</p:tagLst>
</file>

<file path=ppt/tags/tag12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8.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9.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10"/>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0.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f*1_3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3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1.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3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2.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3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3.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f*1_2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2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4.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5.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6.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f*1_1_1"/>
  <p:tag name="KSO_WM_TEMPLATE_CATEGORY" val="diagram"/>
  <p:tag name="KSO_WM_TEMPLATE_INDEX" val="20236933"/>
  <p:tag name="KSO_WM_UNIT_LAYERLEVEL" val="1_1_1"/>
  <p:tag name="KSO_WM_TAG_VERSION" val="3.0"/>
  <p:tag name="KSO_WM_BEAUTIFY_FLAG" val="#wm#"/>
  <p:tag name="KSO_WM_UNIT_SUBTYPE" val="a"/>
  <p:tag name="KSO_WM_UNIT_NOCLEAR" val="0"/>
  <p:tag name="KSO_WM_UNIT_VALUE" val="39"/>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输入您的项正文，文字是您思想的提炼，请尽量言简意赅的阐述观点。&#10;"/>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7.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38.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39.xml><?xml version="1.0" encoding="utf-8"?>
<p:tagLst xmlns:p="http://schemas.openxmlformats.org/presentationml/2006/main">
  <p:tag name="KSO_WM_DIAGRAM_VIRTUALLY_FRAME" val="{&quot;height&quot;:456.15,&quot;left&quot;:5.4,&quot;top&quot;:102.75,&quot;width&quot;:651.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1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4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9_1*m_i*1_1"/>
  <p:tag name="KSO_WM_TEMPLATE_CATEGORY" val="diagram"/>
  <p:tag name="KSO_WM_TEMPLATE_INDEX" val="20231459"/>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433.6,&quot;left&quot;:551.05,&quot;top&quot;:87.8,&quot;width&quot;:339.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43.xml><?xml version="1.0" encoding="utf-8"?>
<p:tagLst xmlns:p="http://schemas.openxmlformats.org/presentationml/2006/main">
  <p:tag name="KSO_WM_DIAGRAM_VIRTUALLY_FRAME" val="{&quot;height&quot;:433.6,&quot;left&quot;:551.05,&quot;top&quot;:87.8,&quot;width&quot;:339.5}"/>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1_2"/>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2"/>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45.xml><?xml version="1.0" encoding="utf-8"?>
<p:tagLst xmlns:p="http://schemas.openxmlformats.org/presentationml/2006/main">
  <p:tag name="KSO_WM_DIAGRAM_VIRTUALLY_FRAME" val="{&quot;height&quot;:388.3748779296875,&quot;left&quot;:392.4249572753906,&quot;top&quot;:129.96256103515626,&quot;width&quot;:849.650085449218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1457_1*m_h_i*1_1_1"/>
  <p:tag name="KSO_WM_TEMPLATE_CATEGORY" val="diagram"/>
  <p:tag name="KSO_WM_TEMPLATE_INDEX" val="2023145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433.6,&quot;left&quot;:551.05,&quot;top&quot;:87.8,&quot;width&quot;:33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1_3"/>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3"/>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48.xml><?xml version="1.0" encoding="utf-8"?>
<p:tagLst xmlns:p="http://schemas.openxmlformats.org/presentationml/2006/main">
  <p:tag name="KSO_WM_DIAGRAM_VIRTUALLY_FRAME" val="{&quot;height&quot;:433.6,&quot;left&quot;:551.05,&quot;top&quot;:87.8,&quot;width&quot;:339.5}"/>
</p:tagLst>
</file>

<file path=ppt/tags/tag149.xml><?xml version="1.0" encoding="utf-8"?>
<p:tagLst xmlns:p="http://schemas.openxmlformats.org/presentationml/2006/main">
  <p:tag name="KSO_WM_DIAGRAM_VIRTUALLY_FRAME" val="{&quot;height&quot;:388.3748779296875,&quot;left&quot;:392.4249572753906,&quot;top&quot;:129.96256103515626,&quot;width&quot;:849.6500854492188}"/>
</p:tagLst>
</file>

<file path=ppt/tags/tag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4824_3*l_h_f*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BEAUTIFY_FLAG" val="#wm#"/>
  <p:tag name="KSO_WM_DIAGRAM_GROUP_CODE" val="l1-1"/>
  <p:tag name="KSO_WM_DIAGRAM_VERSION" val="3"/>
  <p:tag name="KSO_WM_DIAGRAM_COLOR_TRICK" val="1"/>
  <p:tag name="KSO_WM_DIAGRAM_COLOR_TEXT_CAN_REMOVE" val="n"/>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2_2"/>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2_2"/>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gradient&quot;:[{&quot;brightness&quot;:0,&quot;colorType&quot;:1,&quot;foreColorIndex&quot;:5,&quot;pos&quot;:0.05000000074505806,&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1457_1*m_h_i*1_2_1"/>
  <p:tag name="KSO_WM_TEMPLATE_CATEGORY" val="diagram"/>
  <p:tag name="KSO_WM_TEMPLATE_INDEX" val="2023145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433.6,&quot;left&quot;:551.05,&quot;top&quot;:87.8,&quot;width&quot;:33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2_3"/>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2_3"/>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53.xml><?xml version="1.0" encoding="utf-8"?>
<p:tagLst xmlns:p="http://schemas.openxmlformats.org/presentationml/2006/main">
  <p:tag name="KSO_WM_DIAGRAM_VIRTUALLY_FRAME" val="{&quot;height&quot;:433.6,&quot;left&quot;:551.05,&quot;top&quot;:87.8,&quot;width&quot;:339.5}"/>
</p:tagLst>
</file>

<file path=ppt/tags/tag154.xml><?xml version="1.0" encoding="utf-8"?>
<p:tagLst xmlns:p="http://schemas.openxmlformats.org/presentationml/2006/main">
  <p:tag name="KSO_WM_DIAGRAM_VIRTUALLY_FRAME" val="{&quot;height&quot;:433.6,&quot;left&quot;:551.05,&quot;top&quot;:87.8,&quot;width&quot;:339.5}"/>
</p:tagLst>
</file>

<file path=ppt/tags/tag155.xml><?xml version="1.0" encoding="utf-8"?>
<p:tagLst xmlns:p="http://schemas.openxmlformats.org/presentationml/2006/main">
  <p:tag name="KSO_WM_DIAGRAM_VIRTUALLY_FRAME" val="{&quot;height&quot;:433.6,&quot;left&quot;:551.05,&quot;top&quot;:87.8,&quot;width&quot;:339.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1_2"/>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2"/>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0.8799999952316284,&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7.xml><?xml version="1.0" encoding="utf-8"?>
<p:tagLst xmlns:p="http://schemas.openxmlformats.org/presentationml/2006/main">
  <p:tag name="KSO_WM_DIAGRAM_VIRTUALLY_FRAME" val="{&quot;height&quot;:388.3748779296875,&quot;left&quot;:392.4249572753906,&quot;top&quot;:129.96256103515626,&quot;width&quot;:849.6500854492188}"/>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1457_1*m_h_i*1_1_1"/>
  <p:tag name="KSO_WM_TEMPLATE_CATEGORY" val="diagram"/>
  <p:tag name="KSO_WM_TEMPLATE_INDEX" val="2023145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m1-1"/>
  <p:tag name="KSO_WM_DIAGRAM_MAX_ITEMCNT" val="6"/>
  <p:tag name="KSO_WM_DIAGRAM_MIN_ITEMCNT" val="3"/>
  <p:tag name="KSO_WM_DIAGRAM_VIRTUALLY_FRAME" val="{&quot;height&quot;:433.6,&quot;left&quot;:551.05,&quot;top&quot;:87.8,&quot;width&quot;:339.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7_1*m_h_i*1_1_3"/>
  <p:tag name="KSO_WM_TEMPLATE_CATEGORY" val="diagram"/>
  <p:tag name="KSO_WM_TEMPLATE_INDEX" val="20231457"/>
  <p:tag name="KSO_WM_UNIT_LAYERLEVEL" val="1_1_1"/>
  <p:tag name="KSO_WM_TAG_VERSION" val="3.0"/>
  <p:tag name="KSO_WM_DIAGRAM_VERSION" val="3"/>
  <p:tag name="KSO_WM_DIAGRAM_COLOR_TRICK" val="1"/>
  <p:tag name="KSO_WM_DIAGRAM_COLOR_TEXT_CAN_REMOVE" val="n"/>
  <p:tag name="KSO_WM_DIAGRAM_GROUP_CODE" val="m1-1"/>
  <p:tag name="KSO_WM_UNIT_TYPE" val="m_h_i"/>
  <p:tag name="KSO_WM_UNIT_INDEX" val="1_1_3"/>
  <p:tag name="KSO_WM_DIAGRAM_MAX_ITEMCNT" val="6"/>
  <p:tag name="KSO_WM_DIAGRAM_MIN_ITEMCNT" val="3"/>
  <p:tag name="KSO_WM_DIAGRAM_VIRTUALLY_FRAME" val="{&quot;height&quot;:433.6,&quot;left&quot;:551.05,&quot;top&quot;:87.8,&quot;width&quot;:339.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4824_3*l_h_f*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BEAUTIFY_FLAG" val="#wm#"/>
  <p:tag name="KSO_WM_DIAGRAM_GROUP_CODE" val="l1-1"/>
  <p:tag name="KSO_WM_DIAGRAM_VERSION" val="3"/>
  <p:tag name="KSO_WM_DIAGRAM_COLOR_TRICK" val="1"/>
  <p:tag name="KSO_WM_DIAGRAM_COLOR_TEXT_CAN_REMOVE" val="n"/>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0.xml><?xml version="1.0" encoding="utf-8"?>
<p:tagLst xmlns:p="http://schemas.openxmlformats.org/presentationml/2006/main">
  <p:tag name="KSO_WM_DIAGRAM_VIRTUALLY_FRAME" val="{&quot;height&quot;:433.6,&quot;left&quot;:551.05,&quot;top&quot;:87.8,&quot;width&quot;:339.5}"/>
</p:tagLst>
</file>

<file path=ppt/tags/tag161.xml><?xml version="1.0" encoding="utf-8"?>
<p:tagLst xmlns:p="http://schemas.openxmlformats.org/presentationml/2006/main">
  <p:tag name="KSO_WM_DIAGRAM_VIRTUALLY_FRAME" val="{&quot;height&quot;:456.15,&quot;left&quot;:5.4,&quot;top&quot;:102.75,&quot;width&quot;:651.2}"/>
</p:tagLst>
</file>

<file path=ppt/tags/tag16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4.xml><?xml version="1.0" encoding="utf-8"?>
<p:tagLst xmlns:p="http://schemas.openxmlformats.org/presentationml/2006/main">
  <p:tag name="KSO_WM_DIAGRAM_VIRTUALLY_FRAME" val="{&quot;height&quot;:456.15,&quot;left&quot;:5.4,&quot;top&quot;:102.75,&quot;width&quot;:651.2}"/>
</p:tagLst>
</file>

<file path=ppt/tags/tag16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7.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4824_3*l_h_f*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BEAUTIFY_FLAG" val="#wm#"/>
  <p:tag name="KSO_WM_DIAGRAM_GROUP_CODE" val="l1-1"/>
  <p:tag name="KSO_WM_DIAGRAM_VERSION" val="3"/>
  <p:tag name="KSO_WM_DIAGRAM_COLOR_TRICK" val="1"/>
  <p:tag name="KSO_WM_DIAGRAM_COLOR_TEXT_CAN_REMOVE" val="n"/>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71.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3"/>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1"/>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2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2_2"/>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9_1*m_i*1_1"/>
  <p:tag name="KSO_WM_TEMPLATE_CATEGORY" val="diagram"/>
  <p:tag name="KSO_WM_TEMPLATE_INDEX" val="20231459"/>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76.xml><?xml version="1.0" encoding="utf-8"?>
<p:tagLst xmlns:p="http://schemas.openxmlformats.org/presentationml/2006/main">
  <p:tag name="KSO_WM_DIAGRAM_VIRTUALLY_FRAME" val="{&quot;height&quot;:370.1795959472656,&quot;left&quot;:272.1417236328125,&quot;top&quot;:145.9602020263672,&quot;width&quot;:863.7248118002584}"/>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3"/>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3"/>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800000011920929,&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1"/>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1"/>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gradient&quot;:[{&quot;brightness&quot;:-0.25,&quot;colorType&quot;:1,&quot;foreColorIndex&quot;:5,&quot;pos&quot;:0.9930099844932556,&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6_2*m_h_i*1_1_2"/>
  <p:tag name="KSO_WM_TEMPLATE_CATEGORY" val="diagram"/>
  <p:tag name="KSO_WM_TEMPLATE_INDEX" val="20231456"/>
  <p:tag name="KSO_WM_UNIT_LAYERLEVEL" val="1_1_1"/>
  <p:tag name="KSO_WM_TAG_VERSION" val="3.0"/>
  <p:tag name="KSO_WM_DIAGRAM_VERSION" val="3"/>
  <p:tag name="KSO_WM_DIAGRAM_GROUP_CODE" val="m1-1"/>
  <p:tag name="KSO_WM_UNIT_TYPE" val="m_h_i"/>
  <p:tag name="KSO_WM_UNIT_INDEX" val="1_1_2"/>
  <p:tag name="KSO_WM_DIAGRAM_COLOR_TRICK" val="1"/>
  <p:tag name="KSO_WM_DIAGRAM_COLOR_TEXT_CAN_REMOVE" val="n"/>
  <p:tag name="KSO_WM_DIAGRAM_MAX_ITEMCNT" val="6"/>
  <p:tag name="KSO_WM_DIAGRAM_MIN_ITEMCNT" val="2"/>
  <p:tag name="KSO_WM_DIAGRAM_VIRTUALLY_FRAME" val="{&quot;height&quot;:370.1795959472656,&quot;left&quot;:272.1417236328125,&quot;top&quot;:145.9602020263672,&quot;width&quot;:863.724811800258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diagram20234824_3*l_h_f*1_4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54"/>
  <p:tag name="KSO_WM_DIAGRAM_GROUP_CODE" val="l1-1"/>
  <p:tag name="KSO_WM_DIAGRAM_VERSION" val="3"/>
  <p:tag name="KSO_WM_DIAGRAM_COLOR_TRICK" val="1"/>
  <p:tag name="KSO_WM_DIAGRAM_COLOR_TEXT_CAN_REMOVE" val="n"/>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0.xml><?xml version="1.0" encoding="utf-8"?>
<p:tagLst xmlns:p="http://schemas.openxmlformats.org/presentationml/2006/main">
  <p:tag name="KSO_WM_DIAGRAM_VIRTUALLY_FRAME" val="{&quot;height&quot;:433.6,&quot;left&quot;:551.05,&quot;top&quot;:87.8,&quot;width&quot;:339.5}"/>
</p:tagLst>
</file>

<file path=ppt/tags/tag181.xml><?xml version="1.0" encoding="utf-8"?>
<p:tagLst xmlns:p="http://schemas.openxmlformats.org/presentationml/2006/main">
  <p:tag name="KSO_WM_DIAGRAM_VIRTUALLY_FRAME" val="{&quot;height&quot;:433.6,&quot;left&quot;:551.05,&quot;top&quot;:87.8,&quot;width&quot;:339.5}"/>
</p:tagLst>
</file>

<file path=ppt/tags/tag182.xml><?xml version="1.0" encoding="utf-8"?>
<p:tagLst xmlns:p="http://schemas.openxmlformats.org/presentationml/2006/main">
  <p:tag name="KSO_WM_DIAGRAM_VIRTUALLY_FRAME" val="{&quot;height&quot;:433.6,&quot;left&quot;:551.05,&quot;top&quot;:87.8,&quot;width&quot;:339.5}"/>
</p:tagLst>
</file>

<file path=ppt/tags/tag183.xml><?xml version="1.0" encoding="utf-8"?>
<p:tagLst xmlns:p="http://schemas.openxmlformats.org/presentationml/2006/main">
  <p:tag name="KSO_WM_DIAGRAM_VIRTUALLY_FRAME" val="{&quot;height&quot;:456.15,&quot;left&quot;:5.4,&quot;top&quot;:102.75,&quot;width&quot;:651.2}"/>
</p:tagLst>
</file>

<file path=ppt/tags/tag18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6.xml><?xml version="1.0" encoding="utf-8"?>
<p:tagLst xmlns:p="http://schemas.openxmlformats.org/presentationml/2006/main">
  <p:tag name="KSO_WM_DIAGRAM_VIRTUALLY_FRAME" val="{&quot;height&quot;:456.15,&quot;left&quot;:5.4,&quot;top&quot;:102.75,&quot;width&quot;:651.2}"/>
</p:tagLst>
</file>

<file path=ppt/tags/tag18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9.xml><?xml version="1.0" encoding="utf-8"?>
<p:tagLst xmlns:p="http://schemas.openxmlformats.org/presentationml/2006/main">
  <p:tag name="KSO_WM_DIAGRAM_VIRTUALLY_FRAME" val="{&quot;height&quot;:456.15,&quot;left&quot;:5.4,&quot;top&quot;:102.75,&quot;width&quot;:651.2}"/>
</p:tagLst>
</file>

<file path=ppt/tags/tag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4824_3*l_h_a*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2.xml><?xml version="1.0" encoding="utf-8"?>
<p:tagLst xmlns:p="http://schemas.openxmlformats.org/presentationml/2006/main">
  <p:tag name="KSO_WM_DIAGRAM_VIRTUALLY_FRAME" val="{&quot;height&quot;:451.85,&quot;left&quot;:584.4,&quot;top&quot;:70.15,&quot;width&quot;:234.4}"/>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9_1*m_i*1_1"/>
  <p:tag name="KSO_WM_TEMPLATE_CATEGORY" val="diagram"/>
  <p:tag name="KSO_WM_TEMPLATE_INDEX" val="20231459"/>
  <p:tag name="KSO_WM_UNIT_LAYERLEVEL" val="1_1"/>
  <p:tag name="KSO_WM_TAG_VERSION" val="3.0"/>
  <p:tag name="KSO_WM_DIAGRAM_VERSION" val="3"/>
  <p:tag name="KSO_WM_DIAGRAM_COLOR_TRICK" val="1"/>
  <p:tag name="KSO_WM_DIAGRAM_COLOR_TEXT_CAN_REMOVE" val="n"/>
  <p:tag name="KSO_WM_DIAGRAM_GROUP_CODE" val="m1-1"/>
  <p:tag name="KSO_WM_UNIT_TYPE" val="m_i"/>
  <p:tag name="KSO_WM_UNIT_INDEX" val="1_1"/>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400000214576721,&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94.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1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1459_1*m_h_i*1_1_3"/>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459_1*m_h_i*1_1_2"/>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19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459_1*m_h_i*1_1_1"/>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98.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199.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500000238418579},{&quot;brightness&quot;:0,&quot;colorType&quot;:1,&quot;foreColorIndex&quot;:5,&quot;pos&quot;:1,&quot;transparency&quot;:0.8999999761581421}],&quot;type&quot;:3},&quot;glow&quot;:{&quot;colorType&quot;:0},&quot;line&quot;:{&quot;gradient&quot;:[{&quot;brightness&quot;:0,&quot;colorType&quot;:1,&quot;foreColorIndex&quot;:5,&quot;pos&quot;:0.23999999463558197,&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4824_3*l_h_a*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1459_1*m_h_i*1_2_3"/>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1459_1*m_h_i*1_2_2"/>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20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459_1*m_h_i*1_2_1"/>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3.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20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1459_1*m_h_i*1_1_3"/>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0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459_1*m_h_i*1_1_2"/>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20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459_1*m_h_i*1_1_1"/>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07.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208.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20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1459_1*m_h_i*1_2_3"/>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4824_3*l_h_a*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1459_1*m_h_i*1_2_2"/>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21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459_1*m_h_i*1_2_1"/>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2.xml><?xml version="1.0" encoding="utf-8"?>
<p:tagLst xmlns:p="http://schemas.openxmlformats.org/presentationml/2006/main">
  <p:tag name="KSO_WM_DIAGRAM_VIRTUALLY_FRAME" val="{&quot;height&quot;:498.69287048820433,&quot;left&quot;:171.57503937007874,&quot;top&quot;:37.707208251953126,&quot;width&quot;:850.4217990088275}"/>
</p:tagLst>
</file>

<file path=ppt/tags/tag21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1459_1*m_h_i*1_1_3"/>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1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459_1*m_h_i*1_1_2"/>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21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459_1*m_h_i*1_1_1"/>
  <p:tag name="KSO_WM_TEMPLATE_CATEGORY" val="diagram"/>
  <p:tag name="KSO_WM_TEMPLATE_INDEX" val="20231459"/>
  <p:tag name="KSO_WM_UNIT_LAYERLEVEL" val="1_1_1"/>
  <p:tag name="KSO_WM_TAG_VERSION" val="3.0"/>
  <p:tag name="KSO_WM_DIAGRAM_MAX_ITEMCNT" val="6"/>
  <p:tag name="KSO_WM_DIAGRAM_MIN_ITEMCNT" val="2"/>
  <p:tag name="KSO_WM_DIAGRAM_VIRTUALLY_FRAME" val="{&quot;height&quot;:451.85,&quot;left&quot;:584.4,&quot;top&quot;:70.15,&quot;width&quot;:23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16.xml><?xml version="1.0" encoding="utf-8"?>
<p:tagLst xmlns:p="http://schemas.openxmlformats.org/presentationml/2006/main">
  <p:tag name="KSO_WM_DIAGRAM_VIRTUALLY_FRAME" val="{&quot;height&quot;:456.15,&quot;left&quot;:5.4,&quot;top&quot;:102.75,&quot;width&quot;:651.2}"/>
</p:tagLst>
</file>

<file path=ppt/tags/tag21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56.15,&quot;left&quot;:5.4,&quot;top&quot;:102.75,&quot;width&quot;:65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2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3161_1*n_h_h_f*1_2_2_1"/>
  <p:tag name="KSO_WM_TEMPLATE_CATEGORY" val="diagram"/>
  <p:tag name="KSO_WM_TEMPLATE_INDEX" val="20233161"/>
  <p:tag name="KSO_WM_UNIT_LAYERLEVEL" val="1_1_1_1"/>
  <p:tag name="KSO_WM_TAG_VERSION" val="3.0"/>
  <p:tag name="KSO_WM_BEAUTIFY_FLAG" val="#wm#"/>
  <p:tag name="KSO_WM_DIAGRAM_MAX_ITEMCNT" val="2"/>
  <p:tag name="KSO_WM_DIAGRAM_MIN_ITEMCNT" val="2"/>
  <p:tag name="KSO_WM_DIAGRAM_VIRTUALLY_FRAME" val="{&quot;height&quot;:382.5374803149606,&quot;left&quot;:41.92216186523437,&quot;top&quot;:103.21251968503937,&quot;width&quot;:876.230357819805}"/>
  <p:tag name="KSO_WM_DIAGRAM_COLOR_MATCH_VALUE" val="{&quot;shape&quot;:{&quot;fill&quot;:{&quot;gradient&quot;:[{&quot;brightness&quot;:0.4000000059604645,&quot;colorType&quot;:1,&quot;foreColorIndex&quot;:5,&quot;pos&quot;:0.699999988079071,&quot;transparency&quot;:1},{&quot;brightness&quot;:0.4000000059604645,&quot;colorType&quot;:1,&quot;foreColorIndex&quot;:5,&quot;pos&quot;:0,&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UNIT_INDEX" val="1_4_1"/>
  <p:tag name="KSO_WM_UNIT_ID" val="diagram20234824_3*l_h_a*1_4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0.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2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3161_1*n_h_h_f*1_2_1_1"/>
  <p:tag name="KSO_WM_TEMPLATE_CATEGORY" val="diagram"/>
  <p:tag name="KSO_WM_TEMPLATE_INDEX" val="20233161"/>
  <p:tag name="KSO_WM_UNIT_LAYERLEVEL" val="1_1_1_1"/>
  <p:tag name="KSO_WM_TAG_VERSION" val="3.0"/>
  <p:tag name="KSO_WM_BEAUTIFY_FLAG" val="#wm#"/>
  <p:tag name="KSO_WM_DIAGRAM_MAX_ITEMCNT" val="2"/>
  <p:tag name="KSO_WM_DIAGRAM_MIN_ITEMCNT" val="2"/>
  <p:tag name="KSO_WM_DIAGRAM_VIRTUALLY_FRAME" val="{&quot;height&quot;:382.5374803149606,&quot;left&quot;:41.92216186523437,&quot;top&quot;:103.21251968503937,&quot;width&quot;:876.230357819805}"/>
  <p:tag name="KSO_WM_DIAGRAM_COLOR_MATCH_VALUE" val="{&quot;shape&quot;:{&quot;fill&quot;:{&quot;gradient&quot;:[{&quot;brightness&quot;:0.4000000059604645,&quot;colorType&quot;:1,&quot;foreColorIndex&quot;:5,&quot;pos&quot;:0.30000001192092896,&quot;transparency&quot;:1},{&quot;brightness&quot;:0.4000000059604645,&quot;colorType&quot;:1,&quot;foreColorIndex&quot;:5,&quot;pos&quot;:1,&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5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3161_1*n_h_a*1_1_1"/>
  <p:tag name="KSO_WM_TEMPLATE_CATEGORY" val="diagram"/>
  <p:tag name="KSO_WM_TEMPLATE_INDEX" val="20233161"/>
  <p:tag name="KSO_WM_UNIT_LAYERLEVEL" val="1_1_1"/>
  <p:tag name="KSO_WM_TAG_VERSION" val="3.0"/>
  <p:tag name="KSO_WM_BEAUTIFY_FLAG" val="#wm#"/>
  <p:tag name="KSO_WM_DIAGRAM_MAX_ITEMCNT" val="2"/>
  <p:tag name="KSO_WM_DIAGRAM_MIN_ITEMCNT" val="2"/>
  <p:tag name="KSO_WM_DIAGRAM_VIRTUALLY_FRAME" val="{&quot;height&quot;:382.5374803149606,&quot;left&quot;:41.92216186523437,&quot;top&quot;:103.21251968503937,&quot;width&quot;:876.2303578198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3*n_h_i*2_2_2"/>
  <p:tag name="KSO_WM_TEMPLATE_CATEGORY" val="diagram"/>
  <p:tag name="KSO_WM_TEMPLATE_INDEX" val="20231092"/>
  <p:tag name="KSO_WM_UNIT_LAYERLEVEL" val="1_1_1"/>
  <p:tag name="KSO_WM_TAG_VERSION" val="3.0"/>
  <p:tag name="KSO_WM_DIAGRAM_GROUP_CODE" val="n1-1"/>
  <p:tag name="KSO_WM_UNIT_TYPE" val="n_h_i"/>
  <p:tag name="KSO_WM_UNIT_INDEX" val="2_2_2"/>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3*n_h_i*2_2_1"/>
  <p:tag name="KSO_WM_TEMPLATE_CATEGORY" val="diagram"/>
  <p:tag name="KSO_WM_TEMPLATE_INDEX" val="20231092"/>
  <p:tag name="KSO_WM_UNIT_LAYERLEVEL" val="1_1_1"/>
  <p:tag name="KSO_WM_TAG_VERSION" val="3.0"/>
  <p:tag name="KSO_WM_DIAGRAM_GROUP_CODE" val="n1-1"/>
  <p:tag name="KSO_WM_UNIT_TYPE" val="n_h_i"/>
  <p:tag name="KSO_WM_UNIT_INDEX" val="2_2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800000011920929,&quot;colorType&quot;:1,&quot;foreColorIndex&quot;:5,&quot;pos&quot;:1,&quot;transparency&quot;:1},{&quot;brightness&quot;:0.800000011920929,&quot;colorType&quot;:1,&quot;foreColorIndex&quot;:5,&quot;pos&quot;:0,&quot;transparency&quot;:1},{&quot;brightness&quot;:0.4000000059604645,&quot;colorType&quot;:1,&quot;foreColorIndex&quot;:5,&quot;pos&quot;:0.699999988079071,&quot;transparency&quot;:0},{&quot;brightness&quot;:0.4000000059604645,&quot;colorType&quot;:1,&quot;foreColorIndex&quot;:5,&quot;pos&quot;:0.3000000119209289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3_1"/>
  <p:tag name="KSO_WM_UNIT_ID" val="diagram20231092_3*n_h_h_a*2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5.xml><?xml version="1.0" encoding="utf-8"?>
<p:tagLst xmlns:p="http://schemas.openxmlformats.org/presentationml/2006/main">
  <p:tag name="KSO_WM_DIAGRAM_VIRTUALLY_FRAME" val="{&quot;height&quot;:453.91748336671844,&quot;left&quot;:-32.1,&quot;top&quot;:39.89999694824219,&quot;width&quot;:1011.85}"/>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3*n_h_h_i*2_2_3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2_2_3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2_3*n_h_h_x*2_2_3_1"/>
  <p:tag name="KSO_WM_TEMPLATE_CATEGORY" val="diagram"/>
  <p:tag name="KSO_WM_TEMPLATE_INDEX" val="20231092"/>
  <p:tag name="KSO_WM_UNIT_LAYERLEVEL" val="1_1_1_1"/>
  <p:tag name="KSO_WM_TAG_VERSION" val="3.0"/>
  <p:tag name="KSO_WM_UNIT_VALUE" val="75*73"/>
  <p:tag name="KSO_WM_DIAGRAM_GROUP_CODE" val="n1-1"/>
  <p:tag name="KSO_WM_UNIT_TYPE" val="n_h_h_x"/>
  <p:tag name="KSO_WM_UNIT_INDEX" val="2_2_3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MH_SHAPE_GUID" val="32"/>
  <p:tag name="KSO_WM_DIAGRAM_USE_COLOR_VALUE" val="{&quot;color_scheme&quot;:1,&quot;color_type&quot;:1,&quot;theme_color_indexes&quot;:[5,6,5,6,5,6]}"/>
</p:tagLst>
</file>

<file path=ppt/tags/tag2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2_2_3_1"/>
  <p:tag name="KSO_WM_UNIT_ID" val="diagram20231092_3*n_h_h_f*2_2_3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1_1"/>
  <p:tag name="KSO_WM_UNIT_ID" val="diagram20231092_3*n_h_h_a*2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34824_3*l_h_i*1_2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2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2_2_1_1"/>
  <p:tag name="KSO_WM_UNIT_ID" val="diagram20231092_3*n_h_h_f*2_2_1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2_1"/>
  <p:tag name="KSO_WM_UNIT_ID" val="diagram20231092_3*n_h_h_a*2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2.xml><?xml version="1.0" encoding="utf-8"?>
<p:tagLst xmlns:p="http://schemas.openxmlformats.org/presentationml/2006/main">
  <p:tag name="KSO_WM_DIAGRAM_VIRTUALLY_FRAME" val="{&quot;height&quot;:453.91748336671844,&quot;left&quot;:-32.1,&quot;top&quot;:39.89999694824219,&quot;width&quot;:1011.85}"/>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3*n_h_h_i*2_2_1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2_2_1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3*n_h_h_x*2_2_1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7*77"/>
  <p:tag name="KSO_WM_UNIT_TYPE" val="n_h_h_x"/>
  <p:tag name="KSO_WM_UNIT_INDEX" val="2_2_1_1"/>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MH_SHAPE_GUID" val="28"/>
  <p:tag name="KSO_WM_DIAGRAM_USE_COLOR_VALUE" val="{&quot;color_scheme&quot;:1,&quot;color_type&quot;:1,&quot;theme_color_indexes&quot;:[5,6,5,6,5,6]}"/>
</p:tagLst>
</file>

<file path=ppt/tags/tag2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2_2_2_1"/>
  <p:tag name="KSO_WM_UNIT_ID" val="diagram20231092_3*n_h_h_f*2_2_2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2_2_4_1"/>
  <p:tag name="KSO_WM_UNIT_ID" val="diagram20231092_3*n_h_h_a*2_2_4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7.xml><?xml version="1.0" encoding="utf-8"?>
<p:tagLst xmlns:p="http://schemas.openxmlformats.org/presentationml/2006/main">
  <p:tag name="KSO_WM_DIAGRAM_VIRTUALLY_FRAME" val="{&quot;height&quot;:453.91748336671844,&quot;left&quot;:-32.1,&quot;top&quot;:39.89999694824219,&quot;width&quot;:1011.85}"/>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3*n_h_h_i*2_2_2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2_2_2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3*n_h_h_x*2_2_2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8*70"/>
  <p:tag name="KSO_WM_UNIT_TYPE" val="n_h_h_x"/>
  <p:tag name="KSO_WM_UNIT_INDEX" val="2_2_2_1"/>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MH_SHAPE_GUID" val="31"/>
  <p:tag name="KSO_WM_DIAGRAM_USE_COLOR_VALUE" val="{&quot;color_scheme&quot;:1,&quot;color_type&quot;:1,&quot;theme_color_indexes&quot;:[5,6,5,6,5,6]}"/>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34824_3*l_h_i*1_3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2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2_2_4_1"/>
  <p:tag name="KSO_WM_UNIT_ID" val="diagram20231092_3*n_h_h_f*2_2_4_1"/>
  <p:tag name="KSO_WM_TEMPLATE_CATEGORY" val="diagram"/>
  <p:tag name="KSO_WM_TEMPLATE_INDEX" val="202310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10;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1.xml><?xml version="1.0" encoding="utf-8"?>
<p:tagLst xmlns:p="http://schemas.openxmlformats.org/presentationml/2006/main">
  <p:tag name="KSO_WM_DIAGRAM_VIRTUALLY_FRAME" val="{&quot;height&quot;:453.91748336671844,&quot;left&quot;:-32.1,&quot;top&quot;:39.89999694824219,&quot;width&quot;:1011.85}"/>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92_3*n_h_h_i*2_2_4_1"/>
  <p:tag name="KSO_WM_TEMPLATE_CATEGORY" val="diagram"/>
  <p:tag name="KSO_WM_TEMPLATE_INDEX" val="20231092"/>
  <p:tag name="KSO_WM_UNIT_LAYERLEVEL" val="1_1_1_1"/>
  <p:tag name="KSO_WM_TAG_VERSION" val="3.0"/>
  <p:tag name="KSO_WM_BEAUTIFY_FLAG" val="#wm#"/>
  <p:tag name="KSO_WM_DIAGRAM_GROUP_CODE" val="n1-1"/>
  <p:tag name="KSO_WM_UNIT_TYPE" val="n_h_h_i"/>
  <p:tag name="KSO_WM_UNIT_INDEX" val="2_2_4_1"/>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1,&quot;foreColorIndex&quot;:14,&quot;pos&quot;:1,&quot;transparency&quot;:1},{&quot;brightness&quot;:0,&quot;colorType&quot;:1,&quot;foreColorIndex&quot;:14,&quot;pos&quot;:0,&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92_3*n_h_h_x*2_2_4_1"/>
  <p:tag name="KSO_WM_TEMPLATE_CATEGORY" val="diagram"/>
  <p:tag name="KSO_WM_TEMPLATE_INDEX" val="20231092"/>
  <p:tag name="KSO_WM_UNIT_LAYERLEVEL" val="1_1_1_1"/>
  <p:tag name="KSO_WM_TAG_VERSION" val="3.0"/>
  <p:tag name="KSO_WM_BEAUTIFY_FLAG" val="#wm#"/>
  <p:tag name="KSO_WM_DIAGRAM_VERSION" val="3"/>
  <p:tag name="KSO_WM_DIAGRAM_COLOR_TRICK" val="1"/>
  <p:tag name="KSO_WM_DIAGRAM_COLOR_TEXT_CAN_REMOVE" val="n"/>
  <p:tag name="KSO_WM_UNIT_VALUE" val="73*87"/>
  <p:tag name="KSO_WM_UNIT_TYPE" val="n_h_h_x"/>
  <p:tag name="KSO_WM_UNIT_INDEX" val="2_2_4_1"/>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MH_SHAPE_GUID" val="33"/>
  <p:tag name="KSO_WM_DIAGRAM_USE_COLOR_VALUE" val="{&quot;color_scheme&quot;:1,&quot;color_type&quot;:1,&quot;theme_color_indexes&quot;:[5,6,5,6,5,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a"/>
  <p:tag name="KSO_WM_UNIT_INDEX" val="2_1_1"/>
  <p:tag name="KSO_WM_UNIT_ID" val="diagram20231092_3*n_h_a*2_1_1"/>
  <p:tag name="KSO_WM_TEMPLATE_CATEGORY" val="diagram"/>
  <p:tag name="KSO_WM_TEMPLATE_INDEX" val="20231092"/>
  <p:tag name="KSO_WM_UNIT_LAYERLEVEL" val="1_1_1"/>
  <p:tag name="KSO_WM_TAG_VERSION" val="3.0"/>
  <p:tag name="KSO_WM_BEAUTIFY_FLAG" val="#wm#"/>
  <p:tag name="KSO_WM_UNIT_ISCONTENTSTITLE" val="0"/>
  <p:tag name="KSO_WM_UNIT_ISNUMDGMTITLE" val="0"/>
  <p:tag name="KSO_WM_UNIT_NOCLEAR" val="0"/>
  <p:tag name="KSO_WM_UNIT_VALUE" val="40"/>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gradient&quot;:[{&quot;brightness&quot;:0,&quot;colorType&quot;:2,&quot;pos&quot;:1,&quot;rgb&quot;:&quot;#ffffff&quot;,&quot;transparency&quot;:1},{&quot;brightness&quot;:0,&quot;colorType&quot;:2,&quot;pos&quot;:0,&quot;rgb&quot;:&quot;#ffff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2_1_2"/>
  <p:tag name="KSO_WM_UNIT_ID" val="diagram20231092_3*n_h_i*2_1_2"/>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2_1_1"/>
  <p:tag name="KSO_WM_UNIT_ID" val="diagram20231092_3*n_h_i*2_1_1"/>
  <p:tag name="KSO_WM_TEMPLATE_CATEGORY" val="diagram"/>
  <p:tag name="KSO_WM_TEMPLATE_INDEX" val="2023109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2_1_3"/>
  <p:tag name="KSO_WM_UNIT_ID" val="diagram20231092_3*n_h_i*2_1_3"/>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quot;colorType&quot;:1,&quot;foreColorIndex&quot;:5,&quot;pos&quot;:0.9900000095367432,&quot;transparency&quot;:0.7900000214576721},{&quot;brightness&quot;:0,&quot;colorType&quot;:1,&quot;foreColorIndex&quot;:5,&quot;pos&quot;:0,&quot;transparency&quot;:0.8999999761581421}],&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2_1_4"/>
  <p:tag name="KSO_WM_UNIT_ID" val="diagram20231092_3*n_h_i*2_1_4"/>
  <p:tag name="KSO_WM_TEMPLATE_CATEGORY" val="diagram"/>
  <p:tag name="KSO_WM_TEMPLATE_INDEX" val="2023109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53.91748336671844,&quot;left&quot;:-35.3,&quot;top&quot;:39.89999694824219,&quot;width&quot;:1011.85}"/>
  <p:tag name="KSO_WM_DIAGRAM_COLOR_MATCH_VALUE" val="{&quot;shape&quot;:{&quot;fill&quot;:{&quot;type&quot;:0},&quot;glow&quot;:{&quot;colorType&quot;:0},&quot;line&quot;:{&quot;gradient&quot;:[{&quot;brightness&quot;:0,&quot;colorType&quot;:1,&quot;foreColorIndex&quot;:5,&quot;pos&quot;:1,&quot;transparency&quot;:0.9599999785423279},{&quot;brightness&quot;:0,&quot;colorType&quot;:1,&quot;foreColorIndex&quot;:5,&quot;pos&quot;:0,&quot;transparency&quot;:0.9300000071525574}],&quot;type&quot;:2},&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49.xml><?xml version="1.0" encoding="utf-8"?>
<p:tagLst xmlns:p="http://schemas.openxmlformats.org/presentationml/2006/main">
  <p:tag name="resource_record_key" val="{&quot;70&quot;:[3326237,3314436,3326239,3332601,3317094,3318891,3312415,3333565,3330157,3312347,3321836,3321482,3321780,3327990,3318865,3322137,3317667,3322129,3312419,331434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5"/>
  <p:tag name="KSO_WM_UNIT_ID" val="diagram20234824_3*l_h_i*1_4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26.xml><?xml version="1.0" encoding="utf-8"?>
<p:tagLst xmlns:p="http://schemas.openxmlformats.org/presentationml/2006/main">
  <p:tag name="KSO_WM_DIAGRAM_VIRTUALLY_FRAME" val="{&quot;height&quot;:387.8750030517578,&quot;left&quot;:9.85,&quot;top&quot;:109.8,&quot;width&quot;:941.65}"/>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1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1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1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2"/>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xml><?xml version="1.0" encoding="utf-8"?>
<p:tagLst xmlns:p="http://schemas.openxmlformats.org/presentationml/2006/main">
  <p:tag name="KSO_WM_DIAGRAM_VIRTUALLY_FRAME" val="{&quot;height&quot;:387.8750030517578,&quot;left&quot;:9.85,&quot;top&quot;:109.8,&quot;width&quot;:941.65}"/>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2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2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2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4.xml><?xml version="1.0" encoding="utf-8"?>
<p:tagLst xmlns:p="http://schemas.openxmlformats.org/presentationml/2006/main">
  <p:tag name="KSO_WM_DIAGRAM_VIRTUALLY_FRAME" val="{&quot;height&quot;:387.8750030517578,&quot;left&quot;:9.85,&quot;top&quot;:109.8,&quot;width&quot;:941.65}"/>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xml><?xml version="1.0" encoding="utf-8"?>
<p:tagLst xmlns:p="http://schemas.openxmlformats.org/presentationml/2006/main">
  <p:tag name="KSO_WM_DIAGRAM_VIRTUALLY_FRAME" val="{&quot;height&quot;:387.8750030517578,&quot;left&quot;:9.85,&quot;top&quot;:109.8,&quot;width&quot;:941.6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4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4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xml><?xml version="1.0" encoding="utf-8"?>
<p:tagLst xmlns:p="http://schemas.openxmlformats.org/presentationml/2006/main">
  <p:tag name="KSO_WM_DIAGRAM_VIRTUALLY_FRAME" val="{&quot;height&quot;:387.8750030517578,&quot;left&quot;:9.85,&quot;top&quot;:109.8,&quot;width&quot;:941.65}"/>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4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4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4824_3*l_h_f*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BEAUTIFY_FLAG" val="#wm#"/>
  <p:tag name="KSO_WM_DIAGRAM_GROUP_CODE" val="l1-1"/>
  <p:tag name="KSO_WM_DIAGRAM_VERSION" val="3"/>
  <p:tag name="KSO_WM_DIAGRAM_COLOR_TRICK" val="1"/>
  <p:tag name="KSO_WM_DIAGRAM_COLOR_TEXT_CAN_REMOVE" val="n"/>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4824_3*l_h_a*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34824_3*l_h_i*1_3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45.xml><?xml version="1.0" encoding="utf-8"?>
<p:tagLst xmlns:p="http://schemas.openxmlformats.org/presentationml/2006/main">
  <p:tag name="KSO_WM_DIAGRAM_VIRTUALLY_FRAME" val="{&quot;height&quot;:387.8750030517578,&quot;left&quot;:9.85,&quot;top&quot;:109.8,&quot;width&quot;:941.65}"/>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h_i*1_3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7.8750030517578,&quot;left&quot;:9.85,&quot;top&quot;:109.8,&quot;width&quot;:941.65}"/>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4.77503937007874,&quot;top&quot;:36.85,&quot;width&quot;:873.6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3"/>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14.77503937007874,&quot;top&quot;:36.85,&quot;width&quot;:873.6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3.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BEAUTIFY_FLAG" val="#wm#"/>
  <p:tag name="KSO_WM_DIAGRAM_VERSION" val="3"/>
  <p:tag name="KSO_WM_DIAGRAM_COLOR_TEXT_CAN_REMOVE" val="n"/>
  <p:tag name="KSO_WM_DIAGRAM_MAX_ITEMCNT" val="6"/>
  <p:tag name="KSO_WM_DIAGRAM_VIRTUALLY_FRAME" val="{&quot;height&quot;:237.8500061035158,&quot;left&quot;:86.37501220703125,&quot;top&quot;:273.7999969482422,&quot;width&quot;:788.5249877929688}"/>
  <p:tag name="KSO_WM_UNIT_HIGHLIGHT" val="0"/>
  <p:tag name="KSO_WM_UNIT_DIAGRAM_ISNUMVISUAL" val="0"/>
  <p:tag name="KSO_WM_UNIT_ID" val="diagram20231642_2*n_h_a*1_1_1"/>
  <p:tag name="KSO_WM_TEMPLATE_INDEX" val="20231642"/>
  <p:tag name="KSO_WM_TAG_VERSION" val="3.0"/>
  <p:tag name="KSO_WM_UNIT_ISCONTENTSTITLE" val="0"/>
  <p:tag name="KSO_WM_UNIT_ISNUMDGMTITLE" val="0"/>
  <p:tag name="KSO_WM_UNIT_NOCLEAR" val="0"/>
  <p:tag name="KSO_WM_UNIT_VALUE" val="42"/>
  <p:tag name="KSO_WM_DIAGRAM_GROUP_CODE" val="n1-1"/>
  <p:tag name="KSO_WM_UNIT_TYPE" val="n_h_a"/>
  <p:tag name="KSO_WM_UNIT_INDEX" val="1_1_1"/>
  <p:tag name="KSO_WM_DIAGRAM_COLOR_TRICK" val="1"/>
  <p:tag name="KSO_WM_DIAGRAM_MIN_ITEMCNT" val="2"/>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2*n_h_h_f*1_2_3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3_1"/>
  <p:tag name="KSO_WM_UNIT_VALUE" val="112"/>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2*n_h_h_f*1_2_2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5"/>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2*n_h_h_f*1_2_1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UNIT_VALUE" val="112"/>
  <p:tag name="KSO_WM_DIAGRAM_GROUP_CODE" val="n1-1"/>
  <p:tag name="KSO_WM_UNIT_TYPE" val="n_h_h_f"/>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2*n_h_i*1_1_3"/>
  <p:tag name="KSO_WM_TEMPLATE_CATEGORY" val="diagram"/>
  <p:tag name="KSO_WM_TEMPLATE_INDEX" val="20231642"/>
  <p:tag name="KSO_WM_UNIT_LAYERLEVEL" val="1_1_1"/>
  <p:tag name="KSO_WM_TAG_VERSION" val="3.0"/>
  <p:tag name="KSO_WM_BEAUTIFY_FLAG" val="#wm#"/>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6,&quot;pos&quot;:0,&quot;transparency&quot;:0.800000011920929},{&quot;brightness&quot;:0,&quot;colorType&quot;:1,&quot;foreColorIndex&quot;:5,&quot;pos&quot;:1,&quot;transparency&quot;:0.800000011920929}],&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2*n_h_i*1_1_2"/>
  <p:tag name="KSO_WM_TEMPLATE_CATEGORY" val="diagram"/>
  <p:tag name="KSO_WM_TEMPLATE_INDEX" val="20231642"/>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2_2*n_h_h_i*1_2_1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4"/>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4"/>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2_2*n_h_h_i*1_2_2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2_2*n_h_h_i*1_2_3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86.37501220703125,&quot;top&quot;:273.7999969482422,&quot;width&quot;:788.5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87.95,&quot;left&quot;:-28.3,&quot;top&quot;:90.35,&quot;width&quot;:94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69_1*n_h_i*1_1_1"/>
  <p:tag name="KSO_WM_TEMPLATE_CATEGORY" val="diagram"/>
  <p:tag name="KSO_WM_TEMPLATE_INDEX" val="20235169"/>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1"/>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490000009536743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5169_1*n_h_a*1_1_1"/>
  <p:tag name="KSO_WM_TEMPLATE_CATEGORY" val="diagram"/>
  <p:tag name="KSO_WM_TEMPLATE_INDEX" val="20235169"/>
  <p:tag name="KSO_WM_UNIT_LAYERLEVEL" val="1_1_1"/>
  <p:tag name="KSO_WM_TAG_VERSION" val="3.0"/>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gradient&quot;:[{&quot;brightness&quot;:0,&quot;colorType&quot;:1,&quot;foreColorIndex&quot;:5,&quot;pos&quot;:1,&quot;transparency&quot;:0},{&quot;brightness&quot;:0.20000000298023224,&quot;colorType&quot;:1,&quot;foreColorIndex&quot;:5,&quot;pos&quot;:0.5,&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42"/>
  <p:tag name="KSO_WM_UNIT_PRESET_TEXT" val="单击此处&#10;添加项标题"/>
  <p:tag name="KSO_WM_UNIT_FILL_TYPE" val="3"/>
  <p:tag name="KSO_WM_UNIT_TEXT_TYPE" val="1"/>
  <p:tag name="KSO_WM_DIAGRAM_USE_COLOR_VALUE" val="{&quot;color_scheme&quot;:1,&quot;color_type&quot;:1,&quot;theme_color_indexes&quot;:[5,6,5,6,5,6]}"/>
</p:tagLst>
</file>

<file path=ppt/tags/tag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5169_1*n_h_h_a*1_2_1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5169_1*n_h_h_f*1_2_1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DIAGRAM_USE_COLOR_VALUE" val="{&quot;color_scheme&quot;:1,&quot;color_type&quot;:1,&quot;theme_color_indexes&quot;:[5,6,5,6,5,6]}"/>
</p:tagLst>
</file>

<file path=ppt/tags/tag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5169_1*n_h_i*1_1_2"/>
  <p:tag name="KSO_WM_TEMPLATE_CATEGORY" val="diagram"/>
  <p:tag name="KSO_WM_TEMPLATE_INDEX" val="20235169"/>
  <p:tag name="KSO_WM_UNIT_LAYERLEVEL" val="1_1_1"/>
  <p:tag name="KSO_WM_TAG_VERSION" val="3.0"/>
  <p:tag name="KSO_WM_BEAUTIFY_FLAG" val="#wm#"/>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5169_1*n_h_i*1_1_3"/>
  <p:tag name="KSO_WM_TEMPLATE_CATEGORY" val="diagram"/>
  <p:tag name="KSO_WM_TEMPLATE_INDEX" val="20235169"/>
  <p:tag name="KSO_WM_UNIT_LAYERLEVEL" val="1_1_1"/>
  <p:tag name="KSO_WM_TAG_VERSION" val="3.0"/>
  <p:tag name="KSO_WM_BEAUTIFY_FLAG" val="#wm#"/>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5"/>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5"/>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7.8750030517578,&quot;left&quot;:9.85,&quot;top&quot;:109.8,&quot;width&quot;:941.6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5169_1*n_h_h_a*1_2_2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DIAGRAM_USE_COLOR_VALUE" val="{&quot;color_scheme&quot;:1,&quot;color_type&quot;:1,&quot;theme_color_indexes&quot;:[5,6,5,6,5,6]}"/>
</p:tagLst>
</file>

<file path=ppt/tags/tag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5169_1*n_h_h_f*1_2_2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6.59260311096676,&quot;left&quot;:17.7,&quot;top&quot;:166.27676696777343,&quot;width&quot;:990.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DIAGRAM_USE_COLOR_VALUE" val="{&quot;color_scheme&quot;:1,&quot;color_type&quot;:1,&quot;theme_color_indexes&quot;:[5,6,5,6,5,6]}"/>
</p:tagLst>
</file>

<file path=ppt/tags/tag7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87.95,&quot;left&quot;:-28.3,&quot;top&quot;:90.35,&quot;width&quot;:94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4.xml><?xml version="1.0" encoding="utf-8"?>
<p:tagLst xmlns:p="http://schemas.openxmlformats.org/presentationml/2006/main">
  <p:tag name="KSO_WM_SLIDE_ITEM_CNT" val="2"/>
  <p:tag name="resource_record_key" val="{&quot;70&quot;:[3312415,3333565]}"/>
</p:tagLst>
</file>

<file path=ppt/tags/tag75.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3*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7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3*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5"/>
  <p:tag name="KSO_WM_UNIT_TEXT_TYPE" val="1"/>
  <p:tag name="KSO_WM_UNIT_PRESET_TEXT" val="单击此处添加文本具体内容，简明扼要地阐述您的观点。根据需要可酌情增减文字内容"/>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3*l_i*1_6"/>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6"/>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87.8750030517578,&quot;left&quot;:9.85,&quot;top&quot;:109.8,&quot;width&quot;:94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3*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3*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8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3*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5"/>
  <p:tag name="KSO_WM_UNIT_TEXT_TYPE" val="1"/>
  <p:tag name="KSO_WM_UNIT_PRESET_TEXT" val="单击此处添加文本具体内容，简明扼要地阐述您的观点。根据需要可酌情增减文字内容"/>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3*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3*l_h_i*1_3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8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3*l_h_f*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5"/>
  <p:tag name="KSO_WM_UNIT_TEXT_TYPE" val="1"/>
  <p:tag name="KSO_WM_UNIT_PRESET_TEXT" val="单击此处添加文本具体内容，简明扼要地阐述您的观点。根据需要可酌情增减文字内容"/>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3*l_h_i*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8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973_3*l_h_i*1_4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8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973_3*l_h_f*1_4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5"/>
  <p:tag name="KSO_WM_UNIT_TEXT_TYPE" val="1"/>
  <p:tag name="KSO_WM_UNIT_PRESET_TEXT" val="单击此处添加文本具体内容，简明扼要地阐述您的观点。根据需要可酌情增减文字内容"/>
  <p:tag name="KSO_WM_UNIT_TEXT_FILL_FORE_SCHEMECOLOR_INDEX" val="1"/>
  <p:tag name="KSO_WM_UNIT_TEXT_FILL_TYPE" val="1"/>
  <p:tag name="KSO_WM_DIAGRAM_USE_COLOR_VALUE" val="{&quot;color_scheme&quot;:1,&quot;color_type&quot;:1,&quot;theme_color_indexes&quot;:[5,6,5,6,5,6]}"/>
</p:tagLst>
</file>

<file path=ppt/tags/tag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973_3*l_h_i*1_4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9.xml><?xml version="1.0" encoding="utf-8"?>
<p:tagLst xmlns:p="http://schemas.openxmlformats.org/presentationml/2006/main">
  <p:tag name="KSO_WM_DIAGRAM_VIRTUALLY_FRAME" val="{&quot;height&quot;:387.8750030517578,&quot;left&quot;:9.85,&quot;top&quot;:109.8,&quot;width&quot;:941.65}"/>
</p:tagLst>
</file>

<file path=ppt/tags/tag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3*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3*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3*l_h_i*1_3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9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973_3*l_h_i*1_4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9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3*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3*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3*l_h_a*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973_3*l_h_a*1_4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410.0500122070313,&quot;left&quot;:66.4,&quot;top&quot;:114.02499389648438,&quot;width&quot;:831.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9.7,&quot;left&quot;:10.45,&quot;top&quot;:129.2,&quot;width&quot;:40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27FFD"/>
      </a:accent1>
      <a:accent2>
        <a:srgbClr val="FF4E01"/>
      </a:accent2>
      <a:accent3>
        <a:srgbClr val="FFA000"/>
      </a:accent3>
      <a:accent4>
        <a:srgbClr val="1FD5F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wrap="square" rtlCol="0" anchor="ctr">
        <a:noAutofit/>
      </a:bodyPr>
      <a:lstStyle>
        <a:defPPr algn="ctr">
          <a:defRPr lang="zh-CN" altLang="en-US">
            <a:solidFill>
              <a:schemeClr val="lt1"/>
            </a:solidFill>
          </a:defRPr>
        </a:defPPr>
      </a:lstStyle>
      <a:style>
        <a:lnRef idx="2">
          <a:schemeClr val="accent1">
            <a:lumMod val="75000"/>
          </a:schemeClr>
        </a:lnRef>
        <a:fillRef idx="1">
          <a:schemeClr val="accent1"/>
        </a:fillRef>
        <a:effectRef idx="0">
          <a:srgbClr val="FFFFFF"/>
        </a:effectRef>
        <a:fontRef idx="minor">
          <a:schemeClr val="lt1"/>
        </a:fontRef>
      </a:style>
    </a:spDef>
    <a:txDef>
      <a:spPr/>
      <a:bodyPr lIns="0" tIns="0" rIns="0" bIns="0" rtlCol="0" anchor="t">
        <a:noAutofit/>
      </a:bodyPr>
      <a:lstStyle>
        <a:defPPr marL="0" lvl="1" indent="0" algn="ctr">
          <a:lnSpc>
            <a:spcPts val="8570"/>
          </a:lnSpc>
          <a:spcBef>
            <a:spcPct val="0"/>
          </a:spcBef>
          <a:defRPr 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5322</Words>
  <Application>WPS 演示</Application>
  <PresentationFormat>宽屏</PresentationFormat>
  <Paragraphs>411</Paragraphs>
  <Slides>31</Slides>
  <Notes>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31</vt:i4>
      </vt:variant>
    </vt:vector>
  </HeadingPairs>
  <TitlesOfParts>
    <vt:vector size="55" baseType="lpstr">
      <vt:lpstr>Arial</vt:lpstr>
      <vt:lpstr>宋体</vt:lpstr>
      <vt:lpstr>Wingdings</vt:lpstr>
      <vt:lpstr>思源黑体 Heavy</vt:lpstr>
      <vt:lpstr>黑体</vt:lpstr>
      <vt:lpstr>思源黑体 CN Bold</vt:lpstr>
      <vt:lpstr>汉仪力量黑简</vt:lpstr>
      <vt:lpstr>思源黑体</vt:lpstr>
      <vt:lpstr>微软雅黑</vt:lpstr>
      <vt:lpstr>汉仪文黑-55简</vt:lpstr>
      <vt:lpstr>MiSans Normal</vt:lpstr>
      <vt:lpstr>Wingdings</vt:lpstr>
      <vt:lpstr>等线</vt:lpstr>
      <vt:lpstr>Arial Unicode MS</vt:lpstr>
      <vt:lpstr>等线 Light</vt:lpstr>
      <vt:lpstr>OPPOSans M</vt:lpstr>
      <vt:lpstr>+中文标题</vt:lpstr>
      <vt:lpstr>Calibri</vt:lpstr>
      <vt:lpstr>Segoe Print</vt:lpstr>
      <vt:lpstr>华文仿宋</vt:lpstr>
      <vt:lpstr>汉仪雅酷黑简</vt:lpstr>
      <vt:lpstr>清雅黑体</vt:lpstr>
      <vt:lpstr>Agency FB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J.L</cp:lastModifiedBy>
  <cp:revision>49</cp:revision>
  <dcterms:created xsi:type="dcterms:W3CDTF">2020-03-02T02:09:00Z</dcterms:created>
  <dcterms:modified xsi:type="dcterms:W3CDTF">2025-02-14T12:11:45Z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5988CDCECAC141619DD469BF4F8606AF_13</vt:lpwstr>
  </property>
  <property fmtid="{D5CDD505-2E9C-101B-9397-08002B2CF9AE}" pid="3" name="KSOProductBuildVer">
    <vt:lpwstr>2052-12.1.0.19770</vt:lpwstr>
  </property>
</Properties>
</file>